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0145-A544-4EE0-9D82-3333CCFC48E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90085-5AA4-4F9A-89B2-8737E26F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F9F3-EC0D-4603-8AD9-5B1358B817E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7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C&amp;I – </a:t>
            </a:r>
            <a:r>
              <a:rPr lang="en-US" baseline="0" dirty="0" smtClean="0"/>
              <a:t>(Target, Q2, </a:t>
            </a:r>
            <a:r>
              <a:rPr lang="en-US" baseline="0" dirty="0" err="1" smtClean="0"/>
              <a:t>pct</a:t>
            </a:r>
            <a:r>
              <a:rPr lang="en-US" baseline="0" dirty="0" smtClean="0"/>
              <a:t> of goal, </a:t>
            </a:r>
            <a:r>
              <a:rPr lang="en-US" baseline="0" dirty="0" err="1" smtClean="0"/>
              <a:t>pct</a:t>
            </a:r>
            <a:r>
              <a:rPr lang="en-US" baseline="0" dirty="0" smtClean="0"/>
              <a:t> forecast) </a:t>
            </a:r>
            <a:r>
              <a:rPr lang="en-US" dirty="0" smtClean="0"/>
              <a:t> kW- 17, 408;  6,561; 37.7%;  90.0% MWh - 104,017; 48,246; 46.4%; 97.3%; Participation -  3,133; 1,663; 53.1%; Expenses -  $44,735.6 ; $14,022.8;  31.3% </a:t>
            </a:r>
          </a:p>
          <a:p>
            <a:r>
              <a:rPr lang="pt-BR" sz="1100" dirty="0"/>
              <a:t>Income Eligibile - kW – 797; 390; 49.0%;</a:t>
            </a:r>
            <a:r>
              <a:rPr lang="pt-BR" b="0" dirty="0" smtClean="0"/>
              <a:t> </a:t>
            </a:r>
            <a:r>
              <a:rPr lang="pt-BR" sz="1100" dirty="0"/>
              <a:t>102.4%; MWh - </a:t>
            </a:r>
            <a:r>
              <a:rPr lang="pt-BR" b="0" dirty="0" smtClean="0"/>
              <a:t> </a:t>
            </a:r>
            <a:r>
              <a:rPr lang="pt-BR" sz="1100" dirty="0"/>
              <a:t>7,076; 3,292; 46.5%;</a:t>
            </a:r>
            <a:r>
              <a:rPr lang="pt-BR" b="0" dirty="0" smtClean="0"/>
              <a:t> </a:t>
            </a:r>
            <a:r>
              <a:rPr lang="pt-BR" sz="1100" dirty="0"/>
              <a:t>108.9%; Participation - </a:t>
            </a:r>
            <a:r>
              <a:rPr lang="pt-BR" b="0" dirty="0" smtClean="0"/>
              <a:t> </a:t>
            </a:r>
            <a:r>
              <a:rPr lang="pt-BR" sz="1100" dirty="0"/>
              <a:t>5,519; 3,874; 70.2%;</a:t>
            </a:r>
            <a:r>
              <a:rPr lang="pt-BR" b="0" dirty="0" smtClean="0"/>
              <a:t> Expenses - </a:t>
            </a:r>
            <a:r>
              <a:rPr lang="pt-BR" sz="1100" dirty="0"/>
              <a:t>$11,976.5;</a:t>
            </a:r>
            <a:r>
              <a:rPr lang="pt-BR" b="0" dirty="0" smtClean="0"/>
              <a:t> </a:t>
            </a:r>
            <a:r>
              <a:rPr lang="pt-BR" sz="1100" dirty="0"/>
              <a:t>$4,522.8;  37.8%</a:t>
            </a:r>
            <a:r>
              <a:rPr lang="pt-BR" b="0" dirty="0" smtClean="0"/>
              <a:t> </a:t>
            </a:r>
          </a:p>
          <a:p>
            <a:r>
              <a:rPr lang="en-US" sz="1100" dirty="0"/>
              <a:t>Non-Income Eligible Residential – kW - 10,338; 5,917; 57.2%;</a:t>
            </a:r>
            <a:r>
              <a:rPr lang="en-US" b="0" dirty="0" smtClean="0"/>
              <a:t> </a:t>
            </a:r>
            <a:r>
              <a:rPr lang="en-US" sz="1100" dirty="0"/>
              <a:t>98.6%;</a:t>
            </a:r>
            <a:r>
              <a:rPr lang="en-US" b="0" dirty="0" smtClean="0"/>
              <a:t> MWh</a:t>
            </a:r>
            <a:r>
              <a:rPr lang="en-US" b="0" baseline="0" dirty="0" smtClean="0"/>
              <a:t> - </a:t>
            </a:r>
            <a:r>
              <a:rPr lang="en-US" sz="1100" dirty="0"/>
              <a:t>90,254; 50,368; 55.8%;</a:t>
            </a:r>
            <a:r>
              <a:rPr lang="en-US" b="0" dirty="0" smtClean="0"/>
              <a:t> </a:t>
            </a:r>
            <a:r>
              <a:rPr lang="en-US" sz="1100" dirty="0"/>
              <a:t>100.1%</a:t>
            </a:r>
            <a:r>
              <a:rPr lang="en-US" b="0" dirty="0" smtClean="0"/>
              <a:t> ; Participation</a:t>
            </a:r>
            <a:r>
              <a:rPr lang="en-US" b="0" baseline="0" dirty="0" smtClean="0"/>
              <a:t> - </a:t>
            </a:r>
            <a:r>
              <a:rPr lang="en-US" sz="1100" dirty="0"/>
              <a:t>517,648;  522,647;  101.0%; Expenses - </a:t>
            </a:r>
            <a:r>
              <a:rPr lang="en-US" b="0" dirty="0" smtClean="0"/>
              <a:t> </a:t>
            </a:r>
            <a:r>
              <a:rPr lang="en-US" sz="1100" dirty="0"/>
              <a:t>$31,798.4 ; $13,116.2;  41.2%</a:t>
            </a:r>
          </a:p>
          <a:p>
            <a:r>
              <a:rPr lang="en-US" b="1" dirty="0" smtClean="0"/>
              <a:t> Total – kW </a:t>
            </a:r>
            <a:r>
              <a:rPr lang="en-US" sz="1100" b="1" dirty="0"/>
              <a:t>28,543; 12,868; 45.1%;</a:t>
            </a:r>
            <a:r>
              <a:rPr lang="en-US" b="1" dirty="0" smtClean="0"/>
              <a:t> </a:t>
            </a:r>
            <a:r>
              <a:rPr lang="en-US" sz="1100" b="1" dirty="0"/>
              <a:t>93.4%; MWh -</a:t>
            </a:r>
            <a:r>
              <a:rPr lang="en-US" b="1" dirty="0" smtClean="0"/>
              <a:t> </a:t>
            </a:r>
            <a:r>
              <a:rPr lang="en-US" sz="1100" b="1" dirty="0"/>
              <a:t>201,347; 101,906; 50.6%;</a:t>
            </a:r>
            <a:r>
              <a:rPr lang="en-US" b="1" dirty="0" smtClean="0"/>
              <a:t> </a:t>
            </a:r>
            <a:r>
              <a:rPr lang="en-US" sz="1100" b="1" dirty="0"/>
              <a:t>98.9%; Participation -</a:t>
            </a:r>
            <a:r>
              <a:rPr lang="en-US" b="1" dirty="0" smtClean="0"/>
              <a:t> </a:t>
            </a:r>
            <a:r>
              <a:rPr lang="en-US" sz="1100" b="1" dirty="0"/>
              <a:t>526,299; 528,183; 100.4%;</a:t>
            </a:r>
            <a:r>
              <a:rPr lang="en-US" b="1" dirty="0" smtClean="0"/>
              <a:t>  Expenses -</a:t>
            </a:r>
            <a:r>
              <a:rPr lang="en-US" sz="1100" b="1" dirty="0"/>
              <a:t> $ 90,143.1;  $ 32,338.7; 35.9%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Highlights – </a:t>
            </a:r>
            <a:r>
              <a:rPr lang="en-US" sz="1100" dirty="0"/>
              <a:t>At the end of the second quarter the company achieved 50.6% of its over MWh goal. Here you can see that there is strong results across all of our programs which track closely with last year. One area to highlight is C&amp;I. In Q2 we claimed savings for a large CHP project and also 6,800 MWh of savings from the LED streetlight program in Providence, Cranston, and Bristol.  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F9F3-EC0D-4603-8AD9-5B1358B817E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C&amp;I – </a:t>
            </a:r>
            <a:r>
              <a:rPr lang="en-US" baseline="0" dirty="0" smtClean="0"/>
              <a:t>(Target, Q2, </a:t>
            </a:r>
            <a:r>
              <a:rPr lang="en-US" baseline="0" dirty="0" err="1" smtClean="0"/>
              <a:t>pct</a:t>
            </a:r>
            <a:r>
              <a:rPr lang="en-US" baseline="0" dirty="0" smtClean="0"/>
              <a:t> of goal, </a:t>
            </a:r>
            <a:r>
              <a:rPr lang="en-US" baseline="0" dirty="0" err="1" smtClean="0"/>
              <a:t>pct</a:t>
            </a:r>
            <a:r>
              <a:rPr lang="en-US" baseline="0" dirty="0" smtClean="0"/>
              <a:t> forecast) </a:t>
            </a:r>
            <a:r>
              <a:rPr lang="en-US" dirty="0" smtClean="0"/>
              <a:t> kW- 17, 408;  6,561; 37.7%;  90.0% MWh - 104,017; 48,246; 46.4%; 97.3%; Participation -  3,133; 1,663; 53.1%; Expenses -  $44,735.6 ; $14,022.8;  31.3% </a:t>
            </a:r>
          </a:p>
          <a:p>
            <a:r>
              <a:rPr lang="pt-BR" sz="1100" dirty="0"/>
              <a:t>Income Eligibile - kW – 797; 390; 49.0%;</a:t>
            </a:r>
            <a:r>
              <a:rPr lang="pt-BR" b="0" dirty="0" smtClean="0"/>
              <a:t> </a:t>
            </a:r>
            <a:r>
              <a:rPr lang="pt-BR" sz="1100" dirty="0"/>
              <a:t>102.4%; MWh - </a:t>
            </a:r>
            <a:r>
              <a:rPr lang="pt-BR" b="0" dirty="0" smtClean="0"/>
              <a:t> </a:t>
            </a:r>
            <a:r>
              <a:rPr lang="pt-BR" sz="1100" dirty="0"/>
              <a:t>7,076; 3,292; 46.5%;</a:t>
            </a:r>
            <a:r>
              <a:rPr lang="pt-BR" b="0" dirty="0" smtClean="0"/>
              <a:t> </a:t>
            </a:r>
            <a:r>
              <a:rPr lang="pt-BR" sz="1100" dirty="0"/>
              <a:t>108.9%; Participation - </a:t>
            </a:r>
            <a:r>
              <a:rPr lang="pt-BR" b="0" dirty="0" smtClean="0"/>
              <a:t> </a:t>
            </a:r>
            <a:r>
              <a:rPr lang="pt-BR" sz="1100" dirty="0"/>
              <a:t>5,519; 3,874; 70.2%;</a:t>
            </a:r>
            <a:r>
              <a:rPr lang="pt-BR" b="0" dirty="0" smtClean="0"/>
              <a:t> Expenses - </a:t>
            </a:r>
            <a:r>
              <a:rPr lang="pt-BR" sz="1100" dirty="0"/>
              <a:t>$11,976.5;</a:t>
            </a:r>
            <a:r>
              <a:rPr lang="pt-BR" b="0" dirty="0" smtClean="0"/>
              <a:t> </a:t>
            </a:r>
            <a:r>
              <a:rPr lang="pt-BR" sz="1100" dirty="0"/>
              <a:t>$4,522.8;  37.8%</a:t>
            </a:r>
            <a:r>
              <a:rPr lang="pt-BR" b="0" dirty="0" smtClean="0"/>
              <a:t> </a:t>
            </a:r>
          </a:p>
          <a:p>
            <a:r>
              <a:rPr lang="en-US" sz="1100" dirty="0"/>
              <a:t>Non-Income Eligible Residential – kW - 10,338; 5,917; 57.2%;</a:t>
            </a:r>
            <a:r>
              <a:rPr lang="en-US" b="0" dirty="0" smtClean="0"/>
              <a:t> </a:t>
            </a:r>
            <a:r>
              <a:rPr lang="en-US" sz="1100" dirty="0"/>
              <a:t>98.6%;</a:t>
            </a:r>
            <a:r>
              <a:rPr lang="en-US" b="0" dirty="0" smtClean="0"/>
              <a:t> MWh</a:t>
            </a:r>
            <a:r>
              <a:rPr lang="en-US" b="0" baseline="0" dirty="0" smtClean="0"/>
              <a:t> - </a:t>
            </a:r>
            <a:r>
              <a:rPr lang="en-US" sz="1100" dirty="0"/>
              <a:t>90,254; 50,368; 55.8%;</a:t>
            </a:r>
            <a:r>
              <a:rPr lang="en-US" b="0" dirty="0" smtClean="0"/>
              <a:t> </a:t>
            </a:r>
            <a:r>
              <a:rPr lang="en-US" sz="1100" dirty="0"/>
              <a:t>100.1%</a:t>
            </a:r>
            <a:r>
              <a:rPr lang="en-US" b="0" dirty="0" smtClean="0"/>
              <a:t> ; Participation</a:t>
            </a:r>
            <a:r>
              <a:rPr lang="en-US" b="0" baseline="0" dirty="0" smtClean="0"/>
              <a:t> - </a:t>
            </a:r>
            <a:r>
              <a:rPr lang="en-US" sz="1100" dirty="0"/>
              <a:t>517,648;  522,647;  101.0%; Expenses - </a:t>
            </a:r>
            <a:r>
              <a:rPr lang="en-US" b="0" dirty="0" smtClean="0"/>
              <a:t> </a:t>
            </a:r>
            <a:r>
              <a:rPr lang="en-US" sz="1100" dirty="0"/>
              <a:t>$31,798.4 ; $13,116.2;  41.2%</a:t>
            </a:r>
          </a:p>
          <a:p>
            <a:r>
              <a:rPr lang="en-US" b="1" dirty="0" smtClean="0"/>
              <a:t> Total – kW </a:t>
            </a:r>
            <a:r>
              <a:rPr lang="en-US" sz="1100" b="1" dirty="0"/>
              <a:t>28,543; 12,868; 45.1%;</a:t>
            </a:r>
            <a:r>
              <a:rPr lang="en-US" b="1" dirty="0" smtClean="0"/>
              <a:t> </a:t>
            </a:r>
            <a:r>
              <a:rPr lang="en-US" sz="1100" b="1" dirty="0"/>
              <a:t>93.4%; MWh -</a:t>
            </a:r>
            <a:r>
              <a:rPr lang="en-US" b="1" dirty="0" smtClean="0"/>
              <a:t> </a:t>
            </a:r>
            <a:r>
              <a:rPr lang="en-US" sz="1100" b="1" dirty="0"/>
              <a:t>201,347; 101,906; 50.6%;</a:t>
            </a:r>
            <a:r>
              <a:rPr lang="en-US" b="1" dirty="0" smtClean="0"/>
              <a:t> </a:t>
            </a:r>
            <a:r>
              <a:rPr lang="en-US" sz="1100" b="1" dirty="0"/>
              <a:t>98.9%; Participation -</a:t>
            </a:r>
            <a:r>
              <a:rPr lang="en-US" b="1" dirty="0" smtClean="0"/>
              <a:t> </a:t>
            </a:r>
            <a:r>
              <a:rPr lang="en-US" sz="1100" b="1" dirty="0"/>
              <a:t>526,299; 528,183; 100.4%;</a:t>
            </a:r>
            <a:r>
              <a:rPr lang="en-US" b="1" dirty="0" smtClean="0"/>
              <a:t>  Expenses -</a:t>
            </a:r>
            <a:r>
              <a:rPr lang="en-US" sz="1100" b="1" dirty="0"/>
              <a:t> $ 90,143.1;  $ 32,338.7; 35.9%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Highlights – </a:t>
            </a:r>
            <a:r>
              <a:rPr lang="en-US" sz="1100" dirty="0"/>
              <a:t>At the end of the second quarter the company achieved 50.6% of its over MWh goal. Here you can see that there is strong results across all of our programs which track closely with last year. One area to highlight is C&amp;I. In Q2 we claimed savings for a large CHP project and also 6,800 MWh of savings from the LED streetlight program in Providence, Cranston, and Bristol.  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F9F3-EC0D-4603-8AD9-5B1358B817E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4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E1160"/>
          </a:solidFill>
          <a:ln>
            <a:solidFill>
              <a:srgbClr val="1E11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1" descr="long_powerstrip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6515100" y="228600"/>
            <a:ext cx="2438400" cy="782638"/>
            <a:chOff x="4128" y="3827"/>
            <a:chExt cx="1536" cy="493"/>
          </a:xfrm>
        </p:grpSpPr>
        <p:sp>
          <p:nvSpPr>
            <p:cNvPr id="7" name="Rectangle 24"/>
            <p:cNvSpPr/>
            <p:nvPr userDrawn="1"/>
          </p:nvSpPr>
          <p:spPr>
            <a:xfrm>
              <a:off x="4128" y="3827"/>
              <a:ext cx="1536" cy="493"/>
            </a:xfrm>
            <a:prstGeom prst="rect">
              <a:avLst/>
            </a:prstGeom>
            <a:solidFill>
              <a:srgbClr val="1E1160"/>
            </a:solidFill>
            <a:ln>
              <a:solidFill>
                <a:srgbClr val="1E11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8" name="Picture 23" descr="NationalGrid logo.gi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971"/>
              <a:ext cx="141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34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34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257800"/>
            <a:ext cx="64008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03450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ACFD-43CC-477D-8F47-F691D56AE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9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0D76B-1222-49CE-83C0-463D000D5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8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8214-1F8A-4857-81BD-3B430F89D4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6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B5DA-DC88-4FBF-97A6-B8F3DD9543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AADEA-BDE3-4B1A-9D99-05D92EEB9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5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EC30-8E65-440C-B923-F191226FC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8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558D-F68F-4DEA-8C9A-FA1B64543B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9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73CE-CCC9-480E-8D04-7CC1968935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0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999E-E8CF-41DD-8DB7-F8655C3C73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923F-0282-41B1-A0EA-822682815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NationalGrid_blo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48" b="18867"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" descr="long_powerstrips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73813"/>
            <a:ext cx="457200" cy="379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400">
                <a:latin typeface="+mn-lt"/>
                <a:ea typeface="+mn-ea"/>
                <a:cs typeface="ＭＳ Ｐゴシック"/>
              </a:defRPr>
            </a:lvl1pPr>
          </a:lstStyle>
          <a:p>
            <a:pPr>
              <a:defRPr/>
            </a:pPr>
            <a:fld id="{ED9DD3EE-24B0-44E3-A206-E3C85C78A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23" descr="NationalGrid logo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51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10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1E116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EERMC Field Trip Proposals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418" y="5257800"/>
            <a:ext cx="6400800" cy="838200"/>
          </a:xfrm>
        </p:spPr>
        <p:txBody>
          <a:bodyPr/>
          <a:lstStyle/>
          <a:p>
            <a:r>
              <a:rPr lang="en-US" dirty="0" smtClean="0"/>
              <a:t>RI EERMC</a:t>
            </a:r>
          </a:p>
          <a:p>
            <a:r>
              <a:rPr lang="en-US" dirty="0" smtClean="0"/>
              <a:t>November 16, 2017</a:t>
            </a:r>
            <a:endParaRPr lang="en-US" dirty="0"/>
          </a:p>
        </p:txBody>
      </p:sp>
      <p:pic>
        <p:nvPicPr>
          <p:cNvPr id="7" name="Picture 6" descr="C:\Users\rachelpinnons\AppData\Local\Microsoft\Windows\Temporary Internet Files\Content.Outlook\BYGQROCX\20170523_12533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67" y="1964267"/>
            <a:ext cx="3962400" cy="234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/>
          <a:stretch/>
        </p:blipFill>
        <p:spPr bwMode="auto">
          <a:xfrm>
            <a:off x="516467" y="1981200"/>
            <a:ext cx="3962400" cy="234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Residential Focused Proposals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A8214-1F8A-4857-81BD-3B430F89D4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62541"/>
              </p:ext>
            </p:extLst>
          </p:nvPr>
        </p:nvGraphicFramePr>
        <p:xfrm>
          <a:off x="304800" y="990600"/>
          <a:ext cx="8458201" cy="502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067"/>
                <a:gridCol w="728133"/>
                <a:gridCol w="1066800"/>
                <a:gridCol w="867834"/>
                <a:gridCol w="4542367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Days of Week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(#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hours)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of Field Trip </a:t>
                      </a:r>
                    </a:p>
                  </a:txBody>
                  <a:tcPr marL="9525" marR="9525" marT="9525" marB="0" anchor="ctr"/>
                </a:tc>
              </a:tr>
              <a:tr h="68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Rhode Island Innovation Hub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Providence, 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preferred,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Weekend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possible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 to the Rhode Island Innovation Hub to see how the Company is working to engage the RI public in energy efficiency and how energy efficiency plays a greater role in transformation of the energy system to clean, sustainable energy</a:t>
                      </a:r>
                    </a:p>
                  </a:txBody>
                  <a:tcPr marL="9525" marR="9525" marT="9525" marB="0" anchor="ctr"/>
                </a:tc>
              </a:tr>
              <a:tr h="926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Code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 Innovation Hub and other locations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Lighting controls - 12/7/17 Stretch code intro - 1/25/18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1-3 hours depending on subject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Attend training sessions for code officials, builders, design professionals, and other industry players aiming to foster increased compliance with the state energy code. </a:t>
                      </a:r>
                    </a:p>
                  </a:txBody>
                  <a:tcPr marL="9525" marR="9525" marT="9525" marB="0" anchor="ctr"/>
                </a:tc>
              </a:tr>
              <a:tr h="68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Multifamily Market Rate or Income Eligible Site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 a Multifamily (market rate or income eligible) site to observe installation work in progress. Possible work might include lighting, thermostats, showerheads, insulation, air sealing, heating system replacement, etc.</a:t>
                      </a:r>
                    </a:p>
                  </a:txBody>
                  <a:tcPr marL="9525" marR="9525" marT="9525" marB="0" anchor="ctr"/>
                </a:tc>
              </a:tr>
              <a:tr h="68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Residential New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 a residential new construction single or multifamily site . The site could be a completed Zero Net Energy (ZNE) project with Photo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Votaltic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(PV) or a ZNE project under construction where insulation and air sealing can be observed before the drywall are up.</a:t>
                      </a:r>
                    </a:p>
                  </a:txBody>
                  <a:tcPr marL="9525" marR="9525" marT="9525" marB="0" anchor="ctr"/>
                </a:tc>
              </a:tr>
              <a:tr h="671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Eligible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 an income eligible home energy assessment or weatherization.</a:t>
                      </a:r>
                    </a:p>
                  </a:txBody>
                  <a:tcPr marL="9525" marR="9525" marT="9525" marB="0" anchor="ctr"/>
                </a:tc>
              </a:tr>
              <a:tr h="671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EnergyWise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 a market rate customer's home energy assessment or weatherization.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C&amp;I Focused Proposals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A8214-1F8A-4857-81BD-3B430F89D4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6157"/>
              </p:ext>
            </p:extLst>
          </p:nvPr>
        </p:nvGraphicFramePr>
        <p:xfrm>
          <a:off x="304800" y="990600"/>
          <a:ext cx="8458201" cy="463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067"/>
                <a:gridCol w="651933"/>
                <a:gridCol w="1143000"/>
                <a:gridCol w="867834"/>
                <a:gridCol w="4542367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Days of Week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(#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hours)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of Field Trip </a:t>
                      </a:r>
                    </a:p>
                  </a:txBody>
                  <a:tcPr marL="9525" marR="9525" marT="9525" marB="0" anchor="ctr"/>
                </a:tc>
              </a:tr>
              <a:tr h="68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Architectural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Meeting with an Architectural Firm who has helped a customer participate in our C&amp;I Programs. </a:t>
                      </a:r>
                    </a:p>
                  </a:txBody>
                  <a:tcPr marL="9525" marR="9525" marT="9525" marB="0" anchor="ctr"/>
                </a:tc>
              </a:tr>
              <a:tr h="926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Construction for C&amp;I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 Veteran's Home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hours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Rhode Island Veterans Home Tour  to discuss energy efficiency measures for a successful project.</a:t>
                      </a:r>
                    </a:p>
                  </a:txBody>
                  <a:tcPr marL="9525" marR="9525" marT="9525" marB="0" anchor="ctr"/>
                </a:tc>
              </a:tr>
              <a:tr h="68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Dave's Fresh Marketplace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Visit a local Rhode Island grocery store to see the energy efficiency measures utilized for a medium/large commercial customer.</a:t>
                      </a:r>
                    </a:p>
                  </a:txBody>
                  <a:tcPr marL="9525" marR="9525" marT="9525" marB="0" anchor="ctr"/>
                </a:tc>
              </a:tr>
              <a:tr h="68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Franchisee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Dunkin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Donuts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hour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 how the Company's franchisee program works for small business owners</a:t>
                      </a:r>
                    </a:p>
                  </a:txBody>
                  <a:tcPr marL="9525" marR="9525" marT="9525" marB="0" anchor="ctr"/>
                </a:tc>
              </a:tr>
              <a:tr h="671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Tour of schools and municipal buildings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Coventry, 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M-F - Tour schools during vacations or after dismissal (2:00PM+)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– 4 hours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Coventry, RI passed a $5,000,000 energy bond in 2012 and utilized the Company's EE programs to implement comprehensive improvements (boilers, EMS, lighting, insulation and air sealing, VFD, etc.) in all school and municipal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buildings (Six schools and about 8 muni buildings, all within 20 minutes of each other).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Grid is  currently doing a press release for the Town and Schools there.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0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.01.19 Jim Comms Plan">
  <a:themeElements>
    <a:clrScheme name="2012.01.19 Jim Comms Plan 1">
      <a:dk1>
        <a:srgbClr val="000000"/>
      </a:dk1>
      <a:lt1>
        <a:srgbClr val="FFFFFF"/>
      </a:lt1>
      <a:dk2>
        <a:srgbClr val="0079C1"/>
      </a:dk2>
      <a:lt2>
        <a:srgbClr val="808080"/>
      </a:lt2>
      <a:accent1>
        <a:srgbClr val="9DCCFE"/>
      </a:accent1>
      <a:accent2>
        <a:srgbClr val="0079C1"/>
      </a:accent2>
      <a:accent3>
        <a:srgbClr val="FFFFFF"/>
      </a:accent3>
      <a:accent4>
        <a:srgbClr val="000000"/>
      </a:accent4>
      <a:accent5>
        <a:srgbClr val="CCE2FE"/>
      </a:accent5>
      <a:accent6>
        <a:srgbClr val="006DAF"/>
      </a:accent6>
      <a:hlink>
        <a:srgbClr val="F96812"/>
      </a:hlink>
      <a:folHlink>
        <a:srgbClr val="99CC12"/>
      </a:folHlink>
    </a:clrScheme>
    <a:fontScheme name="2012.01.19 Jim Comms Pla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>
            <a:srgbClr val="1E1160"/>
          </a:buClr>
          <a:buSzTx/>
          <a:buFont typeface="Wingdings" pitchFamily="2" charset="2"/>
          <a:buChar char="§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>
            <a:srgbClr val="1E1160"/>
          </a:buClr>
          <a:buSzTx/>
          <a:buFont typeface="Wingdings" pitchFamily="2" charset="2"/>
          <a:buChar char="§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09" charset="-128"/>
          </a:defRPr>
        </a:defPPr>
      </a:lstStyle>
    </a:lnDef>
  </a:objectDefaults>
  <a:extraClrSchemeLst>
    <a:extraClrScheme>
      <a:clrScheme name="2012.01.19 Jim Comms Plan 1">
        <a:dk1>
          <a:srgbClr val="000000"/>
        </a:dk1>
        <a:lt1>
          <a:srgbClr val="FFFFFF"/>
        </a:lt1>
        <a:dk2>
          <a:srgbClr val="0079C1"/>
        </a:dk2>
        <a:lt2>
          <a:srgbClr val="808080"/>
        </a:lt2>
        <a:accent1>
          <a:srgbClr val="9DCCFE"/>
        </a:accent1>
        <a:accent2>
          <a:srgbClr val="0079C1"/>
        </a:accent2>
        <a:accent3>
          <a:srgbClr val="FFFFFF"/>
        </a:accent3>
        <a:accent4>
          <a:srgbClr val="000000"/>
        </a:accent4>
        <a:accent5>
          <a:srgbClr val="CCE2FE"/>
        </a:accent5>
        <a:accent6>
          <a:srgbClr val="006DAF"/>
        </a:accent6>
        <a:hlink>
          <a:srgbClr val="F96812"/>
        </a:hlink>
        <a:folHlink>
          <a:srgbClr val="99CC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983</Words>
  <Application>Microsoft Office PowerPoint</Application>
  <PresentationFormat>On-screen Show (4:3)</PresentationFormat>
  <Paragraphs>87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2012.01.19 Jim Comms Plan</vt:lpstr>
      <vt:lpstr>EERMC Field Trip Proposals</vt:lpstr>
      <vt:lpstr>Residential Focused Proposals</vt:lpstr>
      <vt:lpstr>C&amp;I Focused Proposals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Quarter 2017 Results</dc:title>
  <dc:creator>Courtney Lane</dc:creator>
  <cp:lastModifiedBy>John Richards</cp:lastModifiedBy>
  <cp:revision>4</cp:revision>
  <dcterms:created xsi:type="dcterms:W3CDTF">2017-09-14T14:55:12Z</dcterms:created>
  <dcterms:modified xsi:type="dcterms:W3CDTF">2017-11-09T22:49:22Z</dcterms:modified>
</cp:coreProperties>
</file>