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57" r:id="rId4"/>
    <p:sldId id="265" r:id="rId5"/>
    <p:sldId id="267" r:id="rId6"/>
    <p:sldId id="271" r:id="rId7"/>
    <p:sldId id="269" r:id="rId8"/>
    <p:sldId id="268" r:id="rId9"/>
    <p:sldId id="270" r:id="rId10"/>
    <p:sldId id="272" r:id="rId11"/>
    <p:sldId id="273" r:id="rId12"/>
    <p:sldId id="274" r:id="rId13"/>
    <p:sldId id="275" r:id="rId14"/>
    <p:sldId id="276" r:id="rId15"/>
    <p:sldId id="280" r:id="rId16"/>
    <p:sldId id="278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510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26D6-5912-4A84-A8BC-19B8E57BA926}" type="datetime4">
              <a:rPr lang="en-US" smtClean="0"/>
              <a:t>July 17,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274D4-2588-447B-AE28-30AB04F79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25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2038-FAEE-4187-B66D-8E79310D7847}" type="datetime4">
              <a:rPr lang="en-US" smtClean="0"/>
              <a:t>July 17,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0092-2FB5-45AA-875F-D5DC1194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20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2000"/>
            <a:ext cx="8026400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BE202539-BF64-4367-998D-EADEDF0FDCC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6" y="228600"/>
            <a:ext cx="6943344" cy="1371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33264" y="16891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6636596" y="16891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8964930" y="16891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124863" y="16891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0751397" y="16891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77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31273-E5DB-470C-8246-AF5C98B51EFB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016"/>
            <a:ext cx="1219200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3774-0170-4666-A471-C4048E4FA0A1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C6DE-36A9-400B-91CA-0A0840D46993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1905000"/>
            <a:ext cx="7467600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3550-0F63-42CF-93E7-34DFD8A61306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58039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58039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58039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58039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58039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947416"/>
            <a:ext cx="1404112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F7F85-F79D-4438-BA3A-FB4D1CFE0BEE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38F32-F840-4926-B3E8-6F3650BFA2F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6975C-A23D-4B44-B20D-748170686C07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B9A72-48C1-4F72-88DA-974F7806F09C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08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D582E-5BEE-4A43-AC2F-CF181C761724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0"/>
            <a:ext cx="14478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2A9A6-2F05-4020-869E-AF8BF0AAC71E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BAD69D22-A087-42BA-AE10-D7CD83B2928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5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12" Type="http://schemas.openxmlformats.org/officeDocument/2006/relationships/image" Target="../media/image64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Relationship Id="rId14" Type="http://schemas.openxmlformats.org/officeDocument/2006/relationships/image" Target="../media/image6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image" Target="../media/image82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12" Type="http://schemas.openxmlformats.org/officeDocument/2006/relationships/image" Target="../media/image81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5" Type="http://schemas.openxmlformats.org/officeDocument/2006/relationships/image" Target="../media/image7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Relationship Id="rId14" Type="http://schemas.openxmlformats.org/officeDocument/2006/relationships/image" Target="../media/image8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13" Type="http://schemas.openxmlformats.org/officeDocument/2006/relationships/image" Target="../media/image114.emf"/><Relationship Id="rId3" Type="http://schemas.openxmlformats.org/officeDocument/2006/relationships/image" Target="../media/image104.emf"/><Relationship Id="rId7" Type="http://schemas.openxmlformats.org/officeDocument/2006/relationships/image" Target="../media/image108.emf"/><Relationship Id="rId12" Type="http://schemas.openxmlformats.org/officeDocument/2006/relationships/image" Target="../media/image11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emf"/><Relationship Id="rId11" Type="http://schemas.openxmlformats.org/officeDocument/2006/relationships/image" Target="../media/image112.emf"/><Relationship Id="rId5" Type="http://schemas.openxmlformats.org/officeDocument/2006/relationships/image" Target="../media/image106.emf"/><Relationship Id="rId10" Type="http://schemas.openxmlformats.org/officeDocument/2006/relationships/image" Target="../media/image111.emf"/><Relationship Id="rId4" Type="http://schemas.openxmlformats.org/officeDocument/2006/relationships/image" Target="../media/image105.emf"/><Relationship Id="rId9" Type="http://schemas.openxmlformats.org/officeDocument/2006/relationships/image" Target="../media/image110.emf"/><Relationship Id="rId14" Type="http://schemas.openxmlformats.org/officeDocument/2006/relationships/image" Target="../media/image1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Residential Programs: An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10000"/>
            <a:ext cx="6400800" cy="2438400"/>
          </a:xfrm>
        </p:spPr>
        <p:txBody>
          <a:bodyPr>
            <a:normAutofit/>
          </a:bodyPr>
          <a:lstStyle/>
          <a:p>
            <a:r>
              <a:rPr lang="en-US" sz="3500" dirty="0"/>
              <a:t>05/17/2018</a:t>
            </a:r>
          </a:p>
          <a:p>
            <a:r>
              <a:rPr lang="en-US" sz="3500" dirty="0"/>
              <a:t>11:00 a.m. – 5:00 p.m.</a:t>
            </a:r>
            <a:endParaRPr lang="en-US" dirty="0"/>
          </a:p>
          <a:p>
            <a:endParaRPr lang="en-US" dirty="0"/>
          </a:p>
          <a:p>
            <a:pPr algn="l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049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9F051D3-2497-4583-9A01-705882C5AE7A}"/>
              </a:ext>
            </a:extLst>
          </p:cNvPr>
          <p:cNvSpPr/>
          <p:nvPr/>
        </p:nvSpPr>
        <p:spPr>
          <a:xfrm>
            <a:off x="10707944" y="1828800"/>
            <a:ext cx="1138593" cy="22130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B25C124B-FE2C-4F41-8E04-4E3990A0714C}"/>
              </a:ext>
            </a:extLst>
          </p:cNvPr>
          <p:cNvSpPr/>
          <p:nvPr/>
        </p:nvSpPr>
        <p:spPr>
          <a:xfrm>
            <a:off x="98827" y="3734079"/>
            <a:ext cx="1066800" cy="22049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3B9B9C1-4390-4BA0-88FA-8D87BD683B1C}"/>
              </a:ext>
            </a:extLst>
          </p:cNvPr>
          <p:cNvSpPr txBox="1">
            <a:spLocks/>
          </p:cNvSpPr>
          <p:nvPr/>
        </p:nvSpPr>
        <p:spPr>
          <a:xfrm>
            <a:off x="121430" y="-89298"/>
            <a:ext cx="119491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Multi-Family Market Rate and 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301E5-3EE5-4130-A26F-DC0BBBD8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057" y="913842"/>
            <a:ext cx="1964081" cy="163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DED0D-0D02-4CDA-B364-9517CD4D3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03" y="913842"/>
            <a:ext cx="1964081" cy="163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7282C-694D-4318-A93F-F7D914962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001" y="934162"/>
            <a:ext cx="1964081" cy="163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5F44C7-FCB7-4205-A088-0CF50A966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599" y="913842"/>
            <a:ext cx="1964081" cy="16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9A97A4-4293-4260-90CD-7D0A06C38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2819400"/>
            <a:ext cx="1964081" cy="163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9D7D7F-C1EC-469E-A629-027751F4E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229" y="2834640"/>
            <a:ext cx="1964081" cy="1635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698487-4CD9-4E93-BAEB-7C641D3EA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1858" y="2819400"/>
            <a:ext cx="1964081" cy="1635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0B7F80-DB17-4B31-8405-09BFBEC2B6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6487" y="2819400"/>
            <a:ext cx="1964081" cy="1635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FF9955-EA30-4E9A-9EEF-523F274F0A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1046" y="4753559"/>
            <a:ext cx="1964081" cy="1635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62AD18-9D58-416D-96E5-CB0B02833F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7884" y="4740198"/>
            <a:ext cx="1964081" cy="1635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D5DDE28-3360-4A73-9F56-3558D60AE2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4722" y="4719878"/>
            <a:ext cx="1964081" cy="1635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6CF91A6-509D-437D-A7F6-A2E70ECCE5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108" y="934162"/>
            <a:ext cx="1964081" cy="1635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62E3EAB-0721-4522-8CBD-76835EBB1E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9200" y="4704638"/>
            <a:ext cx="1964081" cy="16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2D1B-A464-47DD-B1E0-FA2D8278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2D144-FDB8-423B-8BB7-4358CE53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586498"/>
            <a:ext cx="3429000" cy="1129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5580C-5E1F-49D9-8DAB-F19D9B445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079" y="2446020"/>
            <a:ext cx="6539883" cy="213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69A5F-BE62-463E-87CF-179B17DD1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116840"/>
            <a:ext cx="1361064" cy="1250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C8EFCD-ADEA-4ED2-83E3-341488509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15440"/>
            <a:ext cx="4894284" cy="3794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1CB8E7-E0F7-41F3-BF62-1FEAD824E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479" y="5070298"/>
            <a:ext cx="6534803" cy="6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9F051D3-2497-4583-9A01-705882C5AE7A}"/>
              </a:ext>
            </a:extLst>
          </p:cNvPr>
          <p:cNvSpPr/>
          <p:nvPr/>
        </p:nvSpPr>
        <p:spPr>
          <a:xfrm>
            <a:off x="10707944" y="1828800"/>
            <a:ext cx="1138593" cy="22130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B25C124B-FE2C-4F41-8E04-4E3990A0714C}"/>
              </a:ext>
            </a:extLst>
          </p:cNvPr>
          <p:cNvSpPr/>
          <p:nvPr/>
        </p:nvSpPr>
        <p:spPr>
          <a:xfrm>
            <a:off x="98827" y="3734079"/>
            <a:ext cx="1066800" cy="22049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3B9B9C1-4390-4BA0-88FA-8D87BD683B1C}"/>
              </a:ext>
            </a:extLst>
          </p:cNvPr>
          <p:cNvSpPr txBox="1">
            <a:spLocks/>
          </p:cNvSpPr>
          <p:nvPr/>
        </p:nvSpPr>
        <p:spPr>
          <a:xfrm>
            <a:off x="121430" y="-89298"/>
            <a:ext cx="119491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New Construction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4CE63-5130-4DB3-BA6E-8E988812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35" y="918922"/>
            <a:ext cx="1964081" cy="1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58B0E-AFCE-4148-B10D-62028A111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33" y="938816"/>
            <a:ext cx="1964081" cy="143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376E18-BA5B-4661-803F-FC90B21D3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900" y="938816"/>
            <a:ext cx="1964081" cy="1438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2258BD-9E58-456D-9D93-ED231EC92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381" y="938816"/>
            <a:ext cx="1964081" cy="1438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9AFCCE-72E5-409E-A12A-B4F90FD3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662" y="914432"/>
            <a:ext cx="1964081" cy="1438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938B15-CD98-4977-BCDD-7D974FA3A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1725" y="2796469"/>
            <a:ext cx="1964081" cy="1438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66CB6-8C10-4452-8392-00CB51E9C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0092" y="2781508"/>
            <a:ext cx="1964081" cy="1438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4C8B4C-5FAB-4FB3-9DE3-7EEA5D8332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2704" y="2796469"/>
            <a:ext cx="1964081" cy="1438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251467-86FF-4F3C-B8A9-7DCC5D151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4650" y="2796469"/>
            <a:ext cx="1964081" cy="1438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4C38E0-3C62-4E89-A1D8-64D36DCC9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2432" y="4638882"/>
            <a:ext cx="1964081" cy="1438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8D53CA-97B7-4EEF-AA03-82BFF03C68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3550" y="4654122"/>
            <a:ext cx="1964081" cy="1438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9FFB31-D347-4188-A12E-1A88B76E5A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3146" y="4640863"/>
            <a:ext cx="1964081" cy="1438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5D9F0FA-98A6-4097-91DF-B8AEC38529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78662" y="4638882"/>
            <a:ext cx="1964081" cy="1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2D1B-A464-47DD-B1E0-FA2D8278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Energy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6F4AA-19C6-4FF9-B2D2-EAC2DAE7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" y="66040"/>
            <a:ext cx="1161423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28798-F80D-4AD0-B0AC-1CF982BD8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0"/>
            <a:ext cx="4979308" cy="2241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4A7F0-7A9D-4C39-AC02-BB0A7221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843" y="2396000"/>
            <a:ext cx="6332677" cy="206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C1FA91-F77A-470D-9D6B-9FEFC9F0A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939222"/>
            <a:ext cx="6400800" cy="8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8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>
            <a:extLst>
              <a:ext uri="{FF2B5EF4-FFF2-40B4-BE49-F238E27FC236}">
                <a16:creationId xmlns:a16="http://schemas.microsoft.com/office/drawing/2014/main" id="{5CA25D82-0B6F-405F-BE38-CDF3FFFA168A}"/>
              </a:ext>
            </a:extLst>
          </p:cNvPr>
          <p:cNvSpPr txBox="1">
            <a:spLocks/>
          </p:cNvSpPr>
          <p:nvPr/>
        </p:nvSpPr>
        <p:spPr>
          <a:xfrm>
            <a:off x="121430" y="-89298"/>
            <a:ext cx="119491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Home Energy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B684B-C1F8-47E0-8541-E5A9B2CF9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1" y="1713556"/>
            <a:ext cx="2209800" cy="416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60A0A-F4B6-4C44-80F5-C03D55CA5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971" y="1712021"/>
            <a:ext cx="2294457" cy="4184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CB8ED-BBA2-4F40-9DA8-7D5703FF9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908" y="1701800"/>
            <a:ext cx="2212306" cy="41383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137C39-1B7C-4AB5-91E4-AE59B0C42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174" y="1701800"/>
            <a:ext cx="2212306" cy="411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82E784-BED6-408A-882D-545FB8660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0" y="1676400"/>
            <a:ext cx="212431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6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2D1B-A464-47DD-B1E0-FA2D8278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480" y="152400"/>
            <a:ext cx="9226920" cy="1143000"/>
          </a:xfrm>
        </p:spPr>
        <p:txBody>
          <a:bodyPr>
            <a:normAutofit/>
          </a:bodyPr>
          <a:lstStyle/>
          <a:p>
            <a:r>
              <a:rPr lang="en-US" dirty="0"/>
              <a:t>Energy Star Lighting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B9E3E-ADC1-481F-9FE0-40F4162A1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400"/>
            <a:ext cx="1347086" cy="1934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1A2BF9-272E-4BAB-A41C-A79CE0F2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40689"/>
            <a:ext cx="6578352" cy="1080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297F59-0EBB-441A-A5AF-BBC6576D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8" y="2979764"/>
            <a:ext cx="5198074" cy="128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BFE293-0260-4D21-8C1B-3CF95738A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276" y="4560931"/>
            <a:ext cx="6324600" cy="6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0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>
            <a:extLst>
              <a:ext uri="{FF2B5EF4-FFF2-40B4-BE49-F238E27FC236}">
                <a16:creationId xmlns:a16="http://schemas.microsoft.com/office/drawing/2014/main" id="{5CA25D82-0B6F-405F-BE38-CDF3FFFA168A}"/>
              </a:ext>
            </a:extLst>
          </p:cNvPr>
          <p:cNvSpPr txBox="1">
            <a:spLocks/>
          </p:cNvSpPr>
          <p:nvPr/>
        </p:nvSpPr>
        <p:spPr>
          <a:xfrm>
            <a:off x="121430" y="-89298"/>
            <a:ext cx="1047037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Energy Star Lighting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6E43D-1B9C-4C5B-B254-4A8477C6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0" y="1028302"/>
            <a:ext cx="10972800" cy="5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2D1B-A464-47DD-B1E0-FA2D8278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480" y="152400"/>
            <a:ext cx="9226920" cy="1143000"/>
          </a:xfrm>
        </p:spPr>
        <p:txBody>
          <a:bodyPr>
            <a:normAutofit/>
          </a:bodyPr>
          <a:lstStyle/>
          <a:p>
            <a:r>
              <a:rPr lang="en-US" dirty="0"/>
              <a:t>Consumer Products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EB2FA0-C2FA-42AE-A7FD-C6EC893FB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1234440" cy="2074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362F9B-C108-4878-A32D-BA875C5C9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18" y="2857500"/>
            <a:ext cx="6629401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94DA7D-0D74-44FD-9687-9785E4F72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8" y="4495800"/>
            <a:ext cx="6400801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1CA402-6F13-4BE3-88EB-C8778C9ED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83" y="2362200"/>
            <a:ext cx="5101688" cy="40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>
            <a:extLst>
              <a:ext uri="{FF2B5EF4-FFF2-40B4-BE49-F238E27FC236}">
                <a16:creationId xmlns:a16="http://schemas.microsoft.com/office/drawing/2014/main" id="{5CA25D82-0B6F-405F-BE38-CDF3FFFA168A}"/>
              </a:ext>
            </a:extLst>
          </p:cNvPr>
          <p:cNvSpPr txBox="1">
            <a:spLocks/>
          </p:cNvSpPr>
          <p:nvPr/>
        </p:nvSpPr>
        <p:spPr>
          <a:xfrm>
            <a:off x="121430" y="-89298"/>
            <a:ext cx="1047037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Consumer Products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9BF63-E0F4-43C3-9F50-B07834318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50240"/>
            <a:ext cx="10210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2D1B-A464-47DD-B1E0-FA2D8278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480" y="152400"/>
            <a:ext cx="9226920" cy="1143000"/>
          </a:xfrm>
        </p:spPr>
        <p:txBody>
          <a:bodyPr>
            <a:normAutofit/>
          </a:bodyPr>
          <a:lstStyle/>
          <a:p>
            <a:r>
              <a:rPr lang="en-US" dirty="0"/>
              <a:t>Heating, Cooling, and Hot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3317A-D8B8-4F7F-BC96-73C02299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62560"/>
            <a:ext cx="1433507" cy="1774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C08BC8-88BC-47F8-8645-DD0C55410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098040"/>
            <a:ext cx="6181747" cy="2016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B29740-377F-4E94-99CD-34DA581A3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120" y="4871720"/>
            <a:ext cx="6133278" cy="614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134AF-FF89-4499-8050-99D599076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5101688" cy="40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1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Programs</a:t>
            </a:r>
          </a:p>
        </p:txBody>
      </p:sp>
    </p:spTree>
    <p:extLst>
      <p:ext uri="{BB962C8B-B14F-4D97-AF65-F5344CB8AC3E}">
        <p14:creationId xmlns:p14="http://schemas.microsoft.com/office/powerpoint/2010/main" val="177614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>
            <a:extLst>
              <a:ext uri="{FF2B5EF4-FFF2-40B4-BE49-F238E27FC236}">
                <a16:creationId xmlns:a16="http://schemas.microsoft.com/office/drawing/2014/main" id="{5CA25D82-0B6F-405F-BE38-CDF3FFFA168A}"/>
              </a:ext>
            </a:extLst>
          </p:cNvPr>
          <p:cNvSpPr txBox="1">
            <a:spLocks/>
          </p:cNvSpPr>
          <p:nvPr/>
        </p:nvSpPr>
        <p:spPr>
          <a:xfrm>
            <a:off x="121430" y="-89298"/>
            <a:ext cx="1047037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Heating, Cooling, and Hot Water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DBE28-1A65-41A1-9EDC-8E7C71DD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1964081" cy="1705200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14491594-443C-4A5B-92B7-2EBF86D74FE3}"/>
              </a:ext>
            </a:extLst>
          </p:cNvPr>
          <p:cNvSpPr/>
          <p:nvPr/>
        </p:nvSpPr>
        <p:spPr>
          <a:xfrm>
            <a:off x="10707944" y="1828800"/>
            <a:ext cx="1138593" cy="22130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5BFEFD36-DE3F-4B43-89B0-218528D6FA3A}"/>
              </a:ext>
            </a:extLst>
          </p:cNvPr>
          <p:cNvSpPr/>
          <p:nvPr/>
        </p:nvSpPr>
        <p:spPr>
          <a:xfrm>
            <a:off x="98827" y="3734079"/>
            <a:ext cx="1066800" cy="22049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65C0A-D9AB-4D3B-8207-A3B9D789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51" y="838200"/>
            <a:ext cx="1964081" cy="17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3F4486-BE44-4261-B20E-C5609812A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262" y="812800"/>
            <a:ext cx="1964081" cy="170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25B34-4BB0-497A-A4EF-266D23609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673" y="812800"/>
            <a:ext cx="1964081" cy="1705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6A44DA-885E-4FCD-941B-11DBC8DCD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484" y="812800"/>
            <a:ext cx="1964081" cy="1705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33303C-BECB-4DB5-BD57-5E1144593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2881479"/>
            <a:ext cx="1964081" cy="1705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1E69FB-829B-46A1-B513-D57444BEB3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965" y="2881479"/>
            <a:ext cx="1964081" cy="1705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11F19D-92C7-4395-BD93-1A5B3281A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2607" y="2881479"/>
            <a:ext cx="1964081" cy="1705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D0FCCB-FB48-42F6-871E-558D40A22E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6887" y="2861159"/>
            <a:ext cx="1964081" cy="1705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CD6437-7E9C-4735-85B3-D78E709D23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200" y="4884118"/>
            <a:ext cx="1964081" cy="170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A256D8-4953-4399-AF75-E84992749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7644" y="4884118"/>
            <a:ext cx="1964081" cy="1705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48549F-484F-4878-B4FC-4A3152BCB0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5205" y="4884118"/>
            <a:ext cx="1964081" cy="1705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23A35CE-10F9-4FB1-9074-954D130C8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2766" y="4836578"/>
            <a:ext cx="1964081" cy="17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0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B931-6ECB-431F-A509-E99AB494B563}"/>
              </a:ext>
            </a:extLst>
          </p:cNvPr>
          <p:cNvSpPr txBox="1"/>
          <p:nvPr/>
        </p:nvSpPr>
        <p:spPr>
          <a:xfrm>
            <a:off x="2438400" y="189110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Family Market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324D6-51BE-4614-8A4E-96390EC79A43}"/>
              </a:ext>
            </a:extLst>
          </p:cNvPr>
          <p:cNvSpPr txBox="1"/>
          <p:nvPr/>
        </p:nvSpPr>
        <p:spPr>
          <a:xfrm>
            <a:off x="2392165" y="292767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Family Income Eligible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B6DBA-CDEB-4239-99FD-6A74988CFC99}"/>
              </a:ext>
            </a:extLst>
          </p:cNvPr>
          <p:cNvSpPr txBox="1"/>
          <p:nvPr/>
        </p:nvSpPr>
        <p:spPr>
          <a:xfrm>
            <a:off x="2438400" y="397079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Multi-family Market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28ACE-5162-47E7-9A69-67AC0EC2B294}"/>
              </a:ext>
            </a:extLst>
          </p:cNvPr>
          <p:cNvSpPr txBox="1"/>
          <p:nvPr/>
        </p:nvSpPr>
        <p:spPr>
          <a:xfrm>
            <a:off x="2392165" y="512888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Multi-family Income Eligible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CE188-B24F-494F-BE84-BA9569F8CEE5}"/>
              </a:ext>
            </a:extLst>
          </p:cNvPr>
          <p:cNvSpPr txBox="1"/>
          <p:nvPr/>
        </p:nvSpPr>
        <p:spPr>
          <a:xfrm>
            <a:off x="7889564" y="23810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Construction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F7400F-800D-4A1D-AE1A-2A9BE0E28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64" y="3237029"/>
            <a:ext cx="726764" cy="9536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F8DAE3-78B7-4ED8-B1C3-02B4FFCAA337}"/>
              </a:ext>
            </a:extLst>
          </p:cNvPr>
          <p:cNvSpPr txBox="1"/>
          <p:nvPr/>
        </p:nvSpPr>
        <p:spPr>
          <a:xfrm>
            <a:off x="7889564" y="354137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 Energy Reports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27E46E-3648-4BAD-ADFF-CBC2F5A5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39" y="1684240"/>
            <a:ext cx="1038322" cy="9118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737CC6-D075-4567-B1B9-85FAE9754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71" y="2661165"/>
            <a:ext cx="1087290" cy="992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42CECE-89F3-449C-9B61-11D8382FD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71" y="3718920"/>
            <a:ext cx="1087290" cy="9337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C207A4-CD45-41B2-8C94-A2626B3E5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1" y="4774174"/>
            <a:ext cx="1087290" cy="1078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D8572F-8286-4849-9B5A-E92694D85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205252"/>
            <a:ext cx="992450" cy="9118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37C23-60CC-4E1E-86DF-E22C0D59E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4016" y="4565536"/>
            <a:ext cx="726764" cy="10436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DB3703-AECB-4CB0-B5C5-271E7F49A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0579" y="4587654"/>
            <a:ext cx="629011" cy="10572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AB1DC2-6E60-4EDD-AD24-6073CB71C2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5942" y="4635638"/>
            <a:ext cx="871591" cy="10787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BA1F52-E82F-4B64-B8FA-7F7FFB49DF8C}"/>
              </a:ext>
            </a:extLst>
          </p:cNvPr>
          <p:cNvSpPr txBox="1"/>
          <p:nvPr/>
        </p:nvSpPr>
        <p:spPr>
          <a:xfrm>
            <a:off x="7903768" y="4558744"/>
            <a:ext cx="382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Star® Lighting</a:t>
            </a:r>
          </a:p>
          <a:p>
            <a:r>
              <a:rPr lang="en-US" dirty="0"/>
              <a:t>Consumer Products</a:t>
            </a:r>
          </a:p>
          <a:p>
            <a:r>
              <a:rPr lang="en-US" dirty="0"/>
              <a:t>High-Efficiency Heating, Cooling and Hot Water</a:t>
            </a:r>
          </a:p>
        </p:txBody>
      </p:sp>
    </p:spTree>
    <p:extLst>
      <p:ext uri="{BB962C8B-B14F-4D97-AF65-F5344CB8AC3E}">
        <p14:creationId xmlns:p14="http://schemas.microsoft.com/office/powerpoint/2010/main" val="289681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2D1B-A464-47DD-B1E0-FA2D8278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Family Market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3DDB6-DBBC-4EC7-8FCD-5F7B0FA4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28" y="152400"/>
            <a:ext cx="1301566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67890C-8D78-4199-BAB5-CD28AB89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" y="1561199"/>
            <a:ext cx="5046965" cy="51444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6F69BE-31AA-437B-97D0-D45518BDC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669" y="4881880"/>
            <a:ext cx="6842871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80E5D-D1BE-4A87-B90F-9E181B9DC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669" y="1905000"/>
            <a:ext cx="675833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9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9F051D3-2497-4583-9A01-705882C5AE7A}"/>
              </a:ext>
            </a:extLst>
          </p:cNvPr>
          <p:cNvSpPr/>
          <p:nvPr/>
        </p:nvSpPr>
        <p:spPr>
          <a:xfrm>
            <a:off x="10707944" y="1828800"/>
            <a:ext cx="1138593" cy="22130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B25C124B-FE2C-4F41-8E04-4E3990A0714C}"/>
              </a:ext>
            </a:extLst>
          </p:cNvPr>
          <p:cNvSpPr/>
          <p:nvPr/>
        </p:nvSpPr>
        <p:spPr>
          <a:xfrm>
            <a:off x="98827" y="3734079"/>
            <a:ext cx="1066800" cy="22049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E84DE6-815E-467B-90E7-EDAF9B26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45" y="824839"/>
            <a:ext cx="1964081" cy="1774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A2DAF7-2176-44A4-A2A4-1C8C19F54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830" y="838200"/>
            <a:ext cx="1964081" cy="1774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BAC302-666A-41A4-94A7-F412BBDFB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215" y="838200"/>
            <a:ext cx="1964081" cy="1774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89950B-FD7F-4525-8FF8-C8C8EEF30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838200"/>
            <a:ext cx="1964081" cy="1774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4B515A-62A2-4D7B-AE5E-C26835857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2846679"/>
            <a:ext cx="1964081" cy="1774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DB99BD-210C-4019-945B-DA3BFD002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575" y="2846679"/>
            <a:ext cx="1964081" cy="1774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087141-4960-4C82-B6DF-4C99FEF5D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790" y="2846679"/>
            <a:ext cx="1964081" cy="1774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E7A85E-2C49-437A-A5EB-823C9F112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8976" y="2846679"/>
            <a:ext cx="1964081" cy="1774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F29FA39-F80D-4026-B169-C6E894F639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3067" y="4855158"/>
            <a:ext cx="1964081" cy="17748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F08BCC8-441F-49DA-AED7-551C7E3CE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5881" y="4855158"/>
            <a:ext cx="1964081" cy="1774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9EBB72B-854D-405B-B042-EAB011E4D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8666" y="4855158"/>
            <a:ext cx="1964081" cy="1774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41A5343-2A56-476E-817F-D92BEBF4F8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5296" y="4855158"/>
            <a:ext cx="1964081" cy="1774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0DA843D-7FCF-45FF-8B01-80D1EB2432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811" y="824839"/>
            <a:ext cx="1964081" cy="1774800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63B9B9C1-4390-4BA0-88FA-8D87BD683B1C}"/>
              </a:ext>
            </a:extLst>
          </p:cNvPr>
          <p:cNvSpPr txBox="1">
            <a:spLocks/>
          </p:cNvSpPr>
          <p:nvPr/>
        </p:nvSpPr>
        <p:spPr>
          <a:xfrm>
            <a:off x="-914400" y="-76200"/>
            <a:ext cx="119491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Single Family Market Rate –</a:t>
            </a:r>
            <a:r>
              <a:rPr lang="en-US" dirty="0" err="1"/>
              <a:t>EnergyWise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0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2D1B-A464-47DD-B1E0-FA2D8278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Family Income Eligible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CB1FC-B018-4119-96F6-BAB25AC59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1315841" cy="1201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FC411B-CCE1-4155-83D0-19DAEE9B9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1200"/>
            <a:ext cx="5791200" cy="4432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EC4FF-F4A7-4634-8FD2-B79C69F72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076" y="4648200"/>
            <a:ext cx="5917844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5A0B3-B274-4E71-BA62-4E16BD31F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731" y="2216385"/>
            <a:ext cx="607274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2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9F051D3-2497-4583-9A01-705882C5AE7A}"/>
              </a:ext>
            </a:extLst>
          </p:cNvPr>
          <p:cNvSpPr/>
          <p:nvPr/>
        </p:nvSpPr>
        <p:spPr>
          <a:xfrm>
            <a:off x="10707944" y="1828800"/>
            <a:ext cx="1138593" cy="22130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B25C124B-FE2C-4F41-8E04-4E3990A0714C}"/>
              </a:ext>
            </a:extLst>
          </p:cNvPr>
          <p:cNvSpPr/>
          <p:nvPr/>
        </p:nvSpPr>
        <p:spPr>
          <a:xfrm>
            <a:off x="98827" y="3734079"/>
            <a:ext cx="1066800" cy="22049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3B9B9C1-4390-4BA0-88FA-8D87BD683B1C}"/>
              </a:ext>
            </a:extLst>
          </p:cNvPr>
          <p:cNvSpPr txBox="1">
            <a:spLocks/>
          </p:cNvSpPr>
          <p:nvPr/>
        </p:nvSpPr>
        <p:spPr>
          <a:xfrm>
            <a:off x="242860" y="0"/>
            <a:ext cx="119491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Single Family Income Eligible Services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18A1236-185D-4A7C-B8B2-8D141E96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0" y="782939"/>
            <a:ext cx="1964081" cy="1943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A8CC44-CE87-4FAB-AAD9-C4856FF3E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533" y="782939"/>
            <a:ext cx="1964081" cy="1943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48A6A04-5EFB-4D28-B54C-E6CDCC2E2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226" y="782939"/>
            <a:ext cx="1964081" cy="1943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9DFD4D7-1D7E-4A11-A304-4EFB16B47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409" y="781440"/>
            <a:ext cx="1964081" cy="1943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64D5A5B-D180-48BF-AD39-B91A5932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872" y="781440"/>
            <a:ext cx="1964081" cy="1943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CE9F881-46AF-40B1-BAC3-C46AF083F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261" y="2845058"/>
            <a:ext cx="1964081" cy="1943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B77D726-63B3-4E54-92A5-853128FCA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9167" y="2835337"/>
            <a:ext cx="1964081" cy="1943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F2FC0B4-4C7C-473D-B139-678BF85A65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3073" y="2835337"/>
            <a:ext cx="1964081" cy="1943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7EC2A12-3E29-473B-8809-7EEAFC5B97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9614" y="2855896"/>
            <a:ext cx="1964081" cy="1943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54C726D-DE91-426C-8ACB-2215B3BEF5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5736" y="4871617"/>
            <a:ext cx="1964081" cy="1943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D7DF767-1014-4A66-A900-DF642294D4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1919" y="4861457"/>
            <a:ext cx="1964081" cy="1943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2B63986-B9F0-476F-AF97-F091C63E20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8102" y="4836780"/>
            <a:ext cx="1964081" cy="1943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81EC952-CF45-4207-A93E-B23DD509AE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4285" y="4821338"/>
            <a:ext cx="1964081" cy="19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3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2D1B-A464-47DD-B1E0-FA2D8278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Multi-Family Market Rate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1D49F6-27B5-4D28-856B-B04CE409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520"/>
            <a:ext cx="1348217" cy="1157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A7B888-E1B9-4634-9DAE-175EEFEF8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6" y="1676400"/>
            <a:ext cx="4457964" cy="5087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7229BF-612D-433D-B7BD-6F77F4700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02" y="4724400"/>
            <a:ext cx="6993815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5942E-842B-4EC6-962D-F662F0952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745560"/>
            <a:ext cx="7262164" cy="23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2D1B-A464-47DD-B1E0-FA2D8278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Multi-Family Income Eligible 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616BA-9676-4EDC-8613-40EACF4D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110086"/>
            <a:ext cx="1225417" cy="1215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53DA05-E14A-4214-8A17-DD9AE104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471" y="4648200"/>
            <a:ext cx="6886218" cy="975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2A85E6-ECDC-46FF-AE4C-D0BD56C9D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31" y="1600200"/>
            <a:ext cx="4510451" cy="5147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A96D2-23A5-46A2-B7E2-11DECDFE9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919" y="1756565"/>
            <a:ext cx="7136770" cy="23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120</Words>
  <Application>Microsoft Office PowerPoint</Application>
  <PresentationFormat>Widescreen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Office Theme</vt:lpstr>
      <vt:lpstr>Residential Programs: An Introduction</vt:lpstr>
      <vt:lpstr>Residential Programs</vt:lpstr>
      <vt:lpstr>At a Glance</vt:lpstr>
      <vt:lpstr>Single Family Market Rate</vt:lpstr>
      <vt:lpstr>PowerPoint Presentation</vt:lpstr>
      <vt:lpstr>Single Family Income Eligible Services</vt:lpstr>
      <vt:lpstr>PowerPoint Presentation</vt:lpstr>
      <vt:lpstr>Multi-Family Market Rate</vt:lpstr>
      <vt:lpstr>Multi-Family Income Eligible Services</vt:lpstr>
      <vt:lpstr>PowerPoint Presentation</vt:lpstr>
      <vt:lpstr>New Construction</vt:lpstr>
      <vt:lpstr>PowerPoint Presentation</vt:lpstr>
      <vt:lpstr>Home Energy Reports</vt:lpstr>
      <vt:lpstr>PowerPoint Presentation</vt:lpstr>
      <vt:lpstr>Energy Star Lighting</vt:lpstr>
      <vt:lpstr>PowerPoint Presentation</vt:lpstr>
      <vt:lpstr>Consumer Products</vt:lpstr>
      <vt:lpstr>PowerPoint Presentation</vt:lpstr>
      <vt:lpstr>Heating, Cooling, and Hot Water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EERMC_Intern</dc:creator>
  <cp:lastModifiedBy>Mark Kravatz</cp:lastModifiedBy>
  <cp:revision>67</cp:revision>
  <dcterms:created xsi:type="dcterms:W3CDTF">2017-02-14T16:54:22Z</dcterms:created>
  <dcterms:modified xsi:type="dcterms:W3CDTF">2019-07-17T13:29:30Z</dcterms:modified>
</cp:coreProperties>
</file>