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5" r:id="rId3"/>
    <p:sldId id="259" r:id="rId4"/>
    <p:sldId id="266" r:id="rId5"/>
    <p:sldId id="257" r:id="rId6"/>
    <p:sldId id="267" r:id="rId7"/>
    <p:sldId id="271" r:id="rId8"/>
    <p:sldId id="262" r:id="rId9"/>
    <p:sldId id="302" r:id="rId10"/>
    <p:sldId id="272" r:id="rId11"/>
    <p:sldId id="273" r:id="rId12"/>
    <p:sldId id="274" r:id="rId13"/>
    <p:sldId id="298" r:id="rId14"/>
    <p:sldId id="275" r:id="rId15"/>
    <p:sldId id="276" r:id="rId16"/>
    <p:sldId id="278" r:id="rId17"/>
    <p:sldId id="279" r:id="rId18"/>
    <p:sldId id="299" r:id="rId19"/>
    <p:sldId id="280" r:id="rId20"/>
    <p:sldId id="281" r:id="rId21"/>
    <p:sldId id="282" r:id="rId22"/>
    <p:sldId id="297" r:id="rId23"/>
    <p:sldId id="283" r:id="rId24"/>
    <p:sldId id="284" r:id="rId25"/>
    <p:sldId id="300" r:id="rId26"/>
    <p:sldId id="285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cca Trietch (DOA)" initials="BT(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24" autoAdjust="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F0D6B4-322A-441A-83DC-4876CF478952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1770000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43DD977D-9390-4B3A-932F-54ABE48972A0}">
      <dgm:prSet phldrT="[Text]"/>
      <dgm:spPr/>
      <dgm:t>
        <a:bodyPr/>
        <a:lstStyle/>
        <a:p>
          <a:r>
            <a:rPr lang="en-US" dirty="0"/>
            <a:t>3-Year Plan</a:t>
          </a:r>
        </a:p>
      </dgm:t>
    </dgm:pt>
    <dgm:pt modelId="{AFFD30DA-81F3-4430-A516-E1D1EECDBA12}" type="parTrans" cxnId="{A768ADA4-CCEC-4BE7-9B12-311083B02159}">
      <dgm:prSet/>
      <dgm:spPr/>
      <dgm:t>
        <a:bodyPr/>
        <a:lstStyle/>
        <a:p>
          <a:endParaRPr lang="en-US"/>
        </a:p>
      </dgm:t>
    </dgm:pt>
    <dgm:pt modelId="{FD29AD66-FD8B-4FC6-B2FA-D8950A95CEA8}" type="sibTrans" cxnId="{A768ADA4-CCEC-4BE7-9B12-311083B02159}">
      <dgm:prSet/>
      <dgm:spPr/>
      <dgm:t>
        <a:bodyPr/>
        <a:lstStyle/>
        <a:p>
          <a:endParaRPr lang="en-US"/>
        </a:p>
      </dgm:t>
    </dgm:pt>
    <dgm:pt modelId="{73C9F887-DE07-4B34-8A4D-FC00EDAF4262}">
      <dgm:prSet phldrT="[Text]"/>
      <dgm:spPr/>
      <dgm:t>
        <a:bodyPr rIns="182880"/>
        <a:lstStyle/>
        <a:p>
          <a:r>
            <a:rPr lang="en-US" dirty="0"/>
            <a:t>Annual</a:t>
          </a:r>
        </a:p>
      </dgm:t>
    </dgm:pt>
    <dgm:pt modelId="{19E7A2F6-CA98-48B1-8CC6-1FAAC124639A}" type="parTrans" cxnId="{1891CF9D-A2FD-4D15-86CF-6F873CF7F289}">
      <dgm:prSet/>
      <dgm:spPr/>
      <dgm:t>
        <a:bodyPr/>
        <a:lstStyle/>
        <a:p>
          <a:endParaRPr lang="en-US"/>
        </a:p>
      </dgm:t>
    </dgm:pt>
    <dgm:pt modelId="{A79A142A-A7E3-4E40-A23B-7C1E034DA51F}" type="sibTrans" cxnId="{1891CF9D-A2FD-4D15-86CF-6F873CF7F289}">
      <dgm:prSet/>
      <dgm:spPr/>
      <dgm:t>
        <a:bodyPr/>
        <a:lstStyle/>
        <a:p>
          <a:endParaRPr lang="en-US"/>
        </a:p>
      </dgm:t>
    </dgm:pt>
    <dgm:pt modelId="{BC040E33-392B-4AB8-9962-3D92C419CC12}">
      <dgm:prSet phldrT="[Text]"/>
      <dgm:spPr/>
      <dgm:t>
        <a:bodyPr/>
        <a:lstStyle/>
        <a:p>
          <a:r>
            <a:rPr lang="en-US" dirty="0"/>
            <a:t>3-Year Plan</a:t>
          </a:r>
        </a:p>
      </dgm:t>
    </dgm:pt>
    <dgm:pt modelId="{3157DDA3-6B3E-46A8-AECF-9A04A4C74084}" type="parTrans" cxnId="{7121419D-717D-4434-B69A-2F058FED03D2}">
      <dgm:prSet/>
      <dgm:spPr/>
      <dgm:t>
        <a:bodyPr/>
        <a:lstStyle/>
        <a:p>
          <a:endParaRPr lang="en-US"/>
        </a:p>
      </dgm:t>
    </dgm:pt>
    <dgm:pt modelId="{81C38ACB-4544-4A48-BCC4-5ACE9B0F802B}" type="sibTrans" cxnId="{7121419D-717D-4434-B69A-2F058FED03D2}">
      <dgm:prSet/>
      <dgm:spPr/>
      <dgm:t>
        <a:bodyPr/>
        <a:lstStyle/>
        <a:p>
          <a:endParaRPr lang="en-US"/>
        </a:p>
      </dgm:t>
    </dgm:pt>
    <dgm:pt modelId="{91A9A102-D447-4E1A-A3F8-9F17AEA4A527}">
      <dgm:prSet phldrT="[Text]"/>
      <dgm:spPr/>
      <dgm:t>
        <a:bodyPr/>
        <a:lstStyle/>
        <a:p>
          <a:r>
            <a:rPr lang="en-US" dirty="0"/>
            <a:t>Annual</a:t>
          </a:r>
        </a:p>
      </dgm:t>
    </dgm:pt>
    <dgm:pt modelId="{E614AA1C-72C2-4473-93A8-3261159829FF}" type="parTrans" cxnId="{4AAF2D34-0238-4442-960F-1897C00AE882}">
      <dgm:prSet/>
      <dgm:spPr/>
      <dgm:t>
        <a:bodyPr/>
        <a:lstStyle/>
        <a:p>
          <a:endParaRPr lang="en-US"/>
        </a:p>
      </dgm:t>
    </dgm:pt>
    <dgm:pt modelId="{8881BE7E-7A38-49B6-9BFC-4EE8B28824E7}" type="sibTrans" cxnId="{4AAF2D34-0238-4442-960F-1897C00AE882}">
      <dgm:prSet/>
      <dgm:spPr/>
      <dgm:t>
        <a:bodyPr/>
        <a:lstStyle/>
        <a:p>
          <a:endParaRPr lang="en-US"/>
        </a:p>
      </dgm:t>
    </dgm:pt>
    <dgm:pt modelId="{44C8D3A3-1850-463E-B378-0EF0B1A3FADD}">
      <dgm:prSet phldrT="[Text]"/>
      <dgm:spPr/>
      <dgm:t>
        <a:bodyPr/>
        <a:lstStyle/>
        <a:p>
          <a:r>
            <a:rPr lang="en-US" dirty="0"/>
            <a:t>Annual</a:t>
          </a:r>
        </a:p>
      </dgm:t>
    </dgm:pt>
    <dgm:pt modelId="{ADCB22FC-EC09-41A2-941A-1F12D0812F2E}" type="parTrans" cxnId="{ACF4C6CF-F941-4FD8-BCC4-950CEE2ACB9B}">
      <dgm:prSet/>
      <dgm:spPr/>
      <dgm:t>
        <a:bodyPr/>
        <a:lstStyle/>
        <a:p>
          <a:endParaRPr lang="en-US"/>
        </a:p>
      </dgm:t>
    </dgm:pt>
    <dgm:pt modelId="{644592BA-6FA3-4016-9F55-B23EAC05A585}" type="sibTrans" cxnId="{ACF4C6CF-F941-4FD8-BCC4-950CEE2ACB9B}">
      <dgm:prSet/>
      <dgm:spPr/>
      <dgm:t>
        <a:bodyPr/>
        <a:lstStyle/>
        <a:p>
          <a:endParaRPr lang="en-US"/>
        </a:p>
      </dgm:t>
    </dgm:pt>
    <dgm:pt modelId="{321F6B48-F429-4CC2-9645-73DF1C7A14B8}">
      <dgm:prSet phldrT="[Text]"/>
      <dgm:spPr/>
      <dgm:t>
        <a:bodyPr/>
        <a:lstStyle/>
        <a:p>
          <a:r>
            <a:rPr lang="en-US" dirty="0"/>
            <a:t>Annual</a:t>
          </a:r>
        </a:p>
      </dgm:t>
    </dgm:pt>
    <dgm:pt modelId="{76682332-8448-4A59-8BA8-32E7BFC65437}" type="sibTrans" cxnId="{C4654CCE-2FF5-485E-B43A-B318DFA2BCD0}">
      <dgm:prSet/>
      <dgm:spPr/>
      <dgm:t>
        <a:bodyPr/>
        <a:lstStyle/>
        <a:p>
          <a:endParaRPr lang="en-US"/>
        </a:p>
      </dgm:t>
    </dgm:pt>
    <dgm:pt modelId="{DCA96FF8-9B39-4B7C-B0C7-64731CF2563D}" type="parTrans" cxnId="{C4654CCE-2FF5-485E-B43A-B318DFA2BCD0}">
      <dgm:prSet/>
      <dgm:spPr/>
      <dgm:t>
        <a:bodyPr/>
        <a:lstStyle/>
        <a:p>
          <a:endParaRPr lang="en-US"/>
        </a:p>
      </dgm:t>
    </dgm:pt>
    <dgm:pt modelId="{E3E351BB-89D1-48E2-8937-CEF69D32966F}" type="pres">
      <dgm:prSet presAssocID="{10F0D6B4-322A-441A-83DC-4876CF478952}" presName="Name0" presStyleCnt="0">
        <dgm:presLayoutVars>
          <dgm:dir/>
        </dgm:presLayoutVars>
      </dgm:prSet>
      <dgm:spPr/>
    </dgm:pt>
    <dgm:pt modelId="{E70DB71C-DBBC-41FF-9994-03127F98AE12}" type="pres">
      <dgm:prSet presAssocID="{43DD977D-9390-4B3A-932F-54ABE48972A0}" presName="parComposite" presStyleCnt="0"/>
      <dgm:spPr/>
    </dgm:pt>
    <dgm:pt modelId="{20BAA88A-7E88-4603-AF3E-A3325BE851B6}" type="pres">
      <dgm:prSet presAssocID="{43DD977D-9390-4B3A-932F-54ABE48972A0}" presName="parBigCircle" presStyleLbl="node0" presStyleIdx="0" presStyleCnt="2"/>
      <dgm:spPr/>
    </dgm:pt>
    <dgm:pt modelId="{A3812470-BEB0-49FC-9E9C-F442ED3402D4}" type="pres">
      <dgm:prSet presAssocID="{43DD977D-9390-4B3A-932F-54ABE48972A0}" presName="parTx" presStyleLbl="revTx" presStyleIdx="0" presStyleCnt="10" custScaleY="101700"/>
      <dgm:spPr/>
    </dgm:pt>
    <dgm:pt modelId="{6E9828EE-C265-4828-AC9D-7C160B09D98C}" type="pres">
      <dgm:prSet presAssocID="{43DD977D-9390-4B3A-932F-54ABE48972A0}" presName="bSpace" presStyleCnt="0"/>
      <dgm:spPr/>
    </dgm:pt>
    <dgm:pt modelId="{ECDC77BF-24D2-4F32-B18F-003CC2240EF5}" type="pres">
      <dgm:prSet presAssocID="{43DD977D-9390-4B3A-932F-54ABE48972A0}" presName="parBackupNorm" presStyleCnt="0"/>
      <dgm:spPr/>
    </dgm:pt>
    <dgm:pt modelId="{F4CF6CD8-6F14-4A1E-8C0A-875E7494A7DD}" type="pres">
      <dgm:prSet presAssocID="{FD29AD66-FD8B-4FC6-B2FA-D8950A95CEA8}" presName="parSpace" presStyleCnt="0"/>
      <dgm:spPr/>
    </dgm:pt>
    <dgm:pt modelId="{3C86AC2E-5F94-40E8-BFE2-01B8C0362EEF}" type="pres">
      <dgm:prSet presAssocID="{73C9F887-DE07-4B34-8A4D-FC00EDAF4262}" presName="desBackupLeftNorm" presStyleCnt="0"/>
      <dgm:spPr/>
    </dgm:pt>
    <dgm:pt modelId="{C6164B45-C580-4483-A863-1F6F0EA7A09C}" type="pres">
      <dgm:prSet presAssocID="{73C9F887-DE07-4B34-8A4D-FC00EDAF4262}" presName="desComposite" presStyleCnt="0"/>
      <dgm:spPr/>
    </dgm:pt>
    <dgm:pt modelId="{C40B861C-A78F-426C-9276-1AF56A3B63F2}" type="pres">
      <dgm:prSet presAssocID="{73C9F887-DE07-4B34-8A4D-FC00EDAF4262}" presName="desCircle" presStyleLbl="node1" presStyleIdx="0" presStyleCnt="4"/>
      <dgm:spPr/>
    </dgm:pt>
    <dgm:pt modelId="{85C0E749-B737-411D-8499-C8D6F9651F92}" type="pres">
      <dgm:prSet presAssocID="{73C9F887-DE07-4B34-8A4D-FC00EDAF4262}" presName="chTx" presStyleLbl="revTx" presStyleIdx="1" presStyleCnt="10" custScaleX="94574" custScaleY="96414" custLinFactNeighborX="20126" custLinFactNeighborY="-411"/>
      <dgm:spPr/>
    </dgm:pt>
    <dgm:pt modelId="{2A595FAF-D273-4295-B1A0-8EB698791DF0}" type="pres">
      <dgm:prSet presAssocID="{73C9F887-DE07-4B34-8A4D-FC00EDAF4262}" presName="desTx" presStyleLbl="revTx" presStyleIdx="2" presStyleCnt="10">
        <dgm:presLayoutVars>
          <dgm:bulletEnabled val="1"/>
        </dgm:presLayoutVars>
      </dgm:prSet>
      <dgm:spPr/>
    </dgm:pt>
    <dgm:pt modelId="{17A58B33-93B7-44B0-8EF5-D41875802F53}" type="pres">
      <dgm:prSet presAssocID="{73C9F887-DE07-4B34-8A4D-FC00EDAF4262}" presName="desBackupRightNorm" presStyleCnt="0"/>
      <dgm:spPr/>
    </dgm:pt>
    <dgm:pt modelId="{A6F9C3E4-0B1B-4633-9F39-B64A716BEB92}" type="pres">
      <dgm:prSet presAssocID="{A79A142A-A7E3-4E40-A23B-7C1E034DA51F}" presName="desSpace" presStyleCnt="0"/>
      <dgm:spPr/>
    </dgm:pt>
    <dgm:pt modelId="{4F5C3951-6B17-4F27-A5BB-D2AC1977924D}" type="pres">
      <dgm:prSet presAssocID="{321F6B48-F429-4CC2-9645-73DF1C7A14B8}" presName="desBackupLeftNorm" presStyleCnt="0"/>
      <dgm:spPr/>
    </dgm:pt>
    <dgm:pt modelId="{9B15EF95-5E80-4617-BE1D-B8FC9A4DA302}" type="pres">
      <dgm:prSet presAssocID="{321F6B48-F429-4CC2-9645-73DF1C7A14B8}" presName="desComposite" presStyleCnt="0"/>
      <dgm:spPr/>
    </dgm:pt>
    <dgm:pt modelId="{9CE4C2E2-30C3-4E75-A2AC-FF5E4C5E540B}" type="pres">
      <dgm:prSet presAssocID="{321F6B48-F429-4CC2-9645-73DF1C7A14B8}" presName="desCircle" presStyleLbl="node1" presStyleIdx="1" presStyleCnt="4"/>
      <dgm:spPr/>
    </dgm:pt>
    <dgm:pt modelId="{B12800D3-B903-4198-9EEA-5B23419EFFEF}" type="pres">
      <dgm:prSet presAssocID="{321F6B48-F429-4CC2-9645-73DF1C7A14B8}" presName="chTx" presStyleLbl="revTx" presStyleIdx="3" presStyleCnt="10"/>
      <dgm:spPr/>
    </dgm:pt>
    <dgm:pt modelId="{7D6ADD37-7FF9-4162-B695-BE9D55C24FC6}" type="pres">
      <dgm:prSet presAssocID="{321F6B48-F429-4CC2-9645-73DF1C7A14B8}" presName="desTx" presStyleLbl="revTx" presStyleIdx="4" presStyleCnt="10">
        <dgm:presLayoutVars>
          <dgm:bulletEnabled val="1"/>
        </dgm:presLayoutVars>
      </dgm:prSet>
      <dgm:spPr/>
    </dgm:pt>
    <dgm:pt modelId="{1CDA8EF2-1152-4489-9C4D-FA42F35D18D9}" type="pres">
      <dgm:prSet presAssocID="{321F6B48-F429-4CC2-9645-73DF1C7A14B8}" presName="desBackupRightNorm" presStyleCnt="0"/>
      <dgm:spPr/>
    </dgm:pt>
    <dgm:pt modelId="{0D733F2A-8E9C-41E0-9375-021C3A89C12A}" type="pres">
      <dgm:prSet presAssocID="{76682332-8448-4A59-8BA8-32E7BFC65437}" presName="desSpace" presStyleCnt="0"/>
      <dgm:spPr/>
    </dgm:pt>
    <dgm:pt modelId="{C1F23C09-48D7-4B12-8F1B-6BA8326752AE}" type="pres">
      <dgm:prSet presAssocID="{BC040E33-392B-4AB8-9962-3D92C419CC12}" presName="parComposite" presStyleCnt="0"/>
      <dgm:spPr/>
    </dgm:pt>
    <dgm:pt modelId="{704078B2-2AD2-407C-BB42-37922EB9C6B9}" type="pres">
      <dgm:prSet presAssocID="{BC040E33-392B-4AB8-9962-3D92C419CC12}" presName="parBigCircle" presStyleLbl="node0" presStyleIdx="1" presStyleCnt="2"/>
      <dgm:spPr/>
    </dgm:pt>
    <dgm:pt modelId="{A046C22B-8983-4BB1-BF1D-2F3E07D6E185}" type="pres">
      <dgm:prSet presAssocID="{BC040E33-392B-4AB8-9962-3D92C419CC12}" presName="parTx" presStyleLbl="revTx" presStyleIdx="5" presStyleCnt="10" custScaleY="130605"/>
      <dgm:spPr/>
    </dgm:pt>
    <dgm:pt modelId="{C42EC868-AC93-4B47-8F87-F4763883E705}" type="pres">
      <dgm:prSet presAssocID="{BC040E33-392B-4AB8-9962-3D92C419CC12}" presName="bSpace" presStyleCnt="0"/>
      <dgm:spPr/>
    </dgm:pt>
    <dgm:pt modelId="{725E6942-E6A9-4DB0-AF9B-1EE07F1553C9}" type="pres">
      <dgm:prSet presAssocID="{BC040E33-392B-4AB8-9962-3D92C419CC12}" presName="parBackupNorm" presStyleCnt="0"/>
      <dgm:spPr/>
    </dgm:pt>
    <dgm:pt modelId="{CA9144E3-4176-4E41-8067-9BA192CE7AC5}" type="pres">
      <dgm:prSet presAssocID="{81C38ACB-4544-4A48-BCC4-5ACE9B0F802B}" presName="parSpace" presStyleCnt="0"/>
      <dgm:spPr/>
    </dgm:pt>
    <dgm:pt modelId="{846CADD7-55AD-4A09-A328-7C0934DABF14}" type="pres">
      <dgm:prSet presAssocID="{91A9A102-D447-4E1A-A3F8-9F17AEA4A527}" presName="desBackupLeftNorm" presStyleCnt="0"/>
      <dgm:spPr/>
    </dgm:pt>
    <dgm:pt modelId="{8FB32DA1-8604-43DB-B625-F5821DD40BCB}" type="pres">
      <dgm:prSet presAssocID="{91A9A102-D447-4E1A-A3F8-9F17AEA4A527}" presName="desComposite" presStyleCnt="0"/>
      <dgm:spPr/>
    </dgm:pt>
    <dgm:pt modelId="{762B20D2-BEF2-4DBB-8CC1-D87C580DB9FB}" type="pres">
      <dgm:prSet presAssocID="{91A9A102-D447-4E1A-A3F8-9F17AEA4A527}" presName="desCircle" presStyleLbl="node1" presStyleIdx="2" presStyleCnt="4"/>
      <dgm:spPr/>
    </dgm:pt>
    <dgm:pt modelId="{CE85A4B6-9C09-461F-A751-8BDC0AA32C05}" type="pres">
      <dgm:prSet presAssocID="{91A9A102-D447-4E1A-A3F8-9F17AEA4A527}" presName="chTx" presStyleLbl="revTx" presStyleIdx="6" presStyleCnt="10"/>
      <dgm:spPr/>
    </dgm:pt>
    <dgm:pt modelId="{7F58214E-A6FE-466A-992C-9E77A51BB6C3}" type="pres">
      <dgm:prSet presAssocID="{91A9A102-D447-4E1A-A3F8-9F17AEA4A527}" presName="desTx" presStyleLbl="revTx" presStyleIdx="7" presStyleCnt="10">
        <dgm:presLayoutVars>
          <dgm:bulletEnabled val="1"/>
        </dgm:presLayoutVars>
      </dgm:prSet>
      <dgm:spPr/>
    </dgm:pt>
    <dgm:pt modelId="{EC6F3AB9-C8A3-4358-82E1-5D216146634E}" type="pres">
      <dgm:prSet presAssocID="{91A9A102-D447-4E1A-A3F8-9F17AEA4A527}" presName="desBackupRightNorm" presStyleCnt="0"/>
      <dgm:spPr/>
    </dgm:pt>
    <dgm:pt modelId="{76FE29C5-8729-49A1-B0B6-74ECA15CFFE7}" type="pres">
      <dgm:prSet presAssocID="{8881BE7E-7A38-49B6-9BFC-4EE8B28824E7}" presName="desSpace" presStyleCnt="0"/>
      <dgm:spPr/>
    </dgm:pt>
    <dgm:pt modelId="{E2AE39B0-ABFE-4C48-B405-BA0E74510412}" type="pres">
      <dgm:prSet presAssocID="{44C8D3A3-1850-463E-B378-0EF0B1A3FADD}" presName="desBackupLeftNorm" presStyleCnt="0"/>
      <dgm:spPr/>
    </dgm:pt>
    <dgm:pt modelId="{8DBC19F6-872E-47B9-A203-66EABCC40B1B}" type="pres">
      <dgm:prSet presAssocID="{44C8D3A3-1850-463E-B378-0EF0B1A3FADD}" presName="desComposite" presStyleCnt="0"/>
      <dgm:spPr/>
    </dgm:pt>
    <dgm:pt modelId="{7C3D2E23-058A-403C-8729-D909E9E6DE58}" type="pres">
      <dgm:prSet presAssocID="{44C8D3A3-1850-463E-B378-0EF0B1A3FADD}" presName="desCircle" presStyleLbl="node1" presStyleIdx="3" presStyleCnt="4"/>
      <dgm:spPr/>
    </dgm:pt>
    <dgm:pt modelId="{CA9B6382-405E-42AF-B278-A96D1A03EA81}" type="pres">
      <dgm:prSet presAssocID="{44C8D3A3-1850-463E-B378-0EF0B1A3FADD}" presName="chTx" presStyleLbl="revTx" presStyleIdx="8" presStyleCnt="10"/>
      <dgm:spPr/>
    </dgm:pt>
    <dgm:pt modelId="{3E577D84-477C-4188-A8D0-5286775A326D}" type="pres">
      <dgm:prSet presAssocID="{44C8D3A3-1850-463E-B378-0EF0B1A3FADD}" presName="desTx" presStyleLbl="revTx" presStyleIdx="9" presStyleCnt="10">
        <dgm:presLayoutVars>
          <dgm:bulletEnabled val="1"/>
        </dgm:presLayoutVars>
      </dgm:prSet>
      <dgm:spPr/>
    </dgm:pt>
    <dgm:pt modelId="{47B7B01B-B918-4EBB-BFCA-19F3C555FC12}" type="pres">
      <dgm:prSet presAssocID="{44C8D3A3-1850-463E-B378-0EF0B1A3FADD}" presName="desBackupRightNorm" presStyleCnt="0"/>
      <dgm:spPr/>
    </dgm:pt>
    <dgm:pt modelId="{9ABEA12F-1EF8-4CF9-8C8C-45045274B388}" type="pres">
      <dgm:prSet presAssocID="{644592BA-6FA3-4016-9F55-B23EAC05A585}" presName="desSpace" presStyleCnt="0"/>
      <dgm:spPr/>
    </dgm:pt>
  </dgm:ptLst>
  <dgm:cxnLst>
    <dgm:cxn modelId="{A00B250F-66CD-4345-A5D7-2D2DAA6B572C}" type="presOf" srcId="{73C9F887-DE07-4B34-8A4D-FC00EDAF4262}" destId="{85C0E749-B737-411D-8499-C8D6F9651F92}" srcOrd="0" destOrd="0" presId="urn:microsoft.com/office/officeart/2008/layout/CircleAccentTimeline"/>
    <dgm:cxn modelId="{98A09119-F1EE-48CF-9B2B-15E7D6CDD3EB}" type="presOf" srcId="{321F6B48-F429-4CC2-9645-73DF1C7A14B8}" destId="{B12800D3-B903-4198-9EEA-5B23419EFFEF}" srcOrd="0" destOrd="0" presId="urn:microsoft.com/office/officeart/2008/layout/CircleAccentTimeline"/>
    <dgm:cxn modelId="{4AAF2D34-0238-4442-960F-1897C00AE882}" srcId="{BC040E33-392B-4AB8-9962-3D92C419CC12}" destId="{91A9A102-D447-4E1A-A3F8-9F17AEA4A527}" srcOrd="0" destOrd="0" parTransId="{E614AA1C-72C2-4473-93A8-3261159829FF}" sibTransId="{8881BE7E-7A38-49B6-9BFC-4EE8B28824E7}"/>
    <dgm:cxn modelId="{907A2A73-41C0-4A8F-9A8F-50BA07C655A7}" type="presOf" srcId="{91A9A102-D447-4E1A-A3F8-9F17AEA4A527}" destId="{CE85A4B6-9C09-461F-A751-8BDC0AA32C05}" srcOrd="0" destOrd="0" presId="urn:microsoft.com/office/officeart/2008/layout/CircleAccentTimeline"/>
    <dgm:cxn modelId="{D1300688-07FB-4DDC-B963-64C4CEA8B14F}" type="presOf" srcId="{44C8D3A3-1850-463E-B378-0EF0B1A3FADD}" destId="{CA9B6382-405E-42AF-B278-A96D1A03EA81}" srcOrd="0" destOrd="0" presId="urn:microsoft.com/office/officeart/2008/layout/CircleAccentTimeline"/>
    <dgm:cxn modelId="{A3B2A398-FF76-46B8-969F-1B29619D999F}" type="presOf" srcId="{BC040E33-392B-4AB8-9962-3D92C419CC12}" destId="{A046C22B-8983-4BB1-BF1D-2F3E07D6E185}" srcOrd="0" destOrd="0" presId="urn:microsoft.com/office/officeart/2008/layout/CircleAccentTimeline"/>
    <dgm:cxn modelId="{7121419D-717D-4434-B69A-2F058FED03D2}" srcId="{10F0D6B4-322A-441A-83DC-4876CF478952}" destId="{BC040E33-392B-4AB8-9962-3D92C419CC12}" srcOrd="1" destOrd="0" parTransId="{3157DDA3-6B3E-46A8-AECF-9A04A4C74084}" sibTransId="{81C38ACB-4544-4A48-BCC4-5ACE9B0F802B}"/>
    <dgm:cxn modelId="{1891CF9D-A2FD-4D15-86CF-6F873CF7F289}" srcId="{43DD977D-9390-4B3A-932F-54ABE48972A0}" destId="{73C9F887-DE07-4B34-8A4D-FC00EDAF4262}" srcOrd="0" destOrd="0" parTransId="{19E7A2F6-CA98-48B1-8CC6-1FAAC124639A}" sibTransId="{A79A142A-A7E3-4E40-A23B-7C1E034DA51F}"/>
    <dgm:cxn modelId="{A768ADA4-CCEC-4BE7-9B12-311083B02159}" srcId="{10F0D6B4-322A-441A-83DC-4876CF478952}" destId="{43DD977D-9390-4B3A-932F-54ABE48972A0}" srcOrd="0" destOrd="0" parTransId="{AFFD30DA-81F3-4430-A516-E1D1EECDBA12}" sibTransId="{FD29AD66-FD8B-4FC6-B2FA-D8950A95CEA8}"/>
    <dgm:cxn modelId="{10782FCD-5D9D-4A74-875F-3C07654A5E67}" type="presOf" srcId="{10F0D6B4-322A-441A-83DC-4876CF478952}" destId="{E3E351BB-89D1-48E2-8937-CEF69D32966F}" srcOrd="0" destOrd="0" presId="urn:microsoft.com/office/officeart/2008/layout/CircleAccentTimeline"/>
    <dgm:cxn modelId="{C4654CCE-2FF5-485E-B43A-B318DFA2BCD0}" srcId="{43DD977D-9390-4B3A-932F-54ABE48972A0}" destId="{321F6B48-F429-4CC2-9645-73DF1C7A14B8}" srcOrd="1" destOrd="0" parTransId="{DCA96FF8-9B39-4B7C-B0C7-64731CF2563D}" sibTransId="{76682332-8448-4A59-8BA8-32E7BFC65437}"/>
    <dgm:cxn modelId="{ACF4C6CF-F941-4FD8-BCC4-950CEE2ACB9B}" srcId="{BC040E33-392B-4AB8-9962-3D92C419CC12}" destId="{44C8D3A3-1850-463E-B378-0EF0B1A3FADD}" srcOrd="1" destOrd="0" parTransId="{ADCB22FC-EC09-41A2-941A-1F12D0812F2E}" sibTransId="{644592BA-6FA3-4016-9F55-B23EAC05A585}"/>
    <dgm:cxn modelId="{FA4696D2-3E34-458D-9105-3900709CDE17}" type="presOf" srcId="{43DD977D-9390-4B3A-932F-54ABE48972A0}" destId="{A3812470-BEB0-49FC-9E9C-F442ED3402D4}" srcOrd="0" destOrd="0" presId="urn:microsoft.com/office/officeart/2008/layout/CircleAccentTimeline"/>
    <dgm:cxn modelId="{A4B05D6E-B9A1-4BBE-B742-BF6FB7B2D3EB}" type="presParOf" srcId="{E3E351BB-89D1-48E2-8937-CEF69D32966F}" destId="{E70DB71C-DBBC-41FF-9994-03127F98AE12}" srcOrd="0" destOrd="0" presId="urn:microsoft.com/office/officeart/2008/layout/CircleAccentTimeline"/>
    <dgm:cxn modelId="{B4653084-4079-4294-B663-C4B537960E17}" type="presParOf" srcId="{E70DB71C-DBBC-41FF-9994-03127F98AE12}" destId="{20BAA88A-7E88-4603-AF3E-A3325BE851B6}" srcOrd="0" destOrd="0" presId="urn:microsoft.com/office/officeart/2008/layout/CircleAccentTimeline"/>
    <dgm:cxn modelId="{17E4AE4D-1039-40F9-99CD-7CD0F1D77746}" type="presParOf" srcId="{E70DB71C-DBBC-41FF-9994-03127F98AE12}" destId="{A3812470-BEB0-49FC-9E9C-F442ED3402D4}" srcOrd="1" destOrd="0" presId="urn:microsoft.com/office/officeart/2008/layout/CircleAccentTimeline"/>
    <dgm:cxn modelId="{5FF7952B-A6C6-42D1-8D7E-4B4EC4EA65E2}" type="presParOf" srcId="{E70DB71C-DBBC-41FF-9994-03127F98AE12}" destId="{6E9828EE-C265-4828-AC9D-7C160B09D98C}" srcOrd="2" destOrd="0" presId="urn:microsoft.com/office/officeart/2008/layout/CircleAccentTimeline"/>
    <dgm:cxn modelId="{A92E6061-CE1B-4A12-B38C-E0B2948A8E74}" type="presParOf" srcId="{E3E351BB-89D1-48E2-8937-CEF69D32966F}" destId="{ECDC77BF-24D2-4F32-B18F-003CC2240EF5}" srcOrd="1" destOrd="0" presId="urn:microsoft.com/office/officeart/2008/layout/CircleAccentTimeline"/>
    <dgm:cxn modelId="{DCD78E97-F813-4F44-9CD9-4786B11D7E54}" type="presParOf" srcId="{E3E351BB-89D1-48E2-8937-CEF69D32966F}" destId="{F4CF6CD8-6F14-4A1E-8C0A-875E7494A7DD}" srcOrd="2" destOrd="0" presId="urn:microsoft.com/office/officeart/2008/layout/CircleAccentTimeline"/>
    <dgm:cxn modelId="{580DF860-A249-41C6-80FB-DB0BC82FBFFA}" type="presParOf" srcId="{E3E351BB-89D1-48E2-8937-CEF69D32966F}" destId="{3C86AC2E-5F94-40E8-BFE2-01B8C0362EEF}" srcOrd="3" destOrd="0" presId="urn:microsoft.com/office/officeart/2008/layout/CircleAccentTimeline"/>
    <dgm:cxn modelId="{1F2BBB18-D10D-4ADB-89B6-6CABC0EE9394}" type="presParOf" srcId="{E3E351BB-89D1-48E2-8937-CEF69D32966F}" destId="{C6164B45-C580-4483-A863-1F6F0EA7A09C}" srcOrd="4" destOrd="0" presId="urn:microsoft.com/office/officeart/2008/layout/CircleAccentTimeline"/>
    <dgm:cxn modelId="{5CB816F1-BB2B-444D-8D40-83D7DF23BA26}" type="presParOf" srcId="{C6164B45-C580-4483-A863-1F6F0EA7A09C}" destId="{C40B861C-A78F-426C-9276-1AF56A3B63F2}" srcOrd="0" destOrd="0" presId="urn:microsoft.com/office/officeart/2008/layout/CircleAccentTimeline"/>
    <dgm:cxn modelId="{A5B829D4-0F0D-48C7-8C5F-A23D580B517C}" type="presParOf" srcId="{C6164B45-C580-4483-A863-1F6F0EA7A09C}" destId="{85C0E749-B737-411D-8499-C8D6F9651F92}" srcOrd="1" destOrd="0" presId="urn:microsoft.com/office/officeart/2008/layout/CircleAccentTimeline"/>
    <dgm:cxn modelId="{31C4D5F9-9964-4DB3-8613-C1E44D452A78}" type="presParOf" srcId="{C6164B45-C580-4483-A863-1F6F0EA7A09C}" destId="{2A595FAF-D273-4295-B1A0-8EB698791DF0}" srcOrd="2" destOrd="0" presId="urn:microsoft.com/office/officeart/2008/layout/CircleAccentTimeline"/>
    <dgm:cxn modelId="{02E0F1A0-331D-4A93-A514-03975A6C313A}" type="presParOf" srcId="{E3E351BB-89D1-48E2-8937-CEF69D32966F}" destId="{17A58B33-93B7-44B0-8EF5-D41875802F53}" srcOrd="5" destOrd="0" presId="urn:microsoft.com/office/officeart/2008/layout/CircleAccentTimeline"/>
    <dgm:cxn modelId="{864ABFC5-3ECB-401F-B9EE-3433F933A4B5}" type="presParOf" srcId="{E3E351BB-89D1-48E2-8937-CEF69D32966F}" destId="{A6F9C3E4-0B1B-4633-9F39-B64A716BEB92}" srcOrd="6" destOrd="0" presId="urn:microsoft.com/office/officeart/2008/layout/CircleAccentTimeline"/>
    <dgm:cxn modelId="{A89BEB9C-BAFF-4F28-92EC-03DB256F92D2}" type="presParOf" srcId="{E3E351BB-89D1-48E2-8937-CEF69D32966F}" destId="{4F5C3951-6B17-4F27-A5BB-D2AC1977924D}" srcOrd="7" destOrd="0" presId="urn:microsoft.com/office/officeart/2008/layout/CircleAccentTimeline"/>
    <dgm:cxn modelId="{3993FE5C-20A5-410B-9722-68B83F78D152}" type="presParOf" srcId="{E3E351BB-89D1-48E2-8937-CEF69D32966F}" destId="{9B15EF95-5E80-4617-BE1D-B8FC9A4DA302}" srcOrd="8" destOrd="0" presId="urn:microsoft.com/office/officeart/2008/layout/CircleAccentTimeline"/>
    <dgm:cxn modelId="{0E99D498-B9D2-44CB-B31E-25726C6A8315}" type="presParOf" srcId="{9B15EF95-5E80-4617-BE1D-B8FC9A4DA302}" destId="{9CE4C2E2-30C3-4E75-A2AC-FF5E4C5E540B}" srcOrd="0" destOrd="0" presId="urn:microsoft.com/office/officeart/2008/layout/CircleAccentTimeline"/>
    <dgm:cxn modelId="{83FAEE69-5897-47E5-8A82-72A21415B203}" type="presParOf" srcId="{9B15EF95-5E80-4617-BE1D-B8FC9A4DA302}" destId="{B12800D3-B903-4198-9EEA-5B23419EFFEF}" srcOrd="1" destOrd="0" presId="urn:microsoft.com/office/officeart/2008/layout/CircleAccentTimeline"/>
    <dgm:cxn modelId="{B04D6886-17FE-4E4F-A26D-BE4985D2483A}" type="presParOf" srcId="{9B15EF95-5E80-4617-BE1D-B8FC9A4DA302}" destId="{7D6ADD37-7FF9-4162-B695-BE9D55C24FC6}" srcOrd="2" destOrd="0" presId="urn:microsoft.com/office/officeart/2008/layout/CircleAccentTimeline"/>
    <dgm:cxn modelId="{F516C12E-297C-47F8-8D93-AB463285B1AA}" type="presParOf" srcId="{E3E351BB-89D1-48E2-8937-CEF69D32966F}" destId="{1CDA8EF2-1152-4489-9C4D-FA42F35D18D9}" srcOrd="9" destOrd="0" presId="urn:microsoft.com/office/officeart/2008/layout/CircleAccentTimeline"/>
    <dgm:cxn modelId="{F06EA9C6-2691-466B-A374-94B7E0C13311}" type="presParOf" srcId="{E3E351BB-89D1-48E2-8937-CEF69D32966F}" destId="{0D733F2A-8E9C-41E0-9375-021C3A89C12A}" srcOrd="10" destOrd="0" presId="urn:microsoft.com/office/officeart/2008/layout/CircleAccentTimeline"/>
    <dgm:cxn modelId="{20890935-41F1-44FC-8232-27440EB53AE4}" type="presParOf" srcId="{E3E351BB-89D1-48E2-8937-CEF69D32966F}" destId="{C1F23C09-48D7-4B12-8F1B-6BA8326752AE}" srcOrd="11" destOrd="0" presId="urn:microsoft.com/office/officeart/2008/layout/CircleAccentTimeline"/>
    <dgm:cxn modelId="{EE37F45A-3B3D-4F87-A679-AF8ACA8F8E5F}" type="presParOf" srcId="{C1F23C09-48D7-4B12-8F1B-6BA8326752AE}" destId="{704078B2-2AD2-407C-BB42-37922EB9C6B9}" srcOrd="0" destOrd="0" presId="urn:microsoft.com/office/officeart/2008/layout/CircleAccentTimeline"/>
    <dgm:cxn modelId="{4D658771-F58A-4713-BA0A-4E56296FEC51}" type="presParOf" srcId="{C1F23C09-48D7-4B12-8F1B-6BA8326752AE}" destId="{A046C22B-8983-4BB1-BF1D-2F3E07D6E185}" srcOrd="1" destOrd="0" presId="urn:microsoft.com/office/officeart/2008/layout/CircleAccentTimeline"/>
    <dgm:cxn modelId="{837300B1-2553-48C1-BE66-700C8EB1E28F}" type="presParOf" srcId="{C1F23C09-48D7-4B12-8F1B-6BA8326752AE}" destId="{C42EC868-AC93-4B47-8F87-F4763883E705}" srcOrd="2" destOrd="0" presId="urn:microsoft.com/office/officeart/2008/layout/CircleAccentTimeline"/>
    <dgm:cxn modelId="{28D99AD5-E394-4516-A9AA-BDADD02919C1}" type="presParOf" srcId="{E3E351BB-89D1-48E2-8937-CEF69D32966F}" destId="{725E6942-E6A9-4DB0-AF9B-1EE07F1553C9}" srcOrd="12" destOrd="0" presId="urn:microsoft.com/office/officeart/2008/layout/CircleAccentTimeline"/>
    <dgm:cxn modelId="{01022A01-4DC1-4384-9E5C-C644748F2211}" type="presParOf" srcId="{E3E351BB-89D1-48E2-8937-CEF69D32966F}" destId="{CA9144E3-4176-4E41-8067-9BA192CE7AC5}" srcOrd="13" destOrd="0" presId="urn:microsoft.com/office/officeart/2008/layout/CircleAccentTimeline"/>
    <dgm:cxn modelId="{B37E110C-0606-48FB-85CE-CC92C34C630C}" type="presParOf" srcId="{E3E351BB-89D1-48E2-8937-CEF69D32966F}" destId="{846CADD7-55AD-4A09-A328-7C0934DABF14}" srcOrd="14" destOrd="0" presId="urn:microsoft.com/office/officeart/2008/layout/CircleAccentTimeline"/>
    <dgm:cxn modelId="{30F60348-13D8-452E-8A49-703A9BB736C8}" type="presParOf" srcId="{E3E351BB-89D1-48E2-8937-CEF69D32966F}" destId="{8FB32DA1-8604-43DB-B625-F5821DD40BCB}" srcOrd="15" destOrd="0" presId="urn:microsoft.com/office/officeart/2008/layout/CircleAccentTimeline"/>
    <dgm:cxn modelId="{EF6E5A10-DD4E-4376-B05F-DB7796B58FEB}" type="presParOf" srcId="{8FB32DA1-8604-43DB-B625-F5821DD40BCB}" destId="{762B20D2-BEF2-4DBB-8CC1-D87C580DB9FB}" srcOrd="0" destOrd="0" presId="urn:microsoft.com/office/officeart/2008/layout/CircleAccentTimeline"/>
    <dgm:cxn modelId="{3239645D-2C15-4333-AEAE-806845BF955D}" type="presParOf" srcId="{8FB32DA1-8604-43DB-B625-F5821DD40BCB}" destId="{CE85A4B6-9C09-461F-A751-8BDC0AA32C05}" srcOrd="1" destOrd="0" presId="urn:microsoft.com/office/officeart/2008/layout/CircleAccentTimeline"/>
    <dgm:cxn modelId="{5C6C25A4-B8F1-4F36-89B5-0F13BA86C12E}" type="presParOf" srcId="{8FB32DA1-8604-43DB-B625-F5821DD40BCB}" destId="{7F58214E-A6FE-466A-992C-9E77A51BB6C3}" srcOrd="2" destOrd="0" presId="urn:microsoft.com/office/officeart/2008/layout/CircleAccentTimeline"/>
    <dgm:cxn modelId="{26E27E1F-5122-41C5-A5F6-1A26B34ED8D8}" type="presParOf" srcId="{E3E351BB-89D1-48E2-8937-CEF69D32966F}" destId="{EC6F3AB9-C8A3-4358-82E1-5D216146634E}" srcOrd="16" destOrd="0" presId="urn:microsoft.com/office/officeart/2008/layout/CircleAccentTimeline"/>
    <dgm:cxn modelId="{1CA7411B-26CE-4562-97E3-DC904DD53234}" type="presParOf" srcId="{E3E351BB-89D1-48E2-8937-CEF69D32966F}" destId="{76FE29C5-8729-49A1-B0B6-74ECA15CFFE7}" srcOrd="17" destOrd="0" presId="urn:microsoft.com/office/officeart/2008/layout/CircleAccentTimeline"/>
    <dgm:cxn modelId="{1E4B91A0-23B6-41BD-A98F-D870C5B439CB}" type="presParOf" srcId="{E3E351BB-89D1-48E2-8937-CEF69D32966F}" destId="{E2AE39B0-ABFE-4C48-B405-BA0E74510412}" srcOrd="18" destOrd="0" presId="urn:microsoft.com/office/officeart/2008/layout/CircleAccentTimeline"/>
    <dgm:cxn modelId="{F06E5BE7-CA3E-4BB6-9B17-1F0AA3B3DAE0}" type="presParOf" srcId="{E3E351BB-89D1-48E2-8937-CEF69D32966F}" destId="{8DBC19F6-872E-47B9-A203-66EABCC40B1B}" srcOrd="19" destOrd="0" presId="urn:microsoft.com/office/officeart/2008/layout/CircleAccentTimeline"/>
    <dgm:cxn modelId="{164C3C7E-0588-4D20-A933-2D9F199E7F3B}" type="presParOf" srcId="{8DBC19F6-872E-47B9-A203-66EABCC40B1B}" destId="{7C3D2E23-058A-403C-8729-D909E9E6DE58}" srcOrd="0" destOrd="0" presId="urn:microsoft.com/office/officeart/2008/layout/CircleAccentTimeline"/>
    <dgm:cxn modelId="{0A7B9941-73F8-4DD1-B820-6BFD57B6E144}" type="presParOf" srcId="{8DBC19F6-872E-47B9-A203-66EABCC40B1B}" destId="{CA9B6382-405E-42AF-B278-A96D1A03EA81}" srcOrd="1" destOrd="0" presId="urn:microsoft.com/office/officeart/2008/layout/CircleAccentTimeline"/>
    <dgm:cxn modelId="{EEE30B0E-6187-4AE1-83A5-9EC0A361C2BE}" type="presParOf" srcId="{8DBC19F6-872E-47B9-A203-66EABCC40B1B}" destId="{3E577D84-477C-4188-A8D0-5286775A326D}" srcOrd="2" destOrd="0" presId="urn:microsoft.com/office/officeart/2008/layout/CircleAccentTimeline"/>
    <dgm:cxn modelId="{EA5199AE-F1DC-457B-92F7-83A37FEE22F8}" type="presParOf" srcId="{E3E351BB-89D1-48E2-8937-CEF69D32966F}" destId="{47B7B01B-B918-4EBB-BFCA-19F3C555FC12}" srcOrd="20" destOrd="0" presId="urn:microsoft.com/office/officeart/2008/layout/CircleAccentTimeline"/>
    <dgm:cxn modelId="{3B9B475D-529B-4A1D-BDE6-3747E1AF2F00}" type="presParOf" srcId="{E3E351BB-89D1-48E2-8937-CEF69D32966F}" destId="{9ABEA12F-1EF8-4CF9-8C8C-45045274B388}" srcOrd="21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AA88A-7E88-4603-AF3E-A3325BE851B6}">
      <dsp:nvSpPr>
        <dsp:cNvPr id="0" name=""/>
        <dsp:cNvSpPr/>
      </dsp:nvSpPr>
      <dsp:spPr>
        <a:xfrm>
          <a:off x="1043308" y="1361244"/>
          <a:ext cx="960635" cy="960635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812470-BEB0-49FC-9E9C-F442ED3402D4}">
      <dsp:nvSpPr>
        <dsp:cNvPr id="0" name=""/>
        <dsp:cNvSpPr/>
      </dsp:nvSpPr>
      <dsp:spPr>
        <a:xfrm rot="17700000">
          <a:off x="1371795" y="582792"/>
          <a:ext cx="1214170" cy="566177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1770000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3-Year Plan</a:t>
          </a:r>
        </a:p>
      </dsp:txBody>
      <dsp:txXfrm>
        <a:off x="1371795" y="582792"/>
        <a:ext cx="1214170" cy="566177"/>
      </dsp:txXfrm>
    </dsp:sp>
    <dsp:sp modelId="{C40B861C-A78F-426C-9276-1AF56A3B63F2}">
      <dsp:nvSpPr>
        <dsp:cNvPr id="0" name=""/>
        <dsp:cNvSpPr/>
      </dsp:nvSpPr>
      <dsp:spPr>
        <a:xfrm>
          <a:off x="2052210" y="1612807"/>
          <a:ext cx="498630" cy="4986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0E749-B737-411D-8499-C8D6F9651F92}">
      <dsp:nvSpPr>
        <dsp:cNvPr id="0" name=""/>
        <dsp:cNvSpPr/>
      </dsp:nvSpPr>
      <dsp:spPr>
        <a:xfrm rot="17700000">
          <a:off x="1660088" y="2319494"/>
          <a:ext cx="993575" cy="463311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1770000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82880" bIns="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Annual</a:t>
          </a:r>
        </a:p>
      </dsp:txBody>
      <dsp:txXfrm>
        <a:off x="1660088" y="2319494"/>
        <a:ext cx="993575" cy="463311"/>
      </dsp:txXfrm>
    </dsp:sp>
    <dsp:sp modelId="{2A595FAF-D273-4295-B1A0-8EB698791DF0}">
      <dsp:nvSpPr>
        <dsp:cNvPr id="0" name=""/>
        <dsp:cNvSpPr/>
      </dsp:nvSpPr>
      <dsp:spPr>
        <a:xfrm rot="17700000">
          <a:off x="2108381" y="919340"/>
          <a:ext cx="1033018" cy="498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4C2E2-30C3-4E75-A2AC-FF5E4C5E540B}">
      <dsp:nvSpPr>
        <dsp:cNvPr id="0" name=""/>
        <dsp:cNvSpPr/>
      </dsp:nvSpPr>
      <dsp:spPr>
        <a:xfrm>
          <a:off x="2623122" y="1592246"/>
          <a:ext cx="498630" cy="4986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800D3-B903-4198-9EEA-5B23419EFFEF}">
      <dsp:nvSpPr>
        <dsp:cNvPr id="0" name=""/>
        <dsp:cNvSpPr/>
      </dsp:nvSpPr>
      <dsp:spPr>
        <a:xfrm rot="17700000">
          <a:off x="2032563" y="2286261"/>
          <a:ext cx="1033018" cy="498082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1770000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800" bIns="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Annual</a:t>
          </a:r>
        </a:p>
      </dsp:txBody>
      <dsp:txXfrm>
        <a:off x="2032563" y="2286261"/>
        <a:ext cx="1033018" cy="498082"/>
      </dsp:txXfrm>
    </dsp:sp>
    <dsp:sp modelId="{7D6ADD37-7FF9-4162-B695-BE9D55C24FC6}">
      <dsp:nvSpPr>
        <dsp:cNvPr id="0" name=""/>
        <dsp:cNvSpPr/>
      </dsp:nvSpPr>
      <dsp:spPr>
        <a:xfrm rot="17700000">
          <a:off x="2679293" y="898779"/>
          <a:ext cx="1033018" cy="498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4078B2-2AD2-407C-BB42-37922EB9C6B9}">
      <dsp:nvSpPr>
        <dsp:cNvPr id="0" name=""/>
        <dsp:cNvSpPr/>
      </dsp:nvSpPr>
      <dsp:spPr>
        <a:xfrm>
          <a:off x="3194111" y="1361244"/>
          <a:ext cx="960635" cy="960635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6C22B-8983-4BB1-BF1D-2F3E07D6E185}">
      <dsp:nvSpPr>
        <dsp:cNvPr id="0" name=""/>
        <dsp:cNvSpPr/>
      </dsp:nvSpPr>
      <dsp:spPr>
        <a:xfrm rot="17700000">
          <a:off x="3522598" y="582792"/>
          <a:ext cx="1214170" cy="566177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1770000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3-Year Plan</a:t>
          </a:r>
        </a:p>
      </dsp:txBody>
      <dsp:txXfrm>
        <a:off x="3522598" y="582792"/>
        <a:ext cx="1214170" cy="566177"/>
      </dsp:txXfrm>
    </dsp:sp>
    <dsp:sp modelId="{762B20D2-BEF2-4DBB-8CC1-D87C580DB9FB}">
      <dsp:nvSpPr>
        <dsp:cNvPr id="0" name=""/>
        <dsp:cNvSpPr/>
      </dsp:nvSpPr>
      <dsp:spPr>
        <a:xfrm>
          <a:off x="4227104" y="1592246"/>
          <a:ext cx="498630" cy="4986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85A4B6-9C09-461F-A751-8BDC0AA32C05}">
      <dsp:nvSpPr>
        <dsp:cNvPr id="0" name=""/>
        <dsp:cNvSpPr/>
      </dsp:nvSpPr>
      <dsp:spPr>
        <a:xfrm rot="17700000">
          <a:off x="3636545" y="2286261"/>
          <a:ext cx="1033018" cy="498082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1770000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800" bIns="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Annual</a:t>
          </a:r>
        </a:p>
      </dsp:txBody>
      <dsp:txXfrm>
        <a:off x="3636545" y="2286261"/>
        <a:ext cx="1033018" cy="498082"/>
      </dsp:txXfrm>
    </dsp:sp>
    <dsp:sp modelId="{7F58214E-A6FE-466A-992C-9E77A51BB6C3}">
      <dsp:nvSpPr>
        <dsp:cNvPr id="0" name=""/>
        <dsp:cNvSpPr/>
      </dsp:nvSpPr>
      <dsp:spPr>
        <a:xfrm rot="17700000">
          <a:off x="4283276" y="898779"/>
          <a:ext cx="1033018" cy="498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3D2E23-058A-403C-8729-D909E9E6DE58}">
      <dsp:nvSpPr>
        <dsp:cNvPr id="0" name=""/>
        <dsp:cNvSpPr/>
      </dsp:nvSpPr>
      <dsp:spPr>
        <a:xfrm>
          <a:off x="4798016" y="1592246"/>
          <a:ext cx="498630" cy="4986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9B6382-405E-42AF-B278-A96D1A03EA81}">
      <dsp:nvSpPr>
        <dsp:cNvPr id="0" name=""/>
        <dsp:cNvSpPr/>
      </dsp:nvSpPr>
      <dsp:spPr>
        <a:xfrm rot="17700000">
          <a:off x="4207457" y="2286261"/>
          <a:ext cx="1033018" cy="498082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1770000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800" bIns="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Annual</a:t>
          </a:r>
        </a:p>
      </dsp:txBody>
      <dsp:txXfrm>
        <a:off x="4207457" y="2286261"/>
        <a:ext cx="1033018" cy="498082"/>
      </dsp:txXfrm>
    </dsp:sp>
    <dsp:sp modelId="{3E577D84-477C-4188-A8D0-5286775A326D}">
      <dsp:nvSpPr>
        <dsp:cNvPr id="0" name=""/>
        <dsp:cNvSpPr/>
      </dsp:nvSpPr>
      <dsp:spPr>
        <a:xfrm rot="17700000">
          <a:off x="4854188" y="898779"/>
          <a:ext cx="1033018" cy="498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326D6-5912-4A84-A8BC-19B8E57BA926}" type="datetime4">
              <a:rPr lang="en-US" smtClean="0"/>
              <a:t>July 17,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274D4-2588-447B-AE28-30AB04F79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625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72038-FAEE-4187-B66D-8E79310D7847}" type="datetime4">
              <a:rPr lang="en-US" smtClean="0"/>
              <a:t>July 17, 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30092-2FB5-45AA-875F-D5DC1194D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9206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Prior</a:t>
            </a:r>
            <a:r>
              <a:rPr lang="en-US" baseline="0" dirty="0"/>
              <a:t> study intended to cover 10 years, but was primarily useful for first three year cycle, marginally for second, and not really used in final three year cycle b/c so much had changed in the meantime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9272038-FAEE-4187-B66D-8E79310D7847}" type="datetime4">
              <a:rPr lang="en-US" smtClean="0"/>
              <a:t>July 17, 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D30092-2FB5-45AA-875F-D5DC1194DC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51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F4272-AB67-41B7-8D21-FF086E78A876}" type="slidenum">
              <a:rPr lang="en-US" altLang="en-US" smtClean="0">
                <a:solidFill>
                  <a:srgbClr val="000000"/>
                </a:solidFill>
              </a:rPr>
              <a:pPr/>
              <a:t>27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BEFDC4-CBEE-4813-BF3D-4B51A34B9589}" type="slidenum">
              <a:rPr lang="en-US" altLang="en-US" smtClean="0">
                <a:solidFill>
                  <a:srgbClr val="000000"/>
                </a:solidFill>
              </a:rPr>
              <a:pPr/>
              <a:t>28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1556A6-F12E-4FCD-A04E-EDAD08902EE8}" type="slidenum">
              <a:rPr lang="en-US" altLang="en-US" smtClean="0">
                <a:solidFill>
                  <a:srgbClr val="000000"/>
                </a:solidFill>
              </a:rPr>
              <a:pPr/>
              <a:t>29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A44339-C3E1-4E4F-85CE-B2ABEAE1CD6C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3C687B-BC9C-4F9E-8A80-C88D3738EE0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601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3C687B-BC9C-4F9E-8A80-C88D3738EE0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56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3C687B-BC9C-4F9E-8A80-C88D3738EE0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337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A3730-1966-43A7-BE9A-8D7C0C680C6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785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E8F413-B56A-44CA-9D44-96487DF0F27F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05185-841D-4CC0-91F9-F272D9D1AE56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4BB166-0799-4B33-8B36-D8DD9232726F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472718158" descr="EE-logoCircle-SM-10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2" y="2032000"/>
            <a:ext cx="7113588" cy="71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Rhode Island Potential Study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An Introduction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November 15,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6452616" cy="13716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49947" y="1689100"/>
            <a:ext cx="4125595" cy="63500"/>
          </a:xfrm>
          <a:prstGeom prst="rect">
            <a:avLst/>
          </a:prstGeom>
          <a:solidFill>
            <a:srgbClr val="305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977447" y="1689100"/>
            <a:ext cx="1751330" cy="635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723697" y="1689100"/>
            <a:ext cx="870585" cy="6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7593647" y="1689100"/>
            <a:ext cx="472440" cy="63500"/>
          </a:xfrm>
          <a:prstGeom prst="rect">
            <a:avLst/>
          </a:prstGeom>
          <a:solidFill>
            <a:srgbClr val="5F9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063547" y="1689100"/>
            <a:ext cx="230505" cy="63500"/>
          </a:xfrm>
          <a:prstGeom prst="rect">
            <a:avLst/>
          </a:prstGeom>
          <a:solidFill>
            <a:srgbClr val="F8E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65" y="228600"/>
            <a:ext cx="2694763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79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384" y="152400"/>
            <a:ext cx="7138416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031273-E5DB-470C-8246-AF5C98B51EFB}" type="datetime4">
              <a:rPr lang="en-US" smtClean="0"/>
              <a:t>July 17,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49947" y="1447800"/>
            <a:ext cx="4125595" cy="63500"/>
          </a:xfrm>
          <a:prstGeom prst="rect">
            <a:avLst/>
          </a:prstGeom>
          <a:solidFill>
            <a:srgbClr val="305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977447" y="1447800"/>
            <a:ext cx="1751330" cy="635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723697" y="1447800"/>
            <a:ext cx="870585" cy="6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593647" y="1447800"/>
            <a:ext cx="472440" cy="63500"/>
          </a:xfrm>
          <a:prstGeom prst="rect">
            <a:avLst/>
          </a:prstGeom>
          <a:solidFill>
            <a:srgbClr val="5F9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063547" y="1447800"/>
            <a:ext cx="230505" cy="63500"/>
          </a:xfrm>
          <a:prstGeom prst="rect">
            <a:avLst/>
          </a:prstGeom>
          <a:solidFill>
            <a:srgbClr val="F8E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8016"/>
            <a:ext cx="1167384" cy="116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41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A93774-0170-4666-A471-C4048E4FA0A1}" type="datetime4">
              <a:rPr lang="en-US" smtClean="0"/>
              <a:t>July 17,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19784" cy="13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9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384" y="152400"/>
            <a:ext cx="7138416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C6DE-36A9-400B-91CA-0A0840D46993}" type="datetime4">
              <a:rPr lang="en-US" smtClean="0"/>
              <a:t>July 17,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49947" y="1447800"/>
            <a:ext cx="4125595" cy="63500"/>
          </a:xfrm>
          <a:prstGeom prst="rect">
            <a:avLst/>
          </a:prstGeom>
          <a:solidFill>
            <a:srgbClr val="305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977447" y="1447800"/>
            <a:ext cx="1751330" cy="635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723697" y="1447800"/>
            <a:ext cx="870585" cy="6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593647" y="1447800"/>
            <a:ext cx="472440" cy="63500"/>
          </a:xfrm>
          <a:prstGeom prst="rect">
            <a:avLst/>
          </a:prstGeom>
          <a:solidFill>
            <a:srgbClr val="5F9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063547" y="1447800"/>
            <a:ext cx="230505" cy="63500"/>
          </a:xfrm>
          <a:prstGeom prst="rect">
            <a:avLst/>
          </a:prstGeom>
          <a:solidFill>
            <a:srgbClr val="F8E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8016"/>
            <a:ext cx="1167384" cy="116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5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WordPictureWatermark472718158" descr="EE-logoCircle-SM-10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-1905000"/>
            <a:ext cx="7113588" cy="71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3550-0F63-42CF-93E7-34DFD8A61306}" type="datetime4">
              <a:rPr lang="en-US" smtClean="0"/>
              <a:t>July 17,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49947" y="5803900"/>
            <a:ext cx="4125595" cy="63500"/>
          </a:xfrm>
          <a:prstGeom prst="rect">
            <a:avLst/>
          </a:prstGeom>
          <a:solidFill>
            <a:srgbClr val="305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977447" y="5803900"/>
            <a:ext cx="1751330" cy="635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723697" y="5803900"/>
            <a:ext cx="870585" cy="6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593647" y="5803900"/>
            <a:ext cx="472440" cy="63500"/>
          </a:xfrm>
          <a:prstGeom prst="rect">
            <a:avLst/>
          </a:prstGeom>
          <a:solidFill>
            <a:srgbClr val="5F9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063547" y="5803900"/>
            <a:ext cx="230505" cy="63500"/>
          </a:xfrm>
          <a:prstGeom prst="rect">
            <a:avLst/>
          </a:prstGeom>
          <a:solidFill>
            <a:srgbClr val="F8E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947416"/>
            <a:ext cx="1319784" cy="13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384" y="152400"/>
            <a:ext cx="7138416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4F7F85-F79D-4438-BA3A-FB4D1CFE0BEE}" type="datetime4">
              <a:rPr lang="en-US" smtClean="0"/>
              <a:t>July 17,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49947" y="1447800"/>
            <a:ext cx="4125595" cy="63500"/>
          </a:xfrm>
          <a:prstGeom prst="rect">
            <a:avLst/>
          </a:prstGeom>
          <a:solidFill>
            <a:srgbClr val="305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977447" y="1447800"/>
            <a:ext cx="1751330" cy="635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6723697" y="1447800"/>
            <a:ext cx="870585" cy="6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593647" y="1447800"/>
            <a:ext cx="472440" cy="63500"/>
          </a:xfrm>
          <a:prstGeom prst="rect">
            <a:avLst/>
          </a:prstGeom>
          <a:solidFill>
            <a:srgbClr val="5F9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063547" y="1447800"/>
            <a:ext cx="230505" cy="63500"/>
          </a:xfrm>
          <a:prstGeom prst="rect">
            <a:avLst/>
          </a:prstGeom>
          <a:solidFill>
            <a:srgbClr val="F8E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8016"/>
            <a:ext cx="1167384" cy="116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2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384" y="152400"/>
            <a:ext cx="7138416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C38F32-F840-4926-B3E8-6F3650BFA2FA}" type="datetime4">
              <a:rPr lang="en-US" smtClean="0"/>
              <a:t>July 17, 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49947" y="1447800"/>
            <a:ext cx="4125595" cy="63500"/>
          </a:xfrm>
          <a:prstGeom prst="rect">
            <a:avLst/>
          </a:prstGeom>
          <a:solidFill>
            <a:srgbClr val="305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977447" y="1447800"/>
            <a:ext cx="1751330" cy="635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723697" y="1447800"/>
            <a:ext cx="870585" cy="6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593647" y="1447800"/>
            <a:ext cx="472440" cy="63500"/>
          </a:xfrm>
          <a:prstGeom prst="rect">
            <a:avLst/>
          </a:prstGeom>
          <a:solidFill>
            <a:srgbClr val="5F9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063547" y="1447800"/>
            <a:ext cx="230505" cy="63500"/>
          </a:xfrm>
          <a:prstGeom prst="rect">
            <a:avLst/>
          </a:prstGeom>
          <a:solidFill>
            <a:srgbClr val="F8E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8016"/>
            <a:ext cx="1167384" cy="116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384" y="152400"/>
            <a:ext cx="7138416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D6975C-A23D-4B44-B20D-748170686C07}" type="datetime4">
              <a:rPr lang="en-US" smtClean="0"/>
              <a:t>July 17,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49947" y="1447800"/>
            <a:ext cx="4125595" cy="63500"/>
          </a:xfrm>
          <a:prstGeom prst="rect">
            <a:avLst/>
          </a:prstGeom>
          <a:solidFill>
            <a:srgbClr val="305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977447" y="1447800"/>
            <a:ext cx="1751330" cy="635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723697" y="1447800"/>
            <a:ext cx="870585" cy="6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7593647" y="1447800"/>
            <a:ext cx="472440" cy="63500"/>
          </a:xfrm>
          <a:prstGeom prst="rect">
            <a:avLst/>
          </a:prstGeom>
          <a:solidFill>
            <a:srgbClr val="5F9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063547" y="1447800"/>
            <a:ext cx="230505" cy="63500"/>
          </a:xfrm>
          <a:prstGeom prst="rect">
            <a:avLst/>
          </a:prstGeom>
          <a:solidFill>
            <a:srgbClr val="F8E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8016"/>
            <a:ext cx="1167384" cy="116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DB9A72-48C1-4F72-88DA-974F7806F09C}" type="datetime4">
              <a:rPr lang="en-US" smtClean="0"/>
              <a:t>July 17,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216" y="508"/>
            <a:ext cx="1319784" cy="13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9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DD582E-5BEE-4A43-AC2F-CF181C761724}" type="datetime4">
              <a:rPr lang="en-US" smtClean="0"/>
              <a:t>July 17,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216" y="0"/>
            <a:ext cx="1319784" cy="13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2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2A9A6-2F05-4020-869E-AF8BF0AAC71E}" type="datetime4">
              <a:rPr lang="en-US" smtClean="0"/>
              <a:t>July 17,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216" y="0"/>
            <a:ext cx="1319784" cy="13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0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BAD69D22-A087-42BA-AE10-D7CD83B2928A}" type="datetime4">
              <a:rPr lang="en-US" smtClean="0"/>
              <a:t>July 17,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53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Potential Studies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2438400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/>
              <a:t>An Overview</a:t>
            </a:r>
            <a:endParaRPr lang="en-US" dirty="0"/>
          </a:p>
          <a:p>
            <a:endParaRPr lang="en-US" dirty="0"/>
          </a:p>
          <a:p>
            <a:pPr algn="l"/>
            <a:endParaRPr lang="en-US" sz="2800" b="1" dirty="0"/>
          </a:p>
          <a:p>
            <a:pPr algn="l"/>
            <a:r>
              <a:rPr lang="en-US" sz="2600" b="1" dirty="0"/>
              <a:t>Presented By:</a:t>
            </a:r>
            <a:r>
              <a:rPr lang="en-US" sz="2600" dirty="0"/>
              <a:t> Sam Ross, Optimal Energy, Inc.	</a:t>
            </a:r>
            <a:endParaRPr lang="en-US" sz="2600" b="1" dirty="0"/>
          </a:p>
          <a:p>
            <a:pPr algn="l"/>
            <a:r>
              <a:rPr lang="en-US" sz="2600" b="1" dirty="0"/>
              <a:t>Date:</a:t>
            </a:r>
            <a:r>
              <a:rPr lang="en-US" sz="2600" dirty="0"/>
              <a:t> July 17, 2019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750498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A – MPS workflow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43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Analysis Workflow</a:t>
            </a:r>
            <a:endParaRPr lang="en-US" dirty="0"/>
          </a:p>
        </p:txBody>
      </p:sp>
      <p:pic>
        <p:nvPicPr>
          <p:cNvPr id="7171" name="Content Placeholder 3" descr="CEE graph redraw 3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87" y="1600200"/>
            <a:ext cx="7439226" cy="45259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22656-45A8-499D-A7B4-E1745EA65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F4D770-2C18-4F88-8297-15182B216F4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778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Analysis Approach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/>
              <a:t>Begins with energy sales forecast</a:t>
            </a:r>
          </a:p>
          <a:p>
            <a:pPr lvl="2"/>
            <a:r>
              <a:rPr lang="en-US" altLang="en-US"/>
              <a:t>Broken down by sector, building type, and end-use</a:t>
            </a:r>
          </a:p>
          <a:p>
            <a:pPr lvl="2"/>
            <a:r>
              <a:rPr lang="en-US" altLang="en-US"/>
              <a:t>Further disaggregated to individual measures</a:t>
            </a:r>
          </a:p>
          <a:p>
            <a:r>
              <a:rPr lang="en-US" altLang="en-US"/>
              <a:t>‘Top-down’ sales combined with ‘bottom-up’ measure level data</a:t>
            </a:r>
          </a:p>
          <a:p>
            <a:r>
              <a:rPr lang="en-US" altLang="en-US"/>
              <a:t>Measure savings = a percentage of total energy consumed by non-efficient equipment</a:t>
            </a:r>
          </a:p>
          <a:p>
            <a:r>
              <a:rPr lang="en-US" altLang="en-US"/>
              <a:t>Measure costs in terms of $/kWh</a:t>
            </a:r>
          </a:p>
          <a:p>
            <a:r>
              <a:rPr lang="en-US" altLang="en-US"/>
              <a:t>Penetrations as a percent of available savings in any given year</a:t>
            </a:r>
          </a:p>
          <a:p>
            <a:r>
              <a:rPr lang="en-US" altLang="en-US"/>
              <a:t>EE potential adds up net savings across measures and over time</a:t>
            </a:r>
            <a:endParaRPr lang="en-US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F548AF-13DA-4C95-9F26-E0798036E2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F4D770-2C18-4F88-8297-15182B216F4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1196579" y="1138525"/>
            <a:ext cx="183075" cy="35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20" tIns="45310" rIns="90620" bIns="45310" anchor="ctr">
            <a:spAutoFit/>
          </a:bodyPr>
          <a:lstStyle/>
          <a:p>
            <a:endParaRPr lang="en-US" altLang="en-US" sz="1688" dirty="0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1196579" y="5368220"/>
            <a:ext cx="183075" cy="35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20" tIns="45310" rIns="90620" bIns="45310" anchor="ctr">
            <a:spAutoFit/>
          </a:bodyPr>
          <a:lstStyle/>
          <a:p>
            <a:endParaRPr lang="en-US" altLang="en-US" sz="168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Appendix b – measure example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36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Analysis Workflow</a:t>
            </a:r>
          </a:p>
        </p:txBody>
      </p:sp>
      <p:pic>
        <p:nvPicPr>
          <p:cNvPr id="7171" name="Content Placeholder 3" descr="CEE graph redraw 3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87" y="1600200"/>
            <a:ext cx="7439226" cy="45259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22656-45A8-499D-A7B4-E1745EA65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F4D770-2C18-4F88-8297-15182B216F4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685800" y="1524000"/>
            <a:ext cx="1524000" cy="12192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725" tIns="42863" rIns="85725" bIns="42863" numCol="1" rtlCol="0" anchor="t" anchorCtr="0" compatLnSpc="1">
            <a:prstTxWarp prst="textNoShape">
              <a:avLst/>
            </a:prstTxWarp>
          </a:bodyPr>
          <a:lstStyle/>
          <a:p>
            <a:pPr defTabSz="8572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50" dirty="0">
              <a:latin typeface="Arial" charset="0"/>
              <a:ea typeface="ＭＳ Ｐゴシック" pitchFamily="-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847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heat pump 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862" y="1586950"/>
            <a:ext cx="3210338" cy="428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2626" y="1606322"/>
            <a:ext cx="5700203" cy="433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20" tIns="45310" rIns="90620" bIns="4531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4225" indent="-301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208088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tx1"/>
                </a:solidFill>
                <a:latin typeface="+mn-lt"/>
                <a:ea typeface="+mn-ea"/>
              </a:defRPr>
            </a:lvl3pPr>
            <a:lvl4pPr marL="1690688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2174875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2658184" indent="-2416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3141490" indent="-2416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3624796" indent="-2416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4108102" indent="-2416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sz="2400" b="1" kern="0" dirty="0"/>
              <a:t>Air Source Heat Pump</a:t>
            </a:r>
          </a:p>
          <a:p>
            <a:pPr lvl="1"/>
            <a:r>
              <a:rPr lang="en-US" altLang="en-US" sz="2400" b="1" kern="0" dirty="0"/>
              <a:t>Sectors </a:t>
            </a:r>
            <a:r>
              <a:rPr lang="en-US" altLang="en-US" sz="2400" kern="0" dirty="0"/>
              <a:t>| </a:t>
            </a:r>
            <a:r>
              <a:rPr lang="en-US" altLang="en-US" sz="2400" kern="0" dirty="0">
                <a:solidFill>
                  <a:srgbClr val="0033CC"/>
                </a:solidFill>
              </a:rPr>
              <a:t>Commercial / Industrial / Residential</a:t>
            </a:r>
          </a:p>
          <a:p>
            <a:pPr lvl="1"/>
            <a:r>
              <a:rPr lang="en-US" altLang="en-US" sz="2400" b="1" kern="0" dirty="0"/>
              <a:t>Segment </a:t>
            </a:r>
            <a:r>
              <a:rPr lang="en-US" altLang="en-US" sz="2400" kern="0" dirty="0"/>
              <a:t>| </a:t>
            </a:r>
            <a:r>
              <a:rPr lang="en-US" altLang="en-US" sz="2400" kern="0" dirty="0">
                <a:solidFill>
                  <a:srgbClr val="0033CC"/>
                </a:solidFill>
              </a:rPr>
              <a:t>Building Types / Demographics</a:t>
            </a:r>
          </a:p>
          <a:p>
            <a:pPr lvl="1"/>
            <a:r>
              <a:rPr lang="en-US" altLang="en-US" sz="2400" b="1" kern="0" dirty="0"/>
              <a:t>Market</a:t>
            </a:r>
            <a:r>
              <a:rPr lang="en-US" altLang="en-US" sz="2400" kern="0" dirty="0"/>
              <a:t> | </a:t>
            </a:r>
            <a:r>
              <a:rPr lang="en-US" altLang="en-US" sz="2400" kern="0" dirty="0">
                <a:solidFill>
                  <a:srgbClr val="0033CC"/>
                </a:solidFill>
              </a:rPr>
              <a:t>Retrofit (RET) / Market Driven (MD)</a:t>
            </a:r>
          </a:p>
          <a:p>
            <a:pPr lvl="1"/>
            <a:r>
              <a:rPr lang="en-US" altLang="en-US" sz="2400" b="1" kern="0" dirty="0"/>
              <a:t>Primary Fuel </a:t>
            </a:r>
            <a:r>
              <a:rPr lang="en-US" altLang="en-US" sz="2400" kern="0" dirty="0"/>
              <a:t>| </a:t>
            </a:r>
            <a:r>
              <a:rPr lang="en-US" altLang="en-US" sz="2400" kern="0" dirty="0">
                <a:solidFill>
                  <a:srgbClr val="0033CC"/>
                </a:solidFill>
              </a:rPr>
              <a:t>Electric (E)</a:t>
            </a:r>
          </a:p>
          <a:p>
            <a:pPr lvl="1"/>
            <a:r>
              <a:rPr lang="en-US" altLang="en-US" sz="2400" b="1" kern="0" dirty="0"/>
              <a:t>Primary End-Use </a:t>
            </a:r>
            <a:r>
              <a:rPr lang="en-US" altLang="en-US" sz="2400" kern="0" dirty="0"/>
              <a:t>| </a:t>
            </a:r>
            <a:r>
              <a:rPr lang="en-US" altLang="en-US" sz="2400" kern="0" dirty="0">
                <a:solidFill>
                  <a:srgbClr val="0033CC"/>
                </a:solidFill>
              </a:rPr>
              <a:t>Space Heating</a:t>
            </a:r>
          </a:p>
          <a:p>
            <a:pPr lvl="1"/>
            <a:r>
              <a:rPr lang="en-US" altLang="en-US" sz="2400" b="1" kern="0" dirty="0"/>
              <a:t>Secondary Fuel </a:t>
            </a:r>
            <a:r>
              <a:rPr lang="en-US" altLang="en-US" sz="2400" kern="0" dirty="0"/>
              <a:t>| </a:t>
            </a:r>
            <a:r>
              <a:rPr lang="en-US" altLang="en-US" sz="2400" kern="0" dirty="0">
                <a:solidFill>
                  <a:srgbClr val="0033CC"/>
                </a:solidFill>
              </a:rPr>
              <a:t>Electric, gas, and / or unregulated fuel</a:t>
            </a:r>
          </a:p>
          <a:p>
            <a:pPr lvl="1"/>
            <a:r>
              <a:rPr lang="en-US" altLang="en-US" sz="2400" b="1" kern="0" dirty="0"/>
              <a:t>Secondary End-Use </a:t>
            </a:r>
            <a:r>
              <a:rPr lang="en-US" altLang="en-US" sz="2400" kern="0" dirty="0"/>
              <a:t>| </a:t>
            </a:r>
            <a:r>
              <a:rPr lang="en-US" altLang="en-US" sz="2400" kern="0" dirty="0">
                <a:solidFill>
                  <a:srgbClr val="0033CC"/>
                </a:solidFill>
              </a:rPr>
              <a:t>Cooling</a:t>
            </a:r>
            <a:endParaRPr lang="en-US" altLang="en-US" sz="1688" kern="0" dirty="0"/>
          </a:p>
          <a:p>
            <a:pPr lvl="1"/>
            <a:endParaRPr lang="en-US" altLang="en-US" sz="1688" kern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Measure Data Fields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D50E6-2B5E-45EF-8C5B-A0A2951A72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F4D770-2C18-4F88-8297-15182B216F4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93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Applicable End-Use Energy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Determined from the Sales Disaggregation &amp; Equipment Saturations</a:t>
            </a:r>
          </a:p>
          <a:p>
            <a:r>
              <a:rPr lang="en-US" sz="2000" dirty="0"/>
              <a:t>By end-use and building type</a:t>
            </a:r>
          </a:p>
          <a:p>
            <a:pPr lvl="1"/>
            <a:r>
              <a:rPr lang="en-US" sz="1800" dirty="0"/>
              <a:t>Applicability (to a particular technology)</a:t>
            </a:r>
          </a:p>
          <a:p>
            <a:pPr lvl="1"/>
            <a:r>
              <a:rPr lang="en-US" sz="1800" dirty="0"/>
              <a:t>Feasibility (technically feasible)</a:t>
            </a:r>
          </a:p>
          <a:p>
            <a:pPr lvl="1"/>
            <a:r>
              <a:rPr lang="en-US" sz="1800" dirty="0"/>
              <a:t>Turnover rate (replacement)</a:t>
            </a:r>
          </a:p>
          <a:p>
            <a:pPr lvl="1"/>
            <a:r>
              <a:rPr lang="en-US" sz="1800" dirty="0"/>
              <a:t>Not-complete (retrofit)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A9001-7508-4030-AEE0-85B5FC35BC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F4D770-2C18-4F88-8297-15182B216F4E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84621"/>
              </p:ext>
            </p:extLst>
          </p:nvPr>
        </p:nvGraphicFramePr>
        <p:xfrm>
          <a:off x="1600201" y="4025947"/>
          <a:ext cx="6553199" cy="857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3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5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9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41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9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7145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82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18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149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714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Energy Savings</a:t>
                      </a:r>
                      <a:endParaRPr lang="en-US" sz="19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48221" marR="482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=</a:t>
                      </a:r>
                      <a:endParaRPr lang="en-US" sz="19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48221" marR="482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Sales (kWh or MMBtu) </a:t>
                      </a:r>
                      <a:endParaRPr lang="en-US" sz="19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48221" marR="482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en-US" sz="19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48221" marR="482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Applicability Factor</a:t>
                      </a:r>
                      <a:endParaRPr lang="en-US" sz="19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48221" marR="482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en-US" sz="19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48221" marR="482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Feasibility Factor</a:t>
                      </a:r>
                      <a:endParaRPr lang="en-US" sz="19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48221" marR="482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en-US" sz="19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48221" marR="482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Turnover Factor (replace-ment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only)</a:t>
                      </a:r>
                      <a:endParaRPr lang="en-US" sz="19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48221" marR="482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en-US" sz="19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48221" marR="482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Not Complete Factor (retrofit only)</a:t>
                      </a:r>
                      <a:endParaRPr lang="en-US" sz="19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48221" marR="482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en-US" sz="19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48221" marR="482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Savings Fraction</a:t>
                      </a:r>
                      <a:endParaRPr lang="en-US" sz="19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48221" marR="482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en-US" sz="19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48221" marR="482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Net Penetration Rate</a:t>
                      </a:r>
                      <a:endParaRPr lang="en-US" sz="19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48221" marR="482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ight Brace 1"/>
          <p:cNvSpPr/>
          <p:nvPr/>
        </p:nvSpPr>
        <p:spPr bwMode="auto">
          <a:xfrm rot="5400000">
            <a:off x="4248928" y="3414074"/>
            <a:ext cx="678657" cy="3789379"/>
          </a:xfrm>
          <a:prstGeom prst="rightBrace">
            <a:avLst>
              <a:gd name="adj1" fmla="val 115790"/>
              <a:gd name="adj2" fmla="val 50000"/>
            </a:avLst>
          </a:prstGeom>
          <a:noFill/>
          <a:ln w="412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725" tIns="42863" rIns="85725" bIns="42863" numCol="1" rtlCol="0" anchor="t" anchorCtr="0" compatLnSpc="1">
            <a:prstTxWarp prst="textNoShape">
              <a:avLst/>
            </a:prstTxWarp>
          </a:bodyPr>
          <a:lstStyle/>
          <a:p>
            <a:pPr defTabSz="8572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50" dirty="0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4609" y="5701667"/>
            <a:ext cx="2514600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88" dirty="0">
                <a:solidFill>
                  <a:srgbClr val="0033CC"/>
                </a:solidFill>
              </a:rPr>
              <a:t>Applicable End-Use Energy</a:t>
            </a:r>
            <a:endParaRPr lang="en-US" sz="1688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14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Measure Savings Calculation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A41C8D-7ECA-4C28-940A-E094AD6E0F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F4D770-2C18-4F88-8297-15182B216F4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09738"/>
            <a:ext cx="6248400" cy="43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59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C – Other Inputs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17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Analysis Workflow</a:t>
            </a:r>
            <a:endParaRPr lang="en-US" dirty="0"/>
          </a:p>
        </p:txBody>
      </p:sp>
      <p:pic>
        <p:nvPicPr>
          <p:cNvPr id="7171" name="Content Placeholder 3" descr="CEE graph redraw 3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87" y="1600200"/>
            <a:ext cx="7439226" cy="45259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22656-45A8-499D-A7B4-E1745EA65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F4D770-2C18-4F88-8297-15182B216F4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566183" y="3220224"/>
            <a:ext cx="6927273" cy="13586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725" tIns="42863" rIns="85725" bIns="42863" numCol="1" rtlCol="0" anchor="t" anchorCtr="0" compatLnSpc="1">
            <a:prstTxWarp prst="textNoShape">
              <a:avLst/>
            </a:prstTxWarp>
          </a:bodyPr>
          <a:lstStyle/>
          <a:p>
            <a:pPr defTabSz="8572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50" dirty="0">
              <a:latin typeface="Arial" charset="0"/>
              <a:ea typeface="ＭＳ Ｐゴシック" pitchFamily="-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265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a Potential Study?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191000" cy="4525963"/>
          </a:xfrm>
        </p:spPr>
        <p:txBody>
          <a:bodyPr>
            <a:normAutofit fontScale="925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Quantify potential future energy efficiency savings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Consider cost-effectiveness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Account for realistic energy efficiency program and policy imple­mentation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Evaluate efficiency relative to supply side resourc­es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Formulate high-level program design, including savings targets and timelines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8" name="Picture 6" descr="C:\Users\ross\AppData\Local\Microsoft\Windows\INetCache\IE\1OKP7YA2\chart-35773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412855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774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Avoided Costs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Estimates of current and future costs for energy and capacity on the margin</a:t>
            </a:r>
          </a:p>
          <a:p>
            <a:r>
              <a:rPr lang="en-US" altLang="en-US"/>
              <a:t>Used to calculate $ benefits of saved energy and capacity</a:t>
            </a:r>
          </a:p>
          <a:p>
            <a:r>
              <a:rPr lang="en-US" altLang="en-US"/>
              <a:t>Avoided cost components typically include:</a:t>
            </a:r>
          </a:p>
          <a:p>
            <a:pPr lvl="1"/>
            <a:r>
              <a:rPr lang="en-US" altLang="en-US"/>
              <a:t>Generation (electric) or commodity (gas) energy</a:t>
            </a:r>
          </a:p>
          <a:p>
            <a:pPr lvl="1"/>
            <a:r>
              <a:rPr lang="en-US" altLang="en-US"/>
              <a:t>Peak capacity</a:t>
            </a:r>
          </a:p>
          <a:p>
            <a:pPr lvl="1"/>
            <a:r>
              <a:rPr lang="en-US" altLang="en-US"/>
              <a:t>Transmission and Delivery capacity</a:t>
            </a:r>
            <a:endParaRPr lang="en-US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D2053C-10FA-4ADA-9040-2E9E27E940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F4D770-2C18-4F88-8297-15182B216F4E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44177"/>
            <a:ext cx="2740381" cy="516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Avoided Costs Example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951037"/>
            <a:ext cx="5257800" cy="4525963"/>
          </a:xfrm>
        </p:spPr>
        <p:txBody>
          <a:bodyPr/>
          <a:lstStyle/>
          <a:p>
            <a:r>
              <a:rPr lang="en-US" dirty="0"/>
              <a:t>Costs change over time</a:t>
            </a:r>
          </a:p>
          <a:p>
            <a:r>
              <a:rPr lang="en-US" dirty="0"/>
              <a:t>Different cost streams</a:t>
            </a:r>
          </a:p>
          <a:p>
            <a:pPr lvl="1"/>
            <a:r>
              <a:rPr lang="en-US" dirty="0"/>
              <a:t>E.g. Energy and Capacity</a:t>
            </a:r>
          </a:p>
          <a:p>
            <a:r>
              <a:rPr lang="en-US" dirty="0"/>
              <a:t>May have sector level values</a:t>
            </a:r>
          </a:p>
          <a:p>
            <a:r>
              <a:rPr lang="en-US" dirty="0"/>
              <a:t>Typically Energy, Capacity, T&amp;D</a:t>
            </a:r>
          </a:p>
          <a:p>
            <a:r>
              <a:rPr lang="en-US" dirty="0"/>
              <a:t>Separate for gas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F4D770-2C18-4F88-8297-15182B216F4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46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Avoided Emissions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DD6C4A-75D9-4258-A62B-31BD3A4B3C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F4D770-2C18-4F88-8297-15182B216F4E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9" r="-28349"/>
          <a:stretch/>
        </p:blipFill>
        <p:spPr bwMode="auto">
          <a:xfrm>
            <a:off x="6040613" y="1447800"/>
            <a:ext cx="516078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838200" y="1951037"/>
            <a:ext cx="4800600" cy="4525963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/>
              <a:t>CO2e, </a:t>
            </a:r>
            <a:r>
              <a:rPr lang="en-US" altLang="en-US" sz="2800" dirty="0" err="1"/>
              <a:t>SOx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Nox</a:t>
            </a:r>
            <a:endParaRPr lang="en-US" altLang="en-US" sz="2800" dirty="0"/>
          </a:p>
          <a:p>
            <a:endParaRPr lang="en-US" altLang="en-US" sz="2800" dirty="0"/>
          </a:p>
          <a:p>
            <a:r>
              <a:rPr lang="en-US" altLang="en-US" sz="2800" dirty="0"/>
              <a:t>Electric (</a:t>
            </a:r>
            <a:r>
              <a:rPr lang="en-US" altLang="en-US" sz="2800" dirty="0" err="1"/>
              <a:t>tonne</a:t>
            </a:r>
            <a:r>
              <a:rPr lang="en-US" altLang="en-US" sz="2800" dirty="0"/>
              <a:t>/kWh) and Gas (</a:t>
            </a:r>
            <a:r>
              <a:rPr lang="en-US" altLang="en-US" sz="2800" dirty="0" err="1"/>
              <a:t>tonne</a:t>
            </a:r>
            <a:r>
              <a:rPr lang="en-US" altLang="en-US" sz="2800" dirty="0"/>
              <a:t>/MMBtu)</a:t>
            </a:r>
          </a:p>
          <a:p>
            <a:endParaRPr lang="en-US" altLang="en-US" sz="2800" dirty="0"/>
          </a:p>
          <a:p>
            <a:r>
              <a:rPr lang="en-US" altLang="en-US" sz="2800" dirty="0"/>
              <a:t>Factors for energy generation offset on the margin</a:t>
            </a:r>
          </a:p>
          <a:p>
            <a:endParaRPr lang="en-US" altLang="en-US" sz="2800" dirty="0"/>
          </a:p>
          <a:p>
            <a:r>
              <a:rPr lang="en-US" altLang="en-US" sz="2800" dirty="0"/>
              <a:t>Monetized benefits as externalities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Load Shapes</a:t>
            </a:r>
            <a:endParaRPr lang="en-US" dirty="0"/>
          </a:p>
        </p:txBody>
      </p:sp>
      <p:sp>
        <p:nvSpPr>
          <p:cNvPr id="21507" name="Rectangle 5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Distribute annual savings by energy period</a:t>
            </a:r>
          </a:p>
          <a:p>
            <a:r>
              <a:rPr lang="en-US" altLang="en-US" sz="2800" dirty="0"/>
              <a:t>Generally by end use and building type</a:t>
            </a:r>
          </a:p>
          <a:p>
            <a:r>
              <a:rPr lang="en-US" altLang="en-US" sz="2800" dirty="0"/>
              <a:t>Can derive from hourly 8760 usage data</a:t>
            </a:r>
          </a:p>
          <a:p>
            <a:pPr lvl="2"/>
            <a:r>
              <a:rPr lang="en-US" altLang="en-US" sz="2000" dirty="0"/>
              <a:t>Specific to geographic region &amp; climate</a:t>
            </a:r>
          </a:p>
          <a:p>
            <a:pPr lvl="1"/>
            <a:endParaRPr lang="en-US" alt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BEE8FD-EEED-42EA-88F7-7165D8ED98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F4D770-2C18-4F88-8297-15182B216F4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1196579" y="1138525"/>
            <a:ext cx="183075" cy="35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20" tIns="45310" rIns="90620" bIns="45310" anchor="ctr">
            <a:spAutoFit/>
          </a:bodyPr>
          <a:lstStyle/>
          <a:p>
            <a:endParaRPr lang="en-US" altLang="en-US" sz="1688" dirty="0"/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1196579" y="5368220"/>
            <a:ext cx="183075" cy="35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20" tIns="45310" rIns="90620" bIns="45310" anchor="ctr">
            <a:spAutoFit/>
          </a:bodyPr>
          <a:lstStyle/>
          <a:p>
            <a:endParaRPr lang="en-US" altLang="en-US" sz="1688" dirty="0"/>
          </a:p>
        </p:txBody>
      </p:sp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91422"/>
            <a:ext cx="4444752" cy="223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67137"/>
            <a:ext cx="3047730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Peak Coincidence Factors</a:t>
            </a:r>
            <a:endParaRPr lang="en-US" dirty="0"/>
          </a:p>
        </p:txBody>
      </p:sp>
      <p:sp>
        <p:nvSpPr>
          <p:cNvPr id="2253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798637"/>
            <a:ext cx="4114800" cy="4525963"/>
          </a:xfrm>
        </p:spPr>
        <p:txBody>
          <a:bodyPr/>
          <a:lstStyle/>
          <a:p>
            <a:r>
              <a:rPr lang="en-US" altLang="en-US" dirty="0"/>
              <a:t>Portion of demand reduction occurring at peak demand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Can derive from 8760 usage data</a:t>
            </a:r>
          </a:p>
          <a:p>
            <a:pPr lvl="1"/>
            <a:r>
              <a:rPr lang="en-US" altLang="en-US" dirty="0"/>
              <a:t>Based on max kWh/kW ratio</a:t>
            </a:r>
          </a:p>
          <a:p>
            <a:pPr lvl="1"/>
            <a:endParaRPr lang="en-US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01D604-27C5-4A04-B05F-5930F2357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F4D770-2C18-4F88-8297-15182B216F4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1196579" y="1138525"/>
            <a:ext cx="183075" cy="35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20" tIns="45310" rIns="90620" bIns="45310" anchor="ctr">
            <a:spAutoFit/>
          </a:bodyPr>
          <a:lstStyle/>
          <a:p>
            <a:endParaRPr lang="en-US" altLang="en-US" sz="1688" dirty="0"/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1196579" y="5368220"/>
            <a:ext cx="183075" cy="35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20" tIns="45310" rIns="90620" bIns="45310" anchor="ctr">
            <a:spAutoFit/>
          </a:bodyPr>
          <a:lstStyle/>
          <a:p>
            <a:endParaRPr lang="en-US" altLang="en-US" sz="1688" dirty="0"/>
          </a:p>
        </p:txBody>
      </p:sp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0"/>
            <a:ext cx="3825255" cy="277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d - 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69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Cost-Effectiveness Screening</a:t>
            </a:r>
            <a:endParaRPr lang="en-US" dirty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Fully accounts for technology impacts, including capital, fuel, water, operation and maintenance, and other quantifiable non-energy impacts (NEIs)</a:t>
            </a:r>
          </a:p>
          <a:p>
            <a:r>
              <a:rPr lang="en-US" altLang="en-US" dirty="0"/>
              <a:t>Captures benefits, calculated using annual values of long-run avoided costs of electricity, gas, and other resources</a:t>
            </a:r>
          </a:p>
          <a:p>
            <a:r>
              <a:rPr lang="en-US" altLang="en-US" dirty="0"/>
              <a:t>Accounts for various timing effects, such as baseline shifts and capital expenditure deferrals</a:t>
            </a:r>
          </a:p>
          <a:p>
            <a:r>
              <a:rPr lang="en-US" altLang="en-US" dirty="0"/>
              <a:t>Conduct standard cost-effectiveness test – propose using Total Resource Cost (TRC) test for decision-making purposes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F05C0F-F515-4A94-AA66-1E3B95EAB0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F4D770-2C18-4F88-8297-15182B216F4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1196579" y="1138525"/>
            <a:ext cx="183075" cy="35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20" tIns="45310" rIns="90620" bIns="45310" anchor="ctr">
            <a:spAutoFit/>
          </a:bodyPr>
          <a:lstStyle/>
          <a:p>
            <a:endParaRPr lang="en-US" altLang="en-US" sz="1688" dirty="0"/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1196579" y="5368220"/>
            <a:ext cx="183075" cy="35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20" tIns="45310" rIns="90620" bIns="45310" anchor="ctr">
            <a:spAutoFit/>
          </a:bodyPr>
          <a:lstStyle/>
          <a:p>
            <a:endParaRPr lang="en-US" altLang="en-US" sz="1688" dirty="0"/>
          </a:p>
        </p:txBody>
      </p:sp>
    </p:spTree>
    <p:extLst>
      <p:ext uri="{BB962C8B-B14F-4D97-AF65-F5344CB8AC3E}">
        <p14:creationId xmlns:p14="http://schemas.microsoft.com/office/powerpoint/2010/main" val="2357802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" t="25912" r="58842" b="21616"/>
          <a:stretch>
            <a:fillRect/>
          </a:stretch>
        </p:blipFill>
        <p:spPr bwMode="auto">
          <a:xfrm>
            <a:off x="482980" y="1676400"/>
            <a:ext cx="8024077" cy="450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‘Cost of Supply’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7CF8901-6B77-4336-97ED-044003C6B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D770-2C18-4F88-8297-15182B216F4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683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23306" r="57825" b="22527"/>
          <a:stretch>
            <a:fillRect/>
          </a:stretch>
        </p:blipFill>
        <p:spPr bwMode="auto">
          <a:xfrm>
            <a:off x="990600" y="1612403"/>
            <a:ext cx="7148884" cy="425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kern="0" dirty="0"/>
              <a:t>Scenario Savings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CF8901-6B77-4336-97ED-044003C6B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D770-2C18-4F88-8297-15182B216F4E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2" t="10051" r="67143" b="45750"/>
          <a:stretch>
            <a:fillRect/>
          </a:stretch>
        </p:blipFill>
        <p:spPr bwMode="auto">
          <a:xfrm>
            <a:off x="161308" y="2157412"/>
            <a:ext cx="494409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722" y="2362200"/>
            <a:ext cx="4136678" cy="282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Savings by Measure; End Use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A389B-17D1-413B-A7A0-5BE7D17E0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D770-2C18-4F88-8297-15182B216F4E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15AC0-6514-476A-95EE-2927AA497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How are Potential Studies Used?</a:t>
            </a:r>
          </a:p>
        </p:txBody>
      </p:sp>
      <p:pic>
        <p:nvPicPr>
          <p:cNvPr id="4098" name="Picture 2" descr="C:\Users\ross\AppData\Local\Microsoft\Windows\INetCache\IE\1OKP7YA2\Arrows_Target_Goal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524000"/>
            <a:ext cx="91440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25682-4653-4E55-B5BC-FEFF8519CF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228600" y="1524000"/>
            <a:ext cx="5181600" cy="5364163"/>
          </a:xfrm>
          <a:solidFill>
            <a:schemeClr val="bg1">
              <a:alpha val="95000"/>
            </a:schemeClr>
          </a:solidFill>
        </p:spPr>
        <p:txBody>
          <a:bodyPr>
            <a:normAutofit fontScale="85000" lnSpcReduction="10000"/>
          </a:bodyPr>
          <a:lstStyle/>
          <a:p>
            <a:pPr marL="1371600"/>
            <a:endParaRPr lang="en-US" dirty="0"/>
          </a:p>
          <a:p>
            <a:pPr marL="1371600"/>
            <a:r>
              <a:rPr lang="en-US" dirty="0"/>
              <a:t>Set attainable savings targets</a:t>
            </a:r>
          </a:p>
          <a:p>
            <a:pPr marL="1371600"/>
            <a:r>
              <a:rPr lang="en-US" dirty="0"/>
              <a:t>Quantify efficiency resources for system planning</a:t>
            </a:r>
          </a:p>
          <a:p>
            <a:pPr marL="1371600"/>
            <a:r>
              <a:rPr lang="en-US" dirty="0"/>
              <a:t>Determine funding levels for energy efficiency programs</a:t>
            </a:r>
          </a:p>
          <a:p>
            <a:pPr marL="1371600"/>
            <a:r>
              <a:rPr lang="en-US" dirty="0"/>
              <a:t>Design programs to achieve long-term potential</a:t>
            </a:r>
          </a:p>
          <a:p>
            <a:pPr marL="1371600"/>
            <a:r>
              <a:rPr lang="en-US" dirty="0"/>
              <a:t>Reassess opportunities as economic condi­tions change</a:t>
            </a:r>
          </a:p>
          <a:p>
            <a:pPr marL="1371600"/>
            <a:r>
              <a:rPr lang="en-US" dirty="0"/>
              <a:t>Account for changes in efficiency technologies</a:t>
            </a:r>
          </a:p>
        </p:txBody>
      </p:sp>
    </p:spTree>
    <p:extLst>
      <p:ext uri="{BB962C8B-B14F-4D97-AF65-F5344CB8AC3E}">
        <p14:creationId xmlns:p14="http://schemas.microsoft.com/office/powerpoint/2010/main" val="3512458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Study Scenarios</a:t>
            </a:r>
          </a:p>
        </p:txBody>
      </p:sp>
      <p:sp>
        <p:nvSpPr>
          <p:cNvPr id="8" name="Flowchart: Manual Input 7"/>
          <p:cNvSpPr/>
          <p:nvPr/>
        </p:nvSpPr>
        <p:spPr>
          <a:xfrm rot="5400000" flipH="1">
            <a:off x="2418400" y="481783"/>
            <a:ext cx="917597" cy="3916430"/>
          </a:xfrm>
          <a:prstGeom prst="flowChartManualInpu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Input 8"/>
          <p:cNvSpPr/>
          <p:nvPr/>
        </p:nvSpPr>
        <p:spPr>
          <a:xfrm rot="5400000" flipH="1">
            <a:off x="2024827" y="1792952"/>
            <a:ext cx="917597" cy="3129285"/>
          </a:xfrm>
          <a:prstGeom prst="flowChartManualInpu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Manual Input 9"/>
          <p:cNvSpPr/>
          <p:nvPr/>
        </p:nvSpPr>
        <p:spPr>
          <a:xfrm rot="5400000" flipH="1">
            <a:off x="1715191" y="3020182"/>
            <a:ext cx="917597" cy="2510014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nual Input 10"/>
          <p:cNvSpPr/>
          <p:nvPr/>
        </p:nvSpPr>
        <p:spPr>
          <a:xfrm rot="5400000" flipH="1">
            <a:off x="1463040" y="4185346"/>
            <a:ext cx="914400" cy="2011680"/>
          </a:xfrm>
          <a:prstGeom prst="flowChartManualInpu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39518" y="2205866"/>
            <a:ext cx="2694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Technical Potential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6729" y="4800600"/>
            <a:ext cx="1939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Program Achievable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9518" y="3119735"/>
            <a:ext cx="2694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Economic Potential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39518" y="3859692"/>
            <a:ext cx="1926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Maximum Achievable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3000" y="20574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dirty="0"/>
              <a:t>What’s possible with current and emerging technology?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53000" y="32004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dirty="0"/>
              <a:t>Of that, what is cost-effective?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953000" y="39624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 that, what would customers install with very aggressive efficiency programs?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53000" y="4916269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Of that, what would customers install with more realistic efficiency programs?</a:t>
            </a:r>
          </a:p>
        </p:txBody>
      </p:sp>
      <p:cxnSp>
        <p:nvCxnSpPr>
          <p:cNvPr id="23" name="Straight Connector 22"/>
          <p:cNvCxnSpPr>
            <a:endCxn id="17" idx="1"/>
          </p:cNvCxnSpPr>
          <p:nvPr/>
        </p:nvCxnSpPr>
        <p:spPr>
          <a:xfrm>
            <a:off x="4648200" y="2380565"/>
            <a:ext cx="304800" cy="1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3357595"/>
            <a:ext cx="990600" cy="1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429000" y="4269041"/>
            <a:ext cx="1600200" cy="1652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915849" y="5199573"/>
            <a:ext cx="2113351" cy="39862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513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Rhode Island Potential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441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Next EE three-year plan developed in 2020</a:t>
            </a:r>
          </a:p>
          <a:p>
            <a:pPr lvl="1"/>
            <a:r>
              <a:rPr lang="en-US" dirty="0"/>
              <a:t>EE targets need PUC approval in early 2020</a:t>
            </a:r>
          </a:p>
          <a:p>
            <a:pPr marL="0" indent="0">
              <a:buNone/>
            </a:pPr>
            <a:r>
              <a:rPr lang="en-US" dirty="0"/>
              <a:t>How are targets set?</a:t>
            </a:r>
          </a:p>
          <a:p>
            <a:pPr lvl="1"/>
            <a:r>
              <a:rPr lang="en-US" dirty="0"/>
              <a:t>Energy efficiency potential studies</a:t>
            </a:r>
          </a:p>
          <a:p>
            <a:pPr lvl="1"/>
            <a:r>
              <a:rPr lang="en-US" dirty="0"/>
              <a:t>Other sources &amp; analysis</a:t>
            </a:r>
          </a:p>
          <a:p>
            <a:pPr marL="0" indent="0">
              <a:buNone/>
            </a:pPr>
            <a:r>
              <a:rPr lang="en-US" dirty="0"/>
              <a:t>Update RI potential</a:t>
            </a:r>
          </a:p>
          <a:p>
            <a:pPr lvl="1"/>
            <a:r>
              <a:rPr lang="en-US" dirty="0"/>
              <a:t>Last potential study completed in 2010</a:t>
            </a:r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04808937"/>
              </p:ext>
            </p:extLst>
          </p:nvPr>
        </p:nvGraphicFramePr>
        <p:xfrm>
          <a:off x="3810000" y="2362200"/>
          <a:ext cx="6858000" cy="3108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6813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 – Potential Study Scope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934490"/>
              </p:ext>
            </p:extLst>
          </p:nvPr>
        </p:nvGraphicFramePr>
        <p:xfrm>
          <a:off x="457200" y="1752600"/>
          <a:ext cx="8229600" cy="46685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Scope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Details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Time Period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2021 through 2026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Geography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All of Rhode</a:t>
                      </a:r>
                      <a:r>
                        <a:rPr lang="en-US" baseline="0" dirty="0"/>
                        <a:t> Island (3 Utility Territories)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Covered Fuels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dirty="0"/>
                        <a:t>Electricity,</a:t>
                      </a:r>
                      <a:r>
                        <a:rPr lang="en-US" baseline="0" dirty="0"/>
                        <a:t> Natural Gas, &amp; Delivered Fuels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Key Areas Covered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 Energy Efficiency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 Demand Response</a:t>
                      </a:r>
                      <a:r>
                        <a:rPr lang="en-US" baseline="0" dirty="0"/>
                        <a:t> &amp; Energy Storage</a:t>
                      </a:r>
                      <a:endParaRPr lang="en-U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 Combined Heat and Power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 Emerging Technologies        - AMF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 Heating Electrification        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- Renewables        </a:t>
                      </a:r>
                      <a:r>
                        <a:rPr lang="en-US" baseline="0" dirty="0"/>
                        <a:t>                  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Potential</a:t>
                      </a:r>
                      <a:r>
                        <a:rPr lang="en-US" baseline="0" dirty="0"/>
                        <a:t> Study Scenarios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 Technical             </a:t>
                      </a:r>
                      <a:r>
                        <a:rPr lang="en-US" baseline="0" dirty="0"/>
                        <a:t>  </a:t>
                      </a:r>
                      <a:r>
                        <a:rPr lang="en-US" dirty="0"/>
                        <a:t>- Maximum</a:t>
                      </a:r>
                      <a:r>
                        <a:rPr lang="en-US" baseline="0" dirty="0"/>
                        <a:t> A</a:t>
                      </a:r>
                      <a:r>
                        <a:rPr lang="en-US" dirty="0"/>
                        <a:t>chievable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 Economic              - Program Achievable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472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 – Potential Study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Data collection and Analysis</a:t>
            </a:r>
          </a:p>
          <a:p>
            <a:pPr marL="0" indent="0">
              <a:buNone/>
            </a:pPr>
            <a:r>
              <a:rPr lang="en-US" dirty="0"/>
              <a:t>	Throughout 2019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 year planning cycle</a:t>
            </a:r>
          </a:p>
          <a:p>
            <a:pPr marL="0" indent="0">
              <a:buNone/>
            </a:pPr>
            <a:r>
              <a:rPr lang="en-US" dirty="0"/>
              <a:t>	Interim results by Dec 31, 2019</a:t>
            </a:r>
          </a:p>
          <a:p>
            <a:pPr marL="0" indent="0">
              <a:buNone/>
            </a:pPr>
            <a:r>
              <a:rPr lang="en-US" dirty="0"/>
              <a:t>	(sufficient to plan Targets)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Annual planning cycle</a:t>
            </a:r>
          </a:p>
          <a:p>
            <a:pPr marL="0" indent="0">
              <a:buNone/>
            </a:pPr>
            <a:r>
              <a:rPr lang="en-US" dirty="0"/>
              <a:t>	Final results by March 2020</a:t>
            </a:r>
          </a:p>
        </p:txBody>
      </p:sp>
    </p:spTree>
    <p:extLst>
      <p:ext uri="{BB962C8B-B14F-4D97-AF65-F5344CB8AC3E}">
        <p14:creationId xmlns:p14="http://schemas.microsoft.com/office/powerpoint/2010/main" val="193145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82CA8-8FA7-4676-9471-C42452D79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 – Potential Study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93596-2E61-4927-8F47-25FA59C3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81534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Potential Study Manager</a:t>
            </a:r>
          </a:p>
          <a:p>
            <a:pPr lvl="1"/>
            <a:r>
              <a:rPr lang="en-US" dirty="0"/>
              <a:t>EERMC Consultant Team (Optimal Energy, Inc.)</a:t>
            </a:r>
          </a:p>
          <a:p>
            <a:pPr marL="0" indent="0">
              <a:buNone/>
            </a:pPr>
            <a:r>
              <a:rPr lang="en-US" dirty="0"/>
              <a:t>Policy Support and RFP Issuance</a:t>
            </a:r>
          </a:p>
          <a:p>
            <a:pPr lvl="1"/>
            <a:r>
              <a:rPr lang="en-US" dirty="0"/>
              <a:t>Office of Energy Resources</a:t>
            </a:r>
          </a:p>
          <a:p>
            <a:pPr marL="0" indent="0">
              <a:buNone/>
            </a:pPr>
            <a:r>
              <a:rPr lang="en-US" dirty="0"/>
              <a:t>Potential Study Implementation</a:t>
            </a:r>
          </a:p>
          <a:p>
            <a:pPr lvl="1"/>
            <a:r>
              <a:rPr lang="en-US" dirty="0"/>
              <a:t>EERMC-selected contractor	</a:t>
            </a:r>
          </a:p>
          <a:p>
            <a:pPr marL="0" indent="0">
              <a:buNone/>
            </a:pPr>
            <a:r>
              <a:rPr lang="en-US" dirty="0"/>
              <a:t>Data Collection and Support</a:t>
            </a:r>
          </a:p>
          <a:p>
            <a:pPr lvl="1"/>
            <a:r>
              <a:rPr lang="en-US" dirty="0"/>
              <a:t>National Grid</a:t>
            </a:r>
          </a:p>
          <a:p>
            <a:pPr marL="0" indent="0">
              <a:buNone/>
            </a:pPr>
            <a:r>
              <a:rPr lang="en-US" dirty="0"/>
              <a:t>Additional Stakeholders</a:t>
            </a:r>
          </a:p>
        </p:txBody>
      </p:sp>
      <p:pic>
        <p:nvPicPr>
          <p:cNvPr id="5122" name="Picture 2" descr="C:\Users\ross\AppData\Local\Microsoft\Windows\INetCache\IE\4YK5D1RM\team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00600"/>
            <a:ext cx="2212278" cy="12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939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QuestionS</a:t>
            </a:r>
            <a:r>
              <a:rPr lang="en-US" dirty="0"/>
              <a:t>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97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882</Words>
  <Application>Microsoft Office PowerPoint</Application>
  <PresentationFormat>On-screen Show (4:3)</PresentationFormat>
  <Paragraphs>202</Paragraphs>
  <Slides>29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Cambria</vt:lpstr>
      <vt:lpstr>Palatino Linotype</vt:lpstr>
      <vt:lpstr>Office Theme</vt:lpstr>
      <vt:lpstr>Potential Studies</vt:lpstr>
      <vt:lpstr>Why a Potential Study?</vt:lpstr>
      <vt:lpstr>How are Potential Studies Used?</vt:lpstr>
      <vt:lpstr>Potential Study Scenarios</vt:lpstr>
      <vt:lpstr>Rhode Island Potential Study</vt:lpstr>
      <vt:lpstr>RI – Potential Study Scope</vt:lpstr>
      <vt:lpstr>RI – Potential Study Timeline</vt:lpstr>
      <vt:lpstr>RI – Potential Study Team</vt:lpstr>
      <vt:lpstr>QuestionS?</vt:lpstr>
      <vt:lpstr>Appendix A – MPS workflow </vt:lpstr>
      <vt:lpstr>Analysis Workflow</vt:lpstr>
      <vt:lpstr>Analysis Approach</vt:lpstr>
      <vt:lpstr>Appendix b – measure example </vt:lpstr>
      <vt:lpstr>Analysis Workflow</vt:lpstr>
      <vt:lpstr>Key Measure Data Fields</vt:lpstr>
      <vt:lpstr>Applicable End-Use Energy</vt:lpstr>
      <vt:lpstr>Measure Savings Calculation</vt:lpstr>
      <vt:lpstr>Appendix C – Other Inputs</vt:lpstr>
      <vt:lpstr>Analysis Workflow</vt:lpstr>
      <vt:lpstr>Avoided Costs</vt:lpstr>
      <vt:lpstr>Avoided Costs Example</vt:lpstr>
      <vt:lpstr>Avoided Emissions</vt:lpstr>
      <vt:lpstr>Load Shapes</vt:lpstr>
      <vt:lpstr>Peak Coincidence Factors</vt:lpstr>
      <vt:lpstr>Appendix d - Results</vt:lpstr>
      <vt:lpstr>Cost-Effectiveness Screening</vt:lpstr>
      <vt:lpstr>Example ‘Cost of Supply’</vt:lpstr>
      <vt:lpstr>Scenario Savings</vt:lpstr>
      <vt:lpstr>Savings by Measure; End Use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EERMC_Intern</dc:creator>
  <cp:lastModifiedBy>Mark Kravatz</cp:lastModifiedBy>
  <cp:revision>71</cp:revision>
  <dcterms:created xsi:type="dcterms:W3CDTF">2017-02-14T16:54:22Z</dcterms:created>
  <dcterms:modified xsi:type="dcterms:W3CDTF">2019-07-17T13:25:35Z</dcterms:modified>
</cp:coreProperties>
</file>