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63" r:id="rId2"/>
    <p:sldId id="371" r:id="rId3"/>
    <p:sldId id="377" r:id="rId4"/>
    <p:sldId id="372" r:id="rId5"/>
    <p:sldId id="378" r:id="rId6"/>
    <p:sldId id="374" r:id="rId7"/>
    <p:sldId id="379" r:id="rId8"/>
    <p:sldId id="376" r:id="rId9"/>
    <p:sldId id="380" r:id="rId10"/>
    <p:sldId id="369" r:id="rId11"/>
    <p:sldId id="381" r:id="rId12"/>
    <p:sldId id="373" r:id="rId13"/>
    <p:sldId id="375" r:id="rId14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ffrey Loiter" initials="JML" lastIdx="22" clrIdx="0"/>
  <p:cmAuthor id="1" name="Mark Kravatz" initials="M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7" autoAdjust="0"/>
    <p:restoredTop sz="86377" autoAdjust="0"/>
  </p:normalViewPr>
  <p:slideViewPr>
    <p:cSldViewPr>
      <p:cViewPr varScale="1">
        <p:scale>
          <a:sx n="102" d="100"/>
          <a:sy n="102" d="100"/>
        </p:scale>
        <p:origin x="-754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281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3F326D6-5912-4A84-A8BC-19B8E57BA926}" type="datetime4">
              <a:rPr lang="en-US" smtClean="0"/>
              <a:t>September 19,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82274D4-2588-447B-AE28-30AB04F798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625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9272038-FAEE-4187-B66D-8E79310D7847}" type="datetime4">
              <a:rPr lang="en-US" smtClean="0"/>
              <a:t>September 19, 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FD30092-2FB5-45AA-875F-D5DC1194DC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9206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9272038-FAEE-4187-B66D-8E79310D7847}" type="datetime4">
              <a:rPr lang="en-US" smtClean="0"/>
              <a:t>September 19,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D30092-2FB5-45AA-875F-D5DC1194DC4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545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9272038-FAEE-4187-B66D-8E79310D7847}" type="datetime4">
              <a:rPr lang="en-US" smtClean="0"/>
              <a:t>September 19,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30092-2FB5-45AA-875F-D5DC1194DC4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170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9272038-FAEE-4187-B66D-8E79310D7847}" type="datetime4">
              <a:rPr lang="en-US" smtClean="0"/>
              <a:t>September 19,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D30092-2FB5-45AA-875F-D5DC1194DC4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7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472718158" descr="EE-logoCircle-SM-10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928" y="2082800"/>
            <a:ext cx="6944784" cy="7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BDC4AD52-4055-44D0-AD53-B040381D2C12}" type="datetime4">
              <a:rPr lang="en-US" smtClean="0"/>
              <a:t>September 19,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28" y="152400"/>
            <a:ext cx="7197344" cy="148748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133264" y="1689100"/>
            <a:ext cx="5500793" cy="63500"/>
          </a:xfrm>
          <a:prstGeom prst="rect">
            <a:avLst/>
          </a:prstGeom>
          <a:solidFill>
            <a:srgbClr val="305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636596" y="1689100"/>
            <a:ext cx="2335107" cy="635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964930" y="1689100"/>
            <a:ext cx="1160780" cy="6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0124863" y="1689100"/>
            <a:ext cx="629920" cy="63500"/>
          </a:xfrm>
          <a:prstGeom prst="rect">
            <a:avLst/>
          </a:prstGeom>
          <a:solidFill>
            <a:srgbClr val="5F9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0751397" y="1689100"/>
            <a:ext cx="307340" cy="63500"/>
          </a:xfrm>
          <a:prstGeom prst="rect">
            <a:avLst/>
          </a:prstGeom>
          <a:solidFill>
            <a:srgbClr val="F8E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0777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512" y="152400"/>
            <a:ext cx="9517888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5C05DA-DB73-460B-A85A-D365EB47A914}" type="datetime4">
              <a:rPr lang="en-US" smtClean="0"/>
              <a:t>September 19,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33264" y="1447800"/>
            <a:ext cx="5500793" cy="63500"/>
          </a:xfrm>
          <a:prstGeom prst="rect">
            <a:avLst/>
          </a:prstGeom>
          <a:solidFill>
            <a:srgbClr val="305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636596" y="1447800"/>
            <a:ext cx="2335107" cy="635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964930" y="1447800"/>
            <a:ext cx="1160780" cy="6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124863" y="1447800"/>
            <a:ext cx="629920" cy="63500"/>
          </a:xfrm>
          <a:prstGeom prst="rect">
            <a:avLst/>
          </a:prstGeom>
          <a:solidFill>
            <a:srgbClr val="5F9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0751397" y="1447800"/>
            <a:ext cx="307340" cy="63500"/>
          </a:xfrm>
          <a:prstGeom prst="rect">
            <a:avLst/>
          </a:prstGeom>
          <a:solidFill>
            <a:srgbClr val="F8E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8016"/>
            <a:ext cx="1219200" cy="116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41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730162-8852-4D1E-B434-B6D1EE88A7CA}" type="datetime4">
              <a:rPr lang="en-US" smtClean="0"/>
              <a:t>September 19,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" cy="13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9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512" y="152400"/>
            <a:ext cx="9517888" cy="1143000"/>
          </a:xfrm>
        </p:spPr>
        <p:txBody>
          <a:bodyPr>
            <a:normAutofit/>
          </a:bodyPr>
          <a:lstStyle>
            <a:lvl1pPr algn="r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9535-8532-4C44-9D27-64AFFAEBF544}" type="datetime4">
              <a:rPr lang="en-US" smtClean="0"/>
              <a:t>September 19,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33264" y="1447800"/>
            <a:ext cx="5500793" cy="63500"/>
          </a:xfrm>
          <a:prstGeom prst="rect">
            <a:avLst/>
          </a:prstGeom>
          <a:solidFill>
            <a:srgbClr val="305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636596" y="1447800"/>
            <a:ext cx="2335107" cy="635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964930" y="1447800"/>
            <a:ext cx="1160780" cy="6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124863" y="1447800"/>
            <a:ext cx="629920" cy="63500"/>
          </a:xfrm>
          <a:prstGeom prst="rect">
            <a:avLst/>
          </a:prstGeom>
          <a:solidFill>
            <a:srgbClr val="5F9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0751397" y="1447800"/>
            <a:ext cx="307340" cy="63500"/>
          </a:xfrm>
          <a:prstGeom prst="rect">
            <a:avLst/>
          </a:prstGeom>
          <a:solidFill>
            <a:srgbClr val="F8E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8016"/>
            <a:ext cx="1251712" cy="116738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AC4909-C47B-4B29-8697-16A2D45AFD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95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WordPictureWatermark472718158" descr="EE-logoCircle-SM-10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743" y="-1000124"/>
            <a:ext cx="6781800" cy="7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E7CD-FE8C-41E9-911F-F24262113C9C}" type="datetime4">
              <a:rPr lang="en-US" smtClean="0"/>
              <a:t>September 19,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33264" y="5803900"/>
            <a:ext cx="5500793" cy="63500"/>
          </a:xfrm>
          <a:prstGeom prst="rect">
            <a:avLst/>
          </a:prstGeom>
          <a:solidFill>
            <a:srgbClr val="305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636596" y="5803900"/>
            <a:ext cx="2335107" cy="635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964930" y="5803900"/>
            <a:ext cx="1160780" cy="6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124863" y="5803900"/>
            <a:ext cx="629920" cy="63500"/>
          </a:xfrm>
          <a:prstGeom prst="rect">
            <a:avLst/>
          </a:prstGeom>
          <a:solidFill>
            <a:srgbClr val="5F9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0751397" y="5803900"/>
            <a:ext cx="307340" cy="63500"/>
          </a:xfrm>
          <a:prstGeom prst="rect">
            <a:avLst/>
          </a:prstGeom>
          <a:solidFill>
            <a:srgbClr val="F8E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2947416"/>
            <a:ext cx="1404112" cy="13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512" y="152400"/>
            <a:ext cx="9517888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B392B6-3197-4928-9EE6-0343436A8358}" type="datetime4">
              <a:rPr lang="en-US" smtClean="0"/>
              <a:t>September 19,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133264" y="1447800"/>
            <a:ext cx="5500793" cy="63500"/>
          </a:xfrm>
          <a:prstGeom prst="rect">
            <a:avLst/>
          </a:prstGeom>
          <a:solidFill>
            <a:srgbClr val="305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636596" y="1447800"/>
            <a:ext cx="2335107" cy="635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964930" y="1447800"/>
            <a:ext cx="1160780" cy="6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0124863" y="1447800"/>
            <a:ext cx="629920" cy="63500"/>
          </a:xfrm>
          <a:prstGeom prst="rect">
            <a:avLst/>
          </a:prstGeom>
          <a:solidFill>
            <a:srgbClr val="5F9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0751397" y="1447800"/>
            <a:ext cx="307340" cy="63500"/>
          </a:xfrm>
          <a:prstGeom prst="rect">
            <a:avLst/>
          </a:prstGeom>
          <a:solidFill>
            <a:srgbClr val="F8E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8016"/>
            <a:ext cx="1175512" cy="116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2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512" y="152400"/>
            <a:ext cx="9517888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F0FFC9-755C-41C4-959A-23BDFEEFCF77}" type="datetime4">
              <a:rPr lang="en-US" smtClean="0"/>
              <a:t>September 19, 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133264" y="1447800"/>
            <a:ext cx="5500793" cy="63500"/>
          </a:xfrm>
          <a:prstGeom prst="rect">
            <a:avLst/>
          </a:prstGeom>
          <a:solidFill>
            <a:srgbClr val="305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636596" y="1447800"/>
            <a:ext cx="2335107" cy="635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964930" y="1447800"/>
            <a:ext cx="1160780" cy="6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0124863" y="1447800"/>
            <a:ext cx="629920" cy="63500"/>
          </a:xfrm>
          <a:prstGeom prst="rect">
            <a:avLst/>
          </a:prstGeom>
          <a:solidFill>
            <a:srgbClr val="5F9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751397" y="1447800"/>
            <a:ext cx="307340" cy="63500"/>
          </a:xfrm>
          <a:prstGeom prst="rect">
            <a:avLst/>
          </a:prstGeom>
          <a:solidFill>
            <a:srgbClr val="F8E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8016"/>
            <a:ext cx="1251712" cy="116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512" y="152400"/>
            <a:ext cx="9517888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66A160-0C78-49B7-BFAD-EEF2D74BBE5C}" type="datetime4">
              <a:rPr lang="en-US" smtClean="0"/>
              <a:t>September 19,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33264" y="1447800"/>
            <a:ext cx="5500793" cy="63500"/>
          </a:xfrm>
          <a:prstGeom prst="rect">
            <a:avLst/>
          </a:prstGeom>
          <a:solidFill>
            <a:srgbClr val="305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636596" y="1447800"/>
            <a:ext cx="2335107" cy="635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964930" y="1447800"/>
            <a:ext cx="1160780" cy="6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124863" y="1447800"/>
            <a:ext cx="629920" cy="63500"/>
          </a:xfrm>
          <a:prstGeom prst="rect">
            <a:avLst/>
          </a:prstGeom>
          <a:solidFill>
            <a:srgbClr val="5F9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751397" y="1447800"/>
            <a:ext cx="307340" cy="63500"/>
          </a:xfrm>
          <a:prstGeom prst="rect">
            <a:avLst/>
          </a:prstGeom>
          <a:solidFill>
            <a:srgbClr val="F8E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8016"/>
            <a:ext cx="1251712" cy="116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C77F67-9DCB-4080-A1F8-EC91C0FA601D}" type="datetime4">
              <a:rPr lang="en-US" smtClean="0"/>
              <a:t>September 19,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508"/>
            <a:ext cx="1447800" cy="13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9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D50F3A-432C-42C1-8B85-0C898F83BE7F}" type="datetime4">
              <a:rPr lang="en-US" smtClean="0"/>
              <a:t>September 19,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0"/>
            <a:ext cx="1371600" cy="13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2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B0986C-DCF9-4FF7-A1F3-5DFAB256CA28}" type="datetime4">
              <a:rPr lang="en-US" smtClean="0"/>
              <a:t>September 19,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0"/>
            <a:ext cx="1371600" cy="13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0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2F2D6879-6E72-4F19-9CC1-E8EABAEB3E9F}" type="datetime4">
              <a:rPr lang="en-US" smtClean="0"/>
              <a:t>September 19,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53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2020 Energy Efficiency Program Plan &amp; Systems Reliability Procurement Plan</a:t>
            </a:r>
            <a:br>
              <a:rPr lang="en-US" dirty="0"/>
            </a:br>
            <a:r>
              <a:rPr lang="en-US" dirty="0"/>
              <a:t> Next Steps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CC31FFB-30D5-4FC3-8807-031E29B42A5B}"/>
              </a:ext>
            </a:extLst>
          </p:cNvPr>
          <p:cNvSpPr txBox="1"/>
          <p:nvPr/>
        </p:nvSpPr>
        <p:spPr>
          <a:xfrm>
            <a:off x="762000" y="5525354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EERMC Council Meeting  September 19, 2019</a:t>
            </a:r>
          </a:p>
          <a:p>
            <a:r>
              <a:rPr lang="en-US" sz="2400" b="1" dirty="0"/>
              <a:t>Presentation by EERMC Consultant Team</a:t>
            </a:r>
          </a:p>
        </p:txBody>
      </p:sp>
    </p:spTree>
    <p:extLst>
      <p:ext uri="{BB962C8B-B14F-4D97-AF65-F5344CB8AC3E}">
        <p14:creationId xmlns:p14="http://schemas.microsoft.com/office/powerpoint/2010/main" val="420772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4909-C47B-4B29-8697-16A2D45AFD2D}" type="slidenum">
              <a:rPr lang="en-US" smtClean="0"/>
              <a:t>10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71" y="2286000"/>
            <a:ext cx="1139585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112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4909-C47B-4B29-8697-16A2D45AFD2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950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Program-Level Budget Shifts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4909-C47B-4B29-8697-16A2D45AFD2D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95893" y="2057400"/>
            <a:ext cx="5273674" cy="4245523"/>
            <a:chOff x="1455295" y="451398"/>
            <a:chExt cx="6713980" cy="57753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313" y="636588"/>
              <a:ext cx="4144962" cy="558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5295" y="451398"/>
              <a:ext cx="2506662" cy="5775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574367" y="1385069"/>
            <a:ext cx="5389033" cy="639762"/>
          </a:xfrm>
        </p:spPr>
        <p:txBody>
          <a:bodyPr/>
          <a:lstStyle/>
          <a:p>
            <a:r>
              <a:rPr lang="en-US" dirty="0"/>
              <a:t>Gas Programs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1011767" y="1341438"/>
            <a:ext cx="5389033" cy="639762"/>
          </a:xfrm>
        </p:spPr>
        <p:txBody>
          <a:bodyPr/>
          <a:lstStyle/>
          <a:p>
            <a:r>
              <a:rPr lang="en-US" dirty="0"/>
              <a:t>Electric Programs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650567" y="2054811"/>
            <a:ext cx="4953000" cy="3516443"/>
            <a:chOff x="1349588" y="850901"/>
            <a:chExt cx="6884775" cy="4967287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9225" y="1039813"/>
              <a:ext cx="4275138" cy="4778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588" y="850901"/>
              <a:ext cx="2506662" cy="4967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12181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Program-Level Savings Shifts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5386917" cy="639762"/>
          </a:xfrm>
        </p:spPr>
        <p:txBody>
          <a:bodyPr/>
          <a:lstStyle/>
          <a:p>
            <a:r>
              <a:rPr lang="en-US" dirty="0"/>
              <a:t>Electric Annual MWh Savings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93368" y="1752600"/>
            <a:ext cx="5389033" cy="639762"/>
          </a:xfrm>
        </p:spPr>
        <p:txBody>
          <a:bodyPr/>
          <a:lstStyle/>
          <a:p>
            <a:r>
              <a:rPr lang="en-US" dirty="0"/>
              <a:t>Gas Annual MMBtu Savings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4909-C47B-4B29-8697-16A2D45AFD2D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81000" y="2627213"/>
            <a:ext cx="5395913" cy="3241901"/>
            <a:chOff x="1752600" y="1512315"/>
            <a:chExt cx="6081713" cy="363912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275" y="1706563"/>
              <a:ext cx="3475038" cy="3444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512315"/>
              <a:ext cx="2506662" cy="3635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6096000" y="2648504"/>
            <a:ext cx="5867400" cy="3066496"/>
            <a:chOff x="1752600" y="1614488"/>
            <a:chExt cx="6108700" cy="3436937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3875" y="1804988"/>
              <a:ext cx="3527425" cy="3246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614488"/>
              <a:ext cx="2506662" cy="3436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0619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Status of Key </a:t>
            </a:r>
            <a:r>
              <a:rPr lang="en-US" b="1" dirty="0" smtClean="0"/>
              <a:t>2020 Plan </a:t>
            </a:r>
            <a:r>
              <a:rPr lang="en-US" dirty="0" smtClean="0"/>
              <a:t>I</a:t>
            </a:r>
            <a:r>
              <a:rPr lang="en-US" b="1" dirty="0" smtClean="0"/>
              <a:t>ssues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62894"/>
            <a:ext cx="10972800" cy="452596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Savings and </a:t>
            </a:r>
            <a:r>
              <a:rPr lang="en-US" dirty="0" smtClean="0"/>
              <a:t>Budget – still believe there is a gap here (e.g. acquisition costs)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Bill </a:t>
            </a:r>
            <a:r>
              <a:rPr lang="en-US" dirty="0" smtClean="0"/>
              <a:t>Impacts &amp; Cross Program attachments – received for 1</a:t>
            </a:r>
            <a:r>
              <a:rPr lang="en-US" baseline="30000" dirty="0" smtClean="0"/>
              <a:t>st</a:t>
            </a:r>
            <a:r>
              <a:rPr lang="en-US" dirty="0" smtClean="0"/>
              <a:t> time with third draft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Unanswer</a:t>
            </a:r>
            <a:r>
              <a:rPr lang="en-US" dirty="0" smtClean="0"/>
              <a:t>ed questions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C-Team: A</a:t>
            </a:r>
            <a:r>
              <a:rPr lang="en-US" dirty="0" smtClean="0"/>
              <a:t> few outstanding </a:t>
            </a:r>
            <a:r>
              <a:rPr lang="en-US" dirty="0"/>
              <a:t>BC </a:t>
            </a:r>
            <a:r>
              <a:rPr lang="en-US" dirty="0" smtClean="0"/>
              <a:t>Model questions; overarching data transparency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Stakeholders: The Division and TEC-RI have outstanding questions as well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EBF - data and language supporting funding; determine funding source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Program </a:t>
            </a:r>
            <a:r>
              <a:rPr lang="en-US" dirty="0"/>
              <a:t>Incentive Mechanisms (PIMs</a:t>
            </a:r>
            <a:r>
              <a:rPr lang="en-US" dirty="0"/>
              <a:t>) – confirm in 3</a:t>
            </a:r>
            <a:r>
              <a:rPr lang="en-US" baseline="30000" dirty="0"/>
              <a:t>rd</a:t>
            </a:r>
            <a:r>
              <a:rPr lang="en-US" dirty="0"/>
              <a:t> draft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Combined </a:t>
            </a:r>
            <a:r>
              <a:rPr lang="en-US" dirty="0"/>
              <a:t>Heat and Power (CHP</a:t>
            </a:r>
            <a:r>
              <a:rPr lang="en-US" dirty="0" smtClean="0"/>
              <a:t>) – confirm in 3</a:t>
            </a:r>
            <a:r>
              <a:rPr lang="en-US" baseline="30000" dirty="0" smtClean="0"/>
              <a:t>rd</a:t>
            </a:r>
            <a:r>
              <a:rPr lang="en-US" dirty="0" smtClean="0"/>
              <a:t> draft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4909-C47B-4B29-8697-16A2D45AFD2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Savings Acquisition Cost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54570" y="1676400"/>
            <a:ext cx="5486400" cy="639762"/>
          </a:xfrm>
        </p:spPr>
        <p:txBody>
          <a:bodyPr>
            <a:normAutofit/>
          </a:bodyPr>
          <a:lstStyle/>
          <a:p>
            <a:r>
              <a:rPr lang="en-US" dirty="0"/>
              <a:t>Electric Portfolio Estimated Acquisition Cost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345767" y="1676400"/>
            <a:ext cx="5389033" cy="639762"/>
          </a:xfrm>
        </p:spPr>
        <p:txBody>
          <a:bodyPr/>
          <a:lstStyle/>
          <a:p>
            <a:r>
              <a:rPr lang="en-US" dirty="0"/>
              <a:t>Gas Portfolio Estimated Acquisition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4909-C47B-4B29-8697-16A2D45AFD2D}" type="slidenum">
              <a:rPr lang="en-US" smtClean="0"/>
              <a:t>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5881141"/>
            <a:ext cx="731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data in these charts was calculated as (implementation budget) / (total annual savings)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63" y="2362200"/>
            <a:ext cx="517033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045" y="2375940"/>
            <a:ext cx="5059434" cy="303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790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Annual Plan Budget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62000" y="1798638"/>
            <a:ext cx="5386917" cy="639762"/>
          </a:xfrm>
        </p:spPr>
        <p:txBody>
          <a:bodyPr/>
          <a:lstStyle/>
          <a:p>
            <a:r>
              <a:rPr lang="en-US" dirty="0"/>
              <a:t>Electric Implementation Budget ($MM)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650567" y="1798638"/>
            <a:ext cx="5389033" cy="639762"/>
          </a:xfrm>
        </p:spPr>
        <p:txBody>
          <a:bodyPr/>
          <a:lstStyle/>
          <a:p>
            <a:r>
              <a:rPr lang="en-US" dirty="0"/>
              <a:t>Gas Implementation Budget ($MM)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4909-C47B-4B29-8697-16A2D45AFD2D}" type="slidenum">
              <a:rPr lang="en-US" smtClean="0"/>
              <a:t>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59" y="2438400"/>
            <a:ext cx="5222941" cy="311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38400"/>
            <a:ext cx="5327834" cy="311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25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Shift Drivers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752600"/>
            <a:ext cx="113538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Commercial &amp; Industrial Sector (C&amp;I) Electric responsible for half of electric budget increase</a:t>
            </a:r>
          </a:p>
          <a:p>
            <a:pPr lvl="1"/>
            <a:r>
              <a:rPr lang="en-US" dirty="0"/>
              <a:t>Even larger increase in Large Commercial Retrofit program offset by reductions elsewhere in C&amp;I, especially Small Business Direct Install</a:t>
            </a:r>
          </a:p>
          <a:p>
            <a:r>
              <a:rPr lang="en-US" dirty="0"/>
              <a:t>Single Family Income Eligible Program is showing a large electric budget </a:t>
            </a:r>
            <a:r>
              <a:rPr lang="en-US" dirty="0" smtClean="0"/>
              <a:t>increase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C&amp;I Gas responsible for 75% of gas budget increase</a:t>
            </a:r>
          </a:p>
          <a:p>
            <a:pPr lvl="1"/>
            <a:r>
              <a:rPr lang="en-US" dirty="0"/>
              <a:t>Driven by Large Commercial Retrofit, Commercial Pilots, and Finance program budget increases</a:t>
            </a:r>
          </a:p>
          <a:p>
            <a:r>
              <a:rPr lang="en-US" dirty="0"/>
              <a:t>Other gas increases in Single Family Income Eligible and Energy Star HVAC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47004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Annual Plan Savings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1905000"/>
            <a:ext cx="5386917" cy="639762"/>
          </a:xfrm>
        </p:spPr>
        <p:txBody>
          <a:bodyPr/>
          <a:lstStyle/>
          <a:p>
            <a:r>
              <a:rPr lang="en-US" dirty="0"/>
              <a:t>Electric Portfolio Savings (Annual GWh)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553200" y="1905000"/>
            <a:ext cx="5389033" cy="639762"/>
          </a:xfrm>
        </p:spPr>
        <p:txBody>
          <a:bodyPr/>
          <a:lstStyle/>
          <a:p>
            <a:r>
              <a:rPr lang="en-US" dirty="0"/>
              <a:t>Gas Portfolio Savings (Annual MMBtus)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4909-C47B-4B29-8697-16A2D45AFD2D}" type="slidenum">
              <a:rPr lang="en-US" smtClean="0"/>
              <a:t>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5486400" cy="324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90800"/>
            <a:ext cx="5400384" cy="324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184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Savings Shift Drivers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Electric decrease 50% due to Residential Energy Star Lighting</a:t>
            </a:r>
          </a:p>
          <a:p>
            <a:r>
              <a:rPr lang="en-US" dirty="0"/>
              <a:t>However, significant decreases elsewhere, including programs with sizable budget </a:t>
            </a:r>
            <a:r>
              <a:rPr lang="en-US" dirty="0" smtClean="0"/>
              <a:t>increases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Gas savings increases driven by Large Commercial Retrofit &amp; New Construction, Energy Star HVAC, SF Income Eligible</a:t>
            </a:r>
          </a:p>
          <a:p>
            <a:r>
              <a:rPr lang="en-US" dirty="0"/>
              <a:t>Areas of increased savings more closely match areas of increased budget in gas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391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Benefit Charge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4909-C47B-4B29-8697-16A2D45AFD2D}" type="slidenum">
              <a:rPr lang="en-US" smtClean="0"/>
              <a:t>8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41993"/>
            <a:ext cx="6940550" cy="417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58200" y="1841993"/>
            <a:ext cx="289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Sizable </a:t>
            </a:r>
            <a:r>
              <a:rPr lang="en-US" dirty="0"/>
              <a:t>increase compared to 2020 target from </a:t>
            </a:r>
            <a:r>
              <a:rPr lang="en-US" dirty="0" smtClean="0"/>
              <a:t>3-year </a:t>
            </a:r>
            <a:r>
              <a:rPr lang="en-US" dirty="0"/>
              <a:t>plan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Driven by inter-year reconciliation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Came down significantly from 1</a:t>
            </a:r>
            <a:r>
              <a:rPr lang="en-US" baseline="30000" dirty="0"/>
              <a:t>st</a:t>
            </a:r>
            <a:r>
              <a:rPr lang="en-US" dirty="0"/>
              <a:t> draft</a:t>
            </a:r>
          </a:p>
          <a:p>
            <a:endParaRPr lang="en-US" dirty="0"/>
          </a:p>
          <a:p>
            <a:r>
              <a:rPr lang="en-US" dirty="0"/>
              <a:t>2020 target still represents a &gt;7% increase from 2019</a:t>
            </a:r>
          </a:p>
        </p:txBody>
      </p:sp>
    </p:spTree>
    <p:extLst>
      <p:ext uri="{BB962C8B-B14F-4D97-AF65-F5344CB8AC3E}">
        <p14:creationId xmlns:p14="http://schemas.microsoft.com/office/powerpoint/2010/main" val="858905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291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2020 Plan </a:t>
            </a:r>
          </a:p>
          <a:p>
            <a:pPr marL="0" indent="0">
              <a:buNone/>
            </a:pPr>
            <a:r>
              <a:rPr lang="en-US" dirty="0" smtClean="0"/>
              <a:t>Resolution on key 2020 plan </a:t>
            </a:r>
            <a:r>
              <a:rPr lang="en-US" dirty="0" smtClean="0"/>
              <a:t>issues by October 3 meeting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E.g. budget, savings, outstanding questions, EBF, PIMs, CHP</a:t>
            </a:r>
          </a:p>
          <a:p>
            <a:pPr marL="0" indent="0">
              <a:buNone/>
            </a:pPr>
            <a:r>
              <a:rPr lang="en-US" dirty="0" smtClean="0"/>
              <a:t>Prompt delivery of 3</a:t>
            </a:r>
            <a:r>
              <a:rPr lang="en-US" baseline="30000" dirty="0" smtClean="0"/>
              <a:t>rd</a:t>
            </a:r>
            <a:r>
              <a:rPr lang="en-US" dirty="0" smtClean="0"/>
              <a:t> draft BC Model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Need to review text &amp; BC Model, ask questions, receive &amp; assess answers</a:t>
            </a:r>
          </a:p>
          <a:p>
            <a:pPr marL="0" indent="0">
              <a:buNone/>
            </a:pPr>
            <a:r>
              <a:rPr lang="en-US" dirty="0" smtClean="0"/>
              <a:t>Vote on 2020 plan (3</a:t>
            </a:r>
            <a:r>
              <a:rPr lang="en-US" baseline="30000" dirty="0" smtClean="0"/>
              <a:t>rd</a:t>
            </a:r>
            <a:r>
              <a:rPr lang="en-US" dirty="0" smtClean="0"/>
              <a:t> draft + final changes) at EERMC October 3 meeting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Future Planning Cycles</a:t>
            </a:r>
          </a:p>
          <a:p>
            <a:pPr marL="0" indent="0">
              <a:buNone/>
            </a:pPr>
            <a:r>
              <a:rPr lang="en-US" dirty="0" smtClean="0"/>
              <a:t>Prompt and comprehensive deliverables (drafts, BC Models, responses to questions) </a:t>
            </a:r>
          </a:p>
          <a:p>
            <a:pPr marL="0" indent="0">
              <a:buNone/>
            </a:pPr>
            <a:r>
              <a:rPr lang="en-US" dirty="0" smtClean="0"/>
              <a:t>More transparency into details of changes from prior year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Data granularity in BC models (especially C&amp;I), clarity on forecasting methods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Explanation of changes </a:t>
            </a:r>
            <a:r>
              <a:rPr lang="en-US" dirty="0" smtClean="0"/>
              <a:t>– </a:t>
            </a:r>
            <a:r>
              <a:rPr lang="en-US" b="1" i="1" dirty="0" smtClean="0"/>
              <a:t>why</a:t>
            </a:r>
            <a:r>
              <a:rPr lang="en-US" i="1" dirty="0" smtClean="0"/>
              <a:t> </a:t>
            </a:r>
            <a:r>
              <a:rPr lang="en-US" dirty="0" smtClean="0"/>
              <a:t>there are changes, not just </a:t>
            </a:r>
            <a:r>
              <a:rPr lang="en-US" b="1" i="1" dirty="0" smtClean="0"/>
              <a:t>what</a:t>
            </a:r>
            <a:r>
              <a:rPr lang="en-US" i="1" dirty="0" smtClean="0"/>
              <a:t> </a:t>
            </a:r>
            <a:r>
              <a:rPr lang="en-US" dirty="0" smtClean="0"/>
              <a:t>they </a:t>
            </a:r>
            <a:r>
              <a:rPr lang="en-US" dirty="0" smtClean="0"/>
              <a:t>are</a:t>
            </a:r>
          </a:p>
          <a:p>
            <a:pPr marL="0" indent="0">
              <a:buNone/>
            </a:pPr>
            <a:r>
              <a:rPr lang="en-US" dirty="0" smtClean="0"/>
              <a:t>Year-End Report must have a BC Model version delivered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47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414</Words>
  <Application>Microsoft Office PowerPoint</Application>
  <PresentationFormat>Custom</PresentationFormat>
  <Paragraphs>86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2020 Energy Efficiency Program Plan &amp; Systems Reliability Procurement Plan  Next Steps</vt:lpstr>
      <vt:lpstr>Status of Key 2020 Plan Issues</vt:lpstr>
      <vt:lpstr>Annual Savings Acquisition Cost</vt:lpstr>
      <vt:lpstr>2020 Annual Plan Budget</vt:lpstr>
      <vt:lpstr>Budget Shift Drivers</vt:lpstr>
      <vt:lpstr>2020 Annual Plan Savings</vt:lpstr>
      <vt:lpstr>Savings Shift Drivers</vt:lpstr>
      <vt:lpstr>System Benefit Charge</vt:lpstr>
      <vt:lpstr>Next Steps</vt:lpstr>
      <vt:lpstr>Timeline</vt:lpstr>
      <vt:lpstr>APPENDIX</vt:lpstr>
      <vt:lpstr>Program-Level Budget Shifts</vt:lpstr>
      <vt:lpstr>Program-Level Savings Shifts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EERMC_Intern</dc:creator>
  <cp:lastModifiedBy>Sam Ross</cp:lastModifiedBy>
  <cp:revision>226</cp:revision>
  <cp:lastPrinted>2018-05-17T14:32:43Z</cp:lastPrinted>
  <dcterms:created xsi:type="dcterms:W3CDTF">2017-02-14T16:54:22Z</dcterms:created>
  <dcterms:modified xsi:type="dcterms:W3CDTF">2019-09-19T18:57:37Z</dcterms:modified>
</cp:coreProperties>
</file>