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jEDWYgq44E4okkljqyRvgLZakm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117"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11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14"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11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b74aaa55a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b74aaa55a_1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aa91a0a50_2_170: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g7aa91a0a50_2_170: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None/>
            </a:pPr>
            <a:r>
              <a:rPr lang="en-US" sz="1400">
                <a:latin typeface="Arial"/>
                <a:ea typeface="Arial"/>
                <a:cs typeface="Arial"/>
                <a:sym typeface="Arial"/>
              </a:rPr>
              <a:t>Raw material phase is responsible for 95% of environmental impact</a:t>
            </a:r>
            <a:endParaRPr sz="1400"/>
          </a:p>
        </p:txBody>
      </p:sp>
      <p:sp>
        <p:nvSpPr>
          <p:cNvPr id="302" name="Google Shape;302;g7aa91a0a50_2_170:notes"/>
          <p:cNvSpPr txBox="1">
            <a:spLocks noGrp="1"/>
          </p:cNvSpPr>
          <p:nvPr>
            <p:ph type="sldNum" idx="12"/>
          </p:nvPr>
        </p:nvSpPr>
        <p:spPr>
          <a:xfrm>
            <a:off x="3863834" y="9586913"/>
            <a:ext cx="2953456" cy="505169"/>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aa91a0a50_2_179: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g7aa91a0a50_2_179: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None/>
            </a:pPr>
            <a:r>
              <a:rPr lang="en-US" sz="1400">
                <a:latin typeface="Arial"/>
                <a:ea typeface="Arial"/>
                <a:cs typeface="Arial"/>
                <a:sym typeface="Arial"/>
              </a:rPr>
              <a:t>Raw material phase is responsible for 95% of environmental impact</a:t>
            </a:r>
            <a:endParaRPr sz="1400"/>
          </a:p>
        </p:txBody>
      </p:sp>
      <p:sp>
        <p:nvSpPr>
          <p:cNvPr id="312" name="Google Shape;312;g7aa91a0a50_2_179:notes"/>
          <p:cNvSpPr txBox="1">
            <a:spLocks noGrp="1"/>
          </p:cNvSpPr>
          <p:nvPr>
            <p:ph type="sldNum" idx="12"/>
          </p:nvPr>
        </p:nvSpPr>
        <p:spPr>
          <a:xfrm>
            <a:off x="3863834" y="9586913"/>
            <a:ext cx="2953456" cy="505169"/>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aa91a0a50_2_189: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g7aa91a0a50_2_189: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None/>
            </a:pPr>
            <a:r>
              <a:rPr lang="en-US" sz="1400">
                <a:latin typeface="Arial"/>
                <a:ea typeface="Arial"/>
                <a:cs typeface="Arial"/>
                <a:sym typeface="Arial"/>
              </a:rPr>
              <a:t>Raw material phase is responsible for 95% of environmental impact</a:t>
            </a:r>
            <a:endParaRPr sz="1400"/>
          </a:p>
        </p:txBody>
      </p:sp>
      <p:sp>
        <p:nvSpPr>
          <p:cNvPr id="323" name="Google Shape;323;g7aa91a0a50_2_189:notes"/>
          <p:cNvSpPr txBox="1">
            <a:spLocks noGrp="1"/>
          </p:cNvSpPr>
          <p:nvPr>
            <p:ph type="sldNum" idx="12"/>
          </p:nvPr>
        </p:nvSpPr>
        <p:spPr>
          <a:xfrm>
            <a:off x="3863834" y="9586913"/>
            <a:ext cx="2953456" cy="505169"/>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aa91a0a50_2_19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g7aa91a0a50_2_19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332" name="Google Shape;332;g7aa91a0a50_2_197:notes"/>
          <p:cNvSpPr txBox="1">
            <a:spLocks noGrp="1"/>
          </p:cNvSpPr>
          <p:nvPr>
            <p:ph type="sldNum" idx="12"/>
          </p:nvPr>
        </p:nvSpPr>
        <p:spPr>
          <a:xfrm>
            <a:off x="3863834" y="9586913"/>
            <a:ext cx="2953456" cy="505169"/>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aa91a0a50_2_204: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339" name="Google Shape;339;g7aa91a0a50_2_204: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aa91a0a50_2_21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353" name="Google Shape;353;g7aa91a0a50_2_21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aa91a0a50_2_241: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377" name="Google Shape;377;g7aa91a0a50_2_241: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aa91a0a50_2_249: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386" name="Google Shape;386;g7aa91a0a50_2_249: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aa91a0a50_2_258: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396" name="Google Shape;396;g7aa91a0a50_2_258: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aa91a0a50_2_266: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05" name="Google Shape;405;g7aa91a0a50_2_266: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c0ea6dbd1_0_1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c0ea6dbd1_0_19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aa91a0a50_2_275: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15" name="Google Shape;415;g7aa91a0a50_2_275: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aa91a0a50_2_283: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24" name="Google Shape;424;g7aa91a0a50_2_283: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7aa91a0a50_2_314:notes"/>
          <p:cNvSpPr txBox="1">
            <a:spLocks noGrp="1"/>
          </p:cNvSpPr>
          <p:nvPr>
            <p:ph type="body" idx="1"/>
          </p:nvPr>
        </p:nvSpPr>
        <p:spPr>
          <a:xfrm>
            <a:off x="701040" y="4415790"/>
            <a:ext cx="5608319"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456" name="Google Shape;456;g7aa91a0a50_2_314:notes"/>
          <p:cNvSpPr>
            <a:spLocks noGrp="1" noRot="1" noChangeAspect="1"/>
          </p:cNvSpPr>
          <p:nvPr>
            <p:ph type="sldImg" idx="2"/>
          </p:nvPr>
        </p:nvSpPr>
        <p:spPr>
          <a:xfrm>
            <a:off x="1752859" y="697230"/>
            <a:ext cx="350537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aa91a0a50_2_318: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61" name="Google Shape;461;g7aa91a0a50_2_318: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7aa91a0a50_2_328: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72" name="Google Shape;472;g7aa91a0a50_2_328: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aa91a0a50_2_335: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80" name="Google Shape;480;g7aa91a0a50_2_335: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aa91a0a50_2_341: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87" name="Google Shape;487;g7aa91a0a50_2_341: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7aa91a0a50_2_349: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496" name="Google Shape;496;g7aa91a0a50_2_349: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7aa91a0a50_2_35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04" name="Google Shape;504;g7aa91a0a50_2_35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7aa91a0a50_2_365: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12" name="Google Shape;512;g7aa91a0a50_2_365: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aa91a0a50_2_70: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195" name="Google Shape;195;g7aa91a0a50_2_70: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7aa91a0a50_2_373: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20" name="Google Shape;520;g7aa91a0a50_2_373: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7aa91a0a50_2_379: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27" name="Google Shape;527;g7aa91a0a50_2_379: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7aa91a0a50_2_386: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35" name="Google Shape;535;g7aa91a0a50_2_386: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7aa91a0a50_2_393: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43" name="Google Shape;543;g7aa91a0a50_2_393: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7aa91a0a50_2_401: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52" name="Google Shape;552;g7aa91a0a50_2_401: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7aa91a0a50_2_40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59" name="Google Shape;559;g7aa91a0a50_2_40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aa91a0a50_2_41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70" name="Google Shape;570;g7aa91a0a50_2_41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7aa91a0a50_2_42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581" name="Google Shape;581;g7aa91a0a50_2_42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aa91a0a50_2_455:notes"/>
          <p:cNvSpPr txBox="1">
            <a:spLocks noGrp="1"/>
          </p:cNvSpPr>
          <p:nvPr>
            <p:ph type="body" idx="1"/>
          </p:nvPr>
        </p:nvSpPr>
        <p:spPr>
          <a:xfrm>
            <a:off x="701040" y="4415790"/>
            <a:ext cx="5608319"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610" name="Google Shape;610;g7aa91a0a50_2_455:notes"/>
          <p:cNvSpPr>
            <a:spLocks noGrp="1" noRot="1" noChangeAspect="1"/>
          </p:cNvSpPr>
          <p:nvPr>
            <p:ph type="sldImg" idx="2"/>
          </p:nvPr>
        </p:nvSpPr>
        <p:spPr>
          <a:xfrm>
            <a:off x="1752859" y="697230"/>
            <a:ext cx="350537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aa91a0a50_2_76: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201" name="Google Shape;201;g7aa91a0a50_2_76: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aa91a0a50_2_86: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g7aa91a0a50_2_86: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t" anchorCtr="0">
            <a:noAutofit/>
          </a:bodyPr>
          <a:lstStyle/>
          <a:p>
            <a:pPr marL="469900" lvl="1" indent="0" algn="l" rtl="0">
              <a:spcBef>
                <a:spcPts val="0"/>
              </a:spcBef>
              <a:spcAft>
                <a:spcPts val="0"/>
              </a:spcAft>
              <a:buNone/>
            </a:pPr>
            <a:r>
              <a:rPr lang="en-US" sz="1400" b="1">
                <a:solidFill>
                  <a:srgbClr val="C00000"/>
                </a:solidFill>
                <a:latin typeface="Arial"/>
                <a:ea typeface="Arial"/>
                <a:cs typeface="Arial"/>
                <a:sym typeface="Arial"/>
              </a:rPr>
              <a:t>LEAN:</a:t>
            </a:r>
            <a:r>
              <a:rPr lang="en-US" sz="1400">
                <a:latin typeface="Arial"/>
                <a:ea typeface="Arial"/>
                <a:cs typeface="Arial"/>
                <a:sym typeface="Arial"/>
              </a:rPr>
              <a:t>  Delivering products and services with added value optimizing economic efficiency</a:t>
            </a:r>
            <a:endParaRPr sz="1400"/>
          </a:p>
          <a:p>
            <a:pPr marL="469900" lvl="1" indent="0" algn="l" rtl="0">
              <a:spcBef>
                <a:spcPts val="0"/>
              </a:spcBef>
              <a:spcAft>
                <a:spcPts val="0"/>
              </a:spcAft>
              <a:buNone/>
            </a:pPr>
            <a:r>
              <a:rPr lang="en-US" sz="1400" b="1">
                <a:solidFill>
                  <a:srgbClr val="C00000"/>
                </a:solidFill>
                <a:latin typeface="Arial"/>
                <a:ea typeface="Arial"/>
                <a:cs typeface="Arial"/>
                <a:sym typeface="Arial"/>
              </a:rPr>
              <a:t>GREEN:</a:t>
            </a:r>
            <a:r>
              <a:rPr lang="en-US" sz="1400">
                <a:latin typeface="Arial"/>
                <a:ea typeface="Arial"/>
                <a:cs typeface="Arial"/>
                <a:sym typeface="Arial"/>
              </a:rPr>
              <a:t> Reducing the environmental impact of production, usage and  end-of-life phases of products</a:t>
            </a:r>
            <a:endParaRPr sz="1400"/>
          </a:p>
          <a:p>
            <a:pPr marL="469900" lvl="1" indent="0" algn="l" rtl="0">
              <a:spcBef>
                <a:spcPts val="0"/>
              </a:spcBef>
              <a:spcAft>
                <a:spcPts val="0"/>
              </a:spcAft>
              <a:buNone/>
            </a:pPr>
            <a:r>
              <a:rPr lang="en-US" sz="1400" b="1">
                <a:solidFill>
                  <a:srgbClr val="C00000"/>
                </a:solidFill>
                <a:latin typeface="Arial"/>
                <a:ea typeface="Arial"/>
                <a:cs typeface="Arial"/>
                <a:sym typeface="Arial"/>
              </a:rPr>
              <a:t>HUMAN:</a:t>
            </a:r>
            <a:r>
              <a:rPr lang="en-US" sz="1400">
                <a:latin typeface="Arial"/>
                <a:ea typeface="Arial"/>
                <a:cs typeface="Arial"/>
                <a:sym typeface="Arial"/>
              </a:rPr>
              <a:t> Determining impact and interaction of humans with  engineered systems</a:t>
            </a:r>
            <a:endParaRPr sz="1400"/>
          </a:p>
          <a:p>
            <a:pPr marL="469900" lvl="1" indent="0" algn="l" rtl="0">
              <a:spcBef>
                <a:spcPts val="0"/>
              </a:spcBef>
              <a:spcAft>
                <a:spcPts val="0"/>
              </a:spcAft>
              <a:buNone/>
            </a:pPr>
            <a:endParaRPr sz="1400">
              <a:latin typeface="Arial"/>
              <a:ea typeface="Arial"/>
              <a:cs typeface="Arial"/>
              <a:sym typeface="Arial"/>
            </a:endParaRPr>
          </a:p>
          <a:p>
            <a:pPr marL="469900" lvl="1" indent="0" algn="l" rtl="0">
              <a:spcBef>
                <a:spcPts val="0"/>
              </a:spcBef>
              <a:spcAft>
                <a:spcPts val="0"/>
              </a:spcAft>
              <a:buNone/>
            </a:pPr>
            <a:r>
              <a:rPr lang="en-US" sz="1400">
                <a:latin typeface="Arial"/>
                <a:ea typeface="Arial"/>
                <a:cs typeface="Arial"/>
                <a:sym typeface="Arial"/>
              </a:rPr>
              <a:t>Sustainable manufacturing or making sustainable products – or both!</a:t>
            </a:r>
            <a:endParaRPr sz="1400"/>
          </a:p>
          <a:p>
            <a:pPr marL="0" lvl="0" indent="0" algn="l" rtl="0">
              <a:spcBef>
                <a:spcPts val="0"/>
              </a:spcBef>
              <a:spcAft>
                <a:spcPts val="0"/>
              </a:spcAft>
              <a:buNone/>
            </a:pPr>
            <a:endParaRPr sz="1400">
              <a:latin typeface="Arial"/>
              <a:ea typeface="Arial"/>
              <a:cs typeface="Arial"/>
              <a:sym typeface="Arial"/>
            </a:endParaRPr>
          </a:p>
        </p:txBody>
      </p:sp>
      <p:sp>
        <p:nvSpPr>
          <p:cNvPr id="213" name="Google Shape;213;g7aa91a0a50_2_86:notes"/>
          <p:cNvSpPr txBox="1">
            <a:spLocks noGrp="1"/>
          </p:cNvSpPr>
          <p:nvPr>
            <p:ph type="sldNum" idx="12"/>
          </p:nvPr>
        </p:nvSpPr>
        <p:spPr>
          <a:xfrm>
            <a:off x="3863834" y="9586913"/>
            <a:ext cx="2953456" cy="505169"/>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aa91a0a50_2_100: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227" name="Google Shape;227;g7aa91a0a50_2_100: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aa91a0a50_2_120: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248" name="Google Shape;248;g7aa91a0a50_2_120: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aa91a0a50_2_129: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258" name="Google Shape;258;g7aa91a0a50_2_129: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aa91a0a50_2_157:notes"/>
          <p:cNvSpPr txBox="1">
            <a:spLocks noGrp="1"/>
          </p:cNvSpPr>
          <p:nvPr>
            <p:ph type="body" idx="1"/>
          </p:nvPr>
        </p:nvSpPr>
        <p:spPr>
          <a:xfrm>
            <a:off x="701040" y="4415790"/>
            <a:ext cx="5608319" cy="418338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Clr>
                <a:schemeClr val="dk1"/>
              </a:buClr>
              <a:buSzPts val="1100"/>
              <a:buFont typeface="Arial"/>
              <a:buNone/>
            </a:pPr>
            <a:endParaRPr sz="1400"/>
          </a:p>
        </p:txBody>
      </p:sp>
      <p:sp>
        <p:nvSpPr>
          <p:cNvPr id="287" name="Google Shape;287;g7aa91a0a50_2_157:notes"/>
          <p:cNvSpPr>
            <a:spLocks noGrp="1" noRot="1" noChangeAspect="1"/>
          </p:cNvSpPr>
          <p:nvPr>
            <p:ph type="sldImg" idx="2"/>
          </p:nvPr>
        </p:nvSpPr>
        <p:spPr>
          <a:xfrm>
            <a:off x="1168400" y="697230"/>
            <a:ext cx="4673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10"/>
        <p:cNvGrpSpPr/>
        <p:nvPr/>
      </p:nvGrpSpPr>
      <p:grpSpPr>
        <a:xfrm>
          <a:off x="0" y="0"/>
          <a:ext cx="0" cy="0"/>
          <a:chOff x="0" y="0"/>
          <a:chExt cx="0" cy="0"/>
        </a:xfrm>
      </p:grpSpPr>
      <p:sp>
        <p:nvSpPr>
          <p:cNvPr id="111" name="Google Shape;111;g7aa91a0a50_2_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g7aa91a0a50_2_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g7aa91a0a50_2_5"/>
          <p:cNvSpPr txBox="1">
            <a:spLocks noGrp="1"/>
          </p:cNvSpPr>
          <p:nvPr>
            <p:ph type="ftr" idx="11"/>
          </p:nvPr>
        </p:nvSpPr>
        <p:spPr>
          <a:xfrm>
            <a:off x="3028950" y="6147344"/>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14"/>
        <p:cNvGrpSpPr/>
        <p:nvPr/>
      </p:nvGrpSpPr>
      <p:grpSpPr>
        <a:xfrm>
          <a:off x="0" y="0"/>
          <a:ext cx="0" cy="0"/>
          <a:chOff x="0" y="0"/>
          <a:chExt cx="0" cy="0"/>
        </a:xfrm>
      </p:grpSpPr>
      <p:sp>
        <p:nvSpPr>
          <p:cNvPr id="115" name="Google Shape;115;g7aa91a0a50_2_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g7aa91a0a50_2_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7aa91a0a50_2_9"/>
          <p:cNvSpPr txBox="1">
            <a:spLocks noGrp="1"/>
          </p:cNvSpPr>
          <p:nvPr>
            <p:ph type="ftr" idx="11"/>
          </p:nvPr>
        </p:nvSpPr>
        <p:spPr>
          <a:xfrm>
            <a:off x="3028950" y="621089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118"/>
        <p:cNvGrpSpPr/>
        <p:nvPr/>
      </p:nvGrpSpPr>
      <p:grpSpPr>
        <a:xfrm>
          <a:off x="0" y="0"/>
          <a:ext cx="0" cy="0"/>
          <a:chOff x="0" y="0"/>
          <a:chExt cx="0" cy="0"/>
        </a:xfrm>
      </p:grpSpPr>
      <p:sp>
        <p:nvSpPr>
          <p:cNvPr id="119" name="Google Shape;119;g7aa91a0a50_2_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g7aa91a0a50_2_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g7aa91a0a50_2_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g7aa91a0a50_2_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7aa91a0a50_2_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24"/>
        <p:cNvGrpSpPr/>
        <p:nvPr/>
      </p:nvGrpSpPr>
      <p:grpSpPr>
        <a:xfrm>
          <a:off x="0" y="0"/>
          <a:ext cx="0" cy="0"/>
          <a:chOff x="0" y="0"/>
          <a:chExt cx="0" cy="0"/>
        </a:xfrm>
      </p:grpSpPr>
      <p:sp>
        <p:nvSpPr>
          <p:cNvPr id="125" name="Google Shape;125;g7aa91a0a50_2_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7aa91a0a50_2_1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g7aa91a0a50_2_1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g7aa91a0a50_2_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g7aa91a0a50_2_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g7aa91a0a50_2_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31"/>
        <p:cNvGrpSpPr/>
        <p:nvPr/>
      </p:nvGrpSpPr>
      <p:grpSpPr>
        <a:xfrm>
          <a:off x="0" y="0"/>
          <a:ext cx="0" cy="0"/>
          <a:chOff x="0" y="0"/>
          <a:chExt cx="0" cy="0"/>
        </a:xfrm>
      </p:grpSpPr>
      <p:sp>
        <p:nvSpPr>
          <p:cNvPr id="132" name="Google Shape;132;g7aa91a0a50_2_26"/>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g7aa91a0a50_2_26"/>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g7aa91a0a50_2_26"/>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g7aa91a0a50_2_2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g7aa91a0a50_2_2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g7aa91a0a50_2_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g7aa91a0a50_2_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7aa91a0a50_2_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40"/>
        <p:cNvGrpSpPr/>
        <p:nvPr/>
      </p:nvGrpSpPr>
      <p:grpSpPr>
        <a:xfrm>
          <a:off x="0" y="0"/>
          <a:ext cx="0" cy="0"/>
          <a:chOff x="0" y="0"/>
          <a:chExt cx="0" cy="0"/>
        </a:xfrm>
      </p:grpSpPr>
      <p:sp>
        <p:nvSpPr>
          <p:cNvPr id="141" name="Google Shape;141;g7aa91a0a50_2_3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7aa91a0a50_2_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7aa91a0a50_2_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g7aa91a0a50_2_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45"/>
        <p:cNvGrpSpPr/>
        <p:nvPr/>
      </p:nvGrpSpPr>
      <p:grpSpPr>
        <a:xfrm>
          <a:off x="0" y="0"/>
          <a:ext cx="0" cy="0"/>
          <a:chOff x="0" y="0"/>
          <a:chExt cx="0" cy="0"/>
        </a:xfrm>
      </p:grpSpPr>
      <p:sp>
        <p:nvSpPr>
          <p:cNvPr id="146" name="Google Shape;146;g7aa91a0a50_2_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g7aa91a0a50_2_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7aa91a0a50_2_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149"/>
        <p:cNvGrpSpPr/>
        <p:nvPr/>
      </p:nvGrpSpPr>
      <p:grpSpPr>
        <a:xfrm>
          <a:off x="0" y="0"/>
          <a:ext cx="0" cy="0"/>
          <a:chOff x="0" y="0"/>
          <a:chExt cx="0" cy="0"/>
        </a:xfrm>
      </p:grpSpPr>
      <p:sp>
        <p:nvSpPr>
          <p:cNvPr id="150" name="Google Shape;150;g7aa91a0a50_2_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7aa91a0a50_2_44"/>
          <p:cNvSpPr txBox="1">
            <a:spLocks noGrp="1"/>
          </p:cNvSpPr>
          <p:nvPr>
            <p:ph type="body" idx="1"/>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g7aa91a0a50_2_4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g7aa91a0a50_2_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g7aa91a0a50_2_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7aa91a0a50_2_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1pPr>
            <a:lvl2pPr marL="0" marR="0" lvl="1"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2pPr>
            <a:lvl3pPr marL="0" marR="0" lvl="2"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3pPr>
            <a:lvl4pPr marL="0" marR="0" lvl="3"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4pPr>
            <a:lvl5pPr marL="0" marR="0" lvl="4"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5pPr>
            <a:lvl6pPr marL="0" marR="0" lvl="5"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6pPr>
            <a:lvl7pPr marL="0" marR="0" lvl="6"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7pPr>
            <a:lvl8pPr marL="0" marR="0" lvl="7"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8pPr>
            <a:lvl9pPr marL="0" marR="0" lvl="8" indent="0" algn="r" rtl="0">
              <a:spcBef>
                <a:spcPts val="0"/>
              </a:spcBef>
              <a:buClr>
                <a:schemeClr val="dk2"/>
              </a:buClr>
              <a:buSzPts val="263"/>
              <a:buFont typeface="Calibri"/>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156"/>
        <p:cNvGrpSpPr/>
        <p:nvPr/>
      </p:nvGrpSpPr>
      <p:grpSpPr>
        <a:xfrm>
          <a:off x="0" y="0"/>
          <a:ext cx="0" cy="0"/>
          <a:chOff x="0" y="0"/>
          <a:chExt cx="0" cy="0"/>
        </a:xfrm>
      </p:grpSpPr>
      <p:sp>
        <p:nvSpPr>
          <p:cNvPr id="157" name="Google Shape;157;g7aa91a0a50_2_5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g7aa91a0a50_2_51"/>
          <p:cNvSpPr>
            <a:spLocks noGrp="1"/>
          </p:cNvSpPr>
          <p:nvPr>
            <p:ph type="pic" idx="2"/>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g7aa91a0a50_2_5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 name="Google Shape;160;g7aa91a0a50_2_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g7aa91a0a50_2_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g7aa91a0a50_2_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63"/>
        <p:cNvGrpSpPr/>
        <p:nvPr/>
      </p:nvGrpSpPr>
      <p:grpSpPr>
        <a:xfrm>
          <a:off x="0" y="0"/>
          <a:ext cx="0" cy="0"/>
          <a:chOff x="0" y="0"/>
          <a:chExt cx="0" cy="0"/>
        </a:xfrm>
      </p:grpSpPr>
      <p:sp>
        <p:nvSpPr>
          <p:cNvPr id="164" name="Google Shape;164;g7aa91a0a50_2_5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g7aa91a0a50_2_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g7aa91a0a50_2_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g7aa91a0a50_2_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g7aa91a0a50_2_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69"/>
        <p:cNvGrpSpPr/>
        <p:nvPr/>
      </p:nvGrpSpPr>
      <p:grpSpPr>
        <a:xfrm>
          <a:off x="0" y="0"/>
          <a:ext cx="0" cy="0"/>
          <a:chOff x="0" y="0"/>
          <a:chExt cx="0" cy="0"/>
        </a:xfrm>
      </p:grpSpPr>
      <p:sp>
        <p:nvSpPr>
          <p:cNvPr id="170" name="Google Shape;170;g7aa91a0a50_2_6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g7aa91a0a50_2_64"/>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g7aa91a0a50_2_6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g7aa91a0a50_2_6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7aa91a0a50_2_6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1pPr>
            <a:lvl2pPr marL="0" marR="0" lvl="1"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2pPr>
            <a:lvl3pPr marL="0" marR="0" lvl="2"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3pPr>
            <a:lvl4pPr marL="0" marR="0" lvl="3"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4pPr>
            <a:lvl5pPr marL="0" marR="0" lvl="4"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5pPr>
            <a:lvl6pPr marL="0" marR="0" lvl="5"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6pPr>
            <a:lvl7pPr marL="0" marR="0" lvl="6"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7pPr>
            <a:lvl8pPr marL="0" marR="0" lvl="7"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8pPr>
            <a:lvl9pPr marL="0" marR="0" lvl="8" indent="0" algn="r" rtl="0">
              <a:spcBef>
                <a:spcPts val="0"/>
              </a:spcBef>
              <a:buClr>
                <a:srgbClr val="FFFFFF"/>
              </a:buClr>
              <a:buSzPts val="263"/>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887391" y="987425"/>
            <a:ext cx="46290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3887391" y="987425"/>
            <a:ext cx="46290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7aa91a0a50_2_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g7aa91a0a50_2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g7aa91a0a50_2_0"/>
          <p:cNvPicPr preferRelativeResize="0"/>
          <p:nvPr/>
        </p:nvPicPr>
        <p:blipFill rotWithShape="1">
          <a:blip r:embed="rId13">
            <a:alphaModFix/>
          </a:blip>
          <a:srcRect/>
          <a:stretch/>
        </p:blipFill>
        <p:spPr>
          <a:xfrm>
            <a:off x="628650" y="5293470"/>
            <a:ext cx="7886700" cy="1371603"/>
          </a:xfrm>
          <a:prstGeom prst="rect">
            <a:avLst/>
          </a:prstGeom>
          <a:noFill/>
          <a:ln>
            <a:noFill/>
          </a:ln>
        </p:spPr>
      </p:pic>
      <p:sp>
        <p:nvSpPr>
          <p:cNvPr id="109" name="Google Shape;109;g7aa91a0a50_2_0"/>
          <p:cNvSpPr txBox="1">
            <a:spLocks noGrp="1"/>
          </p:cNvSpPr>
          <p:nvPr>
            <p:ph type="ftr" idx="11"/>
          </p:nvPr>
        </p:nvSpPr>
        <p:spPr>
          <a:xfrm>
            <a:off x="3028950" y="6210890"/>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hyperlink" Target="https://www.linkedin.com/in/valerie-maier-speredelozzi-1a1288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6b74aaa55a_1_0"/>
          <p:cNvPicPr preferRelativeResize="0"/>
          <p:nvPr/>
        </p:nvPicPr>
        <p:blipFill>
          <a:blip r:embed="rId3">
            <a:alphaModFix/>
          </a:blip>
          <a:stretch>
            <a:fillRect/>
          </a:stretch>
        </p:blipFill>
        <p:spPr>
          <a:xfrm>
            <a:off x="0" y="-12"/>
            <a:ext cx="9144003" cy="2803923"/>
          </a:xfrm>
          <a:prstGeom prst="rect">
            <a:avLst/>
          </a:prstGeom>
          <a:noFill/>
          <a:ln>
            <a:noFill/>
          </a:ln>
        </p:spPr>
      </p:pic>
      <p:sp>
        <p:nvSpPr>
          <p:cNvPr id="180" name="Google Shape;180;g6b74aaa55a_1_0"/>
          <p:cNvSpPr txBox="1"/>
          <p:nvPr/>
        </p:nvSpPr>
        <p:spPr>
          <a:xfrm>
            <a:off x="0" y="3299200"/>
            <a:ext cx="9144000" cy="3119400"/>
          </a:xfrm>
          <a:prstGeom prst="rect">
            <a:avLst/>
          </a:prstGeom>
          <a:noFill/>
          <a:ln>
            <a:noFill/>
          </a:ln>
        </p:spPr>
        <p:txBody>
          <a:bodyPr spcFirstLastPara="1" wrap="square" lIns="91425" tIns="91425" rIns="91425" bIns="91425" anchor="ctr" anchorCtr="0">
            <a:noAutofit/>
          </a:bodyPr>
          <a:lstStyle/>
          <a:p>
            <a:pPr marL="0" lvl="0" indent="0" algn="ctr" rtl="0">
              <a:spcBef>
                <a:spcPts val="200"/>
              </a:spcBef>
              <a:spcAft>
                <a:spcPts val="0"/>
              </a:spcAft>
              <a:buClr>
                <a:schemeClr val="dk1"/>
              </a:buClr>
              <a:buSzPts val="1600"/>
              <a:buFont typeface="Arial"/>
              <a:buNone/>
            </a:pPr>
            <a:r>
              <a:rPr lang="en-US" sz="4000" b="1">
                <a:solidFill>
                  <a:srgbClr val="16B0E3"/>
                </a:solidFill>
              </a:rPr>
              <a:t>Modernizing Energy Management:</a:t>
            </a:r>
            <a:r>
              <a:rPr lang="en-US" sz="4200" b="1">
                <a:solidFill>
                  <a:srgbClr val="16B0E3"/>
                </a:solidFill>
              </a:rPr>
              <a:t>                            </a:t>
            </a:r>
            <a:endParaRPr sz="4200">
              <a:solidFill>
                <a:srgbClr val="7F7F7F"/>
              </a:solidFill>
              <a:latin typeface="Trebuchet MS"/>
              <a:ea typeface="Trebuchet MS"/>
              <a:cs typeface="Trebuchet MS"/>
              <a:sym typeface="Trebuchet MS"/>
            </a:endParaRPr>
          </a:p>
          <a:p>
            <a:pPr marL="0" lvl="0" indent="0" algn="ctr" rtl="0">
              <a:spcBef>
                <a:spcPts val="200"/>
              </a:spcBef>
              <a:spcAft>
                <a:spcPts val="0"/>
              </a:spcAft>
              <a:buNone/>
            </a:pPr>
            <a:r>
              <a:rPr lang="en-US" sz="3200" b="1">
                <a:solidFill>
                  <a:srgbClr val="16B0E3"/>
                </a:solidFill>
              </a:rPr>
              <a:t>Solutions for Data-Driven Energy Efficiency</a:t>
            </a:r>
            <a:endParaRPr sz="3200" b="1">
              <a:solidFill>
                <a:srgbClr val="1C4587"/>
              </a:solidFill>
            </a:endParaRPr>
          </a:p>
          <a:p>
            <a:pPr marL="0" lvl="0" indent="0" algn="ctr" rtl="0">
              <a:spcBef>
                <a:spcPts val="0"/>
              </a:spcBef>
              <a:spcAft>
                <a:spcPts val="0"/>
              </a:spcAft>
              <a:buNone/>
            </a:pPr>
            <a:endParaRPr sz="1800" b="1">
              <a:solidFill>
                <a:srgbClr val="1C4587"/>
              </a:solidFill>
            </a:endParaRPr>
          </a:p>
          <a:p>
            <a:pPr marL="0" lvl="0" indent="0" algn="ctr" rtl="0">
              <a:spcBef>
                <a:spcPts val="0"/>
              </a:spcBef>
              <a:spcAft>
                <a:spcPts val="0"/>
              </a:spcAft>
              <a:buNone/>
            </a:pPr>
            <a:r>
              <a:rPr lang="en-US" sz="3600" b="1">
                <a:solidFill>
                  <a:srgbClr val="1C4587"/>
                </a:solidFill>
              </a:rPr>
              <a:t>Thursday, December 5, 2019</a:t>
            </a:r>
            <a:endParaRPr sz="3600" b="1">
              <a:solidFill>
                <a:srgbClr val="1C4587"/>
              </a:solidFill>
            </a:endParaRPr>
          </a:p>
          <a:p>
            <a:pPr marL="0" lvl="0" indent="0" algn="ctr" rtl="0">
              <a:spcBef>
                <a:spcPts val="0"/>
              </a:spcBef>
              <a:spcAft>
                <a:spcPts val="0"/>
              </a:spcAft>
              <a:buNone/>
            </a:pPr>
            <a:r>
              <a:rPr lang="en-US" sz="3000">
                <a:solidFill>
                  <a:srgbClr val="1C4587"/>
                </a:solidFill>
              </a:rPr>
              <a:t>Robert J. Higgins Welcome Center</a:t>
            </a:r>
            <a:endParaRPr sz="3000">
              <a:solidFill>
                <a:srgbClr val="1C458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7aa91a0a50_2_170"/>
          <p:cNvSpPr txBox="1">
            <a:spLocks noGrp="1"/>
          </p:cNvSpPr>
          <p:nvPr>
            <p:ph type="title"/>
          </p:nvPr>
        </p:nvSpPr>
        <p:spPr>
          <a:xfrm>
            <a:off x="6742324" y="665175"/>
            <a:ext cx="2299800" cy="477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VSM:  Value Stream Mapping</a:t>
            </a:r>
            <a:endParaRPr/>
          </a:p>
        </p:txBody>
      </p:sp>
      <p:sp>
        <p:nvSpPr>
          <p:cNvPr id="305" name="Google Shape;305;g7aa91a0a50_2_170"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259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06" name="Google Shape;306;g7aa91a0a50_2_170"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373981" y="7938"/>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07" name="Google Shape;307;g7aa91a0a50_2_170"/>
          <p:cNvPicPr preferRelativeResize="0"/>
          <p:nvPr/>
        </p:nvPicPr>
        <p:blipFill rotWithShape="1">
          <a:blip r:embed="rId3">
            <a:alphaModFix/>
          </a:blip>
          <a:srcRect/>
          <a:stretch/>
        </p:blipFill>
        <p:spPr>
          <a:xfrm>
            <a:off x="234649" y="864329"/>
            <a:ext cx="6507675" cy="4119621"/>
          </a:xfrm>
          <a:prstGeom prst="rect">
            <a:avLst/>
          </a:prstGeom>
          <a:noFill/>
          <a:ln>
            <a:noFill/>
          </a:ln>
        </p:spPr>
      </p:pic>
      <p:sp>
        <p:nvSpPr>
          <p:cNvPr id="308" name="Google Shape;308;g7aa91a0a50_2_170"/>
          <p:cNvSpPr/>
          <p:nvPr/>
        </p:nvSpPr>
        <p:spPr>
          <a:xfrm>
            <a:off x="150471" y="5698564"/>
            <a:ext cx="556163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http://www.leansimulations.org/2011/09/value-stream-map-examples.html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7aa91a0a50_2_179"/>
          <p:cNvSpPr txBox="1">
            <a:spLocks noGrp="1"/>
          </p:cNvSpPr>
          <p:nvPr>
            <p:ph type="title"/>
          </p:nvPr>
        </p:nvSpPr>
        <p:spPr>
          <a:xfrm>
            <a:off x="6187275" y="665175"/>
            <a:ext cx="2956800" cy="477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SUS-VSM:  Sustainable</a:t>
            </a:r>
            <a:br>
              <a:rPr lang="en-US"/>
            </a:br>
            <a:r>
              <a:rPr lang="en-US"/>
              <a:t>Value Stream Mapping</a:t>
            </a:r>
            <a:endParaRPr/>
          </a:p>
        </p:txBody>
      </p:sp>
      <p:sp>
        <p:nvSpPr>
          <p:cNvPr id="315" name="Google Shape;315;g7aa91a0a50_2_179"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259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16" name="Google Shape;316;g7aa91a0a50_2_179"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373981" y="7938"/>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17" name="Google Shape;317;g7aa91a0a50_2_179"/>
          <p:cNvPicPr preferRelativeResize="0"/>
          <p:nvPr/>
        </p:nvPicPr>
        <p:blipFill rotWithShape="1">
          <a:blip r:embed="rId3">
            <a:alphaModFix/>
          </a:blip>
          <a:srcRect l="32846" t="49780" r="43220" b="13810"/>
          <a:stretch/>
        </p:blipFill>
        <p:spPr>
          <a:xfrm>
            <a:off x="1029075" y="665174"/>
            <a:ext cx="5158200" cy="5283301"/>
          </a:xfrm>
          <a:prstGeom prst="rect">
            <a:avLst/>
          </a:prstGeom>
          <a:noFill/>
          <a:ln>
            <a:noFill/>
          </a:ln>
        </p:spPr>
      </p:pic>
      <p:pic>
        <p:nvPicPr>
          <p:cNvPr id="318" name="Google Shape;318;g7aa91a0a50_2_179"/>
          <p:cNvPicPr preferRelativeResize="0"/>
          <p:nvPr/>
        </p:nvPicPr>
        <p:blipFill rotWithShape="1">
          <a:blip r:embed="rId4">
            <a:alphaModFix/>
          </a:blip>
          <a:srcRect l="5843" t="66826" r="90786" b="14418"/>
          <a:stretch/>
        </p:blipFill>
        <p:spPr>
          <a:xfrm>
            <a:off x="20359" y="2653679"/>
            <a:ext cx="760248" cy="3172967"/>
          </a:xfrm>
          <a:prstGeom prst="rect">
            <a:avLst/>
          </a:prstGeom>
          <a:noFill/>
          <a:ln>
            <a:noFill/>
          </a:ln>
        </p:spPr>
      </p:pic>
      <p:sp>
        <p:nvSpPr>
          <p:cNvPr id="319" name="Google Shape;319;g7aa91a0a50_2_179"/>
          <p:cNvSpPr/>
          <p:nvPr/>
        </p:nvSpPr>
        <p:spPr>
          <a:xfrm>
            <a:off x="6769743" y="4879858"/>
            <a:ext cx="160339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Faulkner, Badurdeen (2014) </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7aa91a0a50_2_189"/>
          <p:cNvSpPr txBox="1">
            <a:spLocks noGrp="1"/>
          </p:cNvSpPr>
          <p:nvPr>
            <p:ph type="title"/>
          </p:nvPr>
        </p:nvSpPr>
        <p:spPr>
          <a:xfrm>
            <a:off x="6299598" y="665163"/>
            <a:ext cx="2068898" cy="47799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LCA:</a:t>
            </a:r>
            <a:br>
              <a:rPr lang="en-US"/>
            </a:br>
            <a:r>
              <a:rPr lang="en-US"/>
              <a:t>Life Cycle Analysis</a:t>
            </a:r>
            <a:endParaRPr/>
          </a:p>
        </p:txBody>
      </p:sp>
      <p:sp>
        <p:nvSpPr>
          <p:cNvPr id="326" name="Google Shape;326;g7aa91a0a50_2_189"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259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27" name="Google Shape;327;g7aa91a0a50_2_189"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373981" y="7938"/>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28" name="Google Shape;328;g7aa91a0a50_2_189" descr="SW Sustainability Image"/>
          <p:cNvPicPr preferRelativeResize="0"/>
          <p:nvPr/>
        </p:nvPicPr>
        <p:blipFill rotWithShape="1">
          <a:blip r:embed="rId3">
            <a:alphaModFix/>
          </a:blip>
          <a:srcRect/>
          <a:stretch/>
        </p:blipFill>
        <p:spPr>
          <a:xfrm>
            <a:off x="1709738" y="334963"/>
            <a:ext cx="4368403" cy="532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7aa91a0a50_2_19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Cost and Environmental Impacts</a:t>
            </a:r>
            <a:endParaRPr/>
          </a:p>
        </p:txBody>
      </p:sp>
      <p:pic>
        <p:nvPicPr>
          <p:cNvPr id="335" name="Google Shape;335;g7aa91a0a50_2_197"/>
          <p:cNvPicPr preferRelativeResize="0"/>
          <p:nvPr/>
        </p:nvPicPr>
        <p:blipFill rotWithShape="1">
          <a:blip r:embed="rId3">
            <a:alphaModFix/>
          </a:blip>
          <a:srcRect t="9103" r="33508"/>
          <a:stretch/>
        </p:blipFill>
        <p:spPr>
          <a:xfrm>
            <a:off x="7052072" y="1570038"/>
            <a:ext cx="1951433" cy="1704975"/>
          </a:xfrm>
          <a:prstGeom prst="rect">
            <a:avLst/>
          </a:prstGeom>
          <a:noFill/>
          <a:ln>
            <a:noFill/>
          </a:ln>
        </p:spPr>
      </p:pic>
      <p:pic>
        <p:nvPicPr>
          <p:cNvPr id="336" name="Google Shape;336;g7aa91a0a50_2_197"/>
          <p:cNvPicPr preferRelativeResize="0"/>
          <p:nvPr/>
        </p:nvPicPr>
        <p:blipFill rotWithShape="1">
          <a:blip r:embed="rId4">
            <a:alphaModFix/>
          </a:blip>
          <a:srcRect t="11569" b="19193"/>
          <a:stretch/>
        </p:blipFill>
        <p:spPr>
          <a:xfrm>
            <a:off x="111400" y="1991375"/>
            <a:ext cx="6752977" cy="3510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7aa91a0a50_2_204"/>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Obstacles for Manufacturing Companies</a:t>
            </a:r>
            <a:endParaRPr sz="4800" b="1" i="0" u="none" strike="noStrike" cap="none"/>
          </a:p>
        </p:txBody>
      </p:sp>
      <p:sp>
        <p:nvSpPr>
          <p:cNvPr id="342" name="Google Shape;342;g7aa91a0a50_2_204"/>
          <p:cNvSpPr txBox="1"/>
          <p:nvPr/>
        </p:nvSpPr>
        <p:spPr>
          <a:xfrm>
            <a:off x="628650" y="2192400"/>
            <a:ext cx="2596754" cy="29546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Categories: </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Market failure</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Organizational</a:t>
            </a:r>
            <a:endParaRPr/>
          </a:p>
          <a:p>
            <a:pPr marL="285750" marR="0" lvl="0" indent="-171450" algn="l" rtl="0">
              <a:spcBef>
                <a:spcPts val="0"/>
              </a:spcBef>
              <a:spcAft>
                <a:spcPts val="0"/>
              </a:spcAft>
              <a:buClr>
                <a:schemeClr val="dk1"/>
              </a:buClr>
              <a:buSzPts val="1800"/>
              <a:buFont typeface="Noto Sans Symbols"/>
              <a:buNone/>
            </a:pP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Institutional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Behavioral</a:t>
            </a:r>
            <a:endParaRPr/>
          </a:p>
          <a:p>
            <a:pPr marL="285750" marR="0" lvl="0" indent="-158750" algn="l"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p:txBody>
      </p:sp>
      <p:sp>
        <p:nvSpPr>
          <p:cNvPr id="343" name="Google Shape;343;g7aa91a0a50_2_204"/>
          <p:cNvSpPr/>
          <p:nvPr/>
        </p:nvSpPr>
        <p:spPr>
          <a:xfrm>
            <a:off x="2426921" y="2304974"/>
            <a:ext cx="3658792" cy="3057525"/>
          </a:xfrm>
          <a:prstGeom prst="roundRect">
            <a:avLst>
              <a:gd name="adj" fmla="val 16667"/>
            </a:avLst>
          </a:prstGeom>
          <a:noFill/>
          <a:ln w="381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714375" marR="0" lvl="0" indent="-357188"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Lack of metering capabilities</a:t>
            </a:r>
            <a:endParaRPr/>
          </a:p>
          <a:p>
            <a:pPr marL="714375" marR="0" lvl="0" indent="-357187"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Lack of financial resources</a:t>
            </a:r>
            <a:endParaRPr sz="1800">
              <a:solidFill>
                <a:schemeClr val="dk1"/>
              </a:solidFill>
              <a:latin typeface="Calibri"/>
              <a:ea typeface="Calibri"/>
              <a:cs typeface="Calibri"/>
              <a:sym typeface="Calibri"/>
            </a:endParaRPr>
          </a:p>
          <a:p>
            <a:pPr marL="714375" marR="0" lvl="0" indent="-357187"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Lack of expertise and training</a:t>
            </a:r>
            <a:endParaRPr sz="1800">
              <a:solidFill>
                <a:schemeClr val="dk1"/>
              </a:solidFill>
              <a:latin typeface="Calibri"/>
              <a:ea typeface="Calibri"/>
              <a:cs typeface="Calibri"/>
              <a:sym typeface="Calibri"/>
            </a:endParaRPr>
          </a:p>
          <a:p>
            <a:pPr marL="714375" marR="0" lvl="0" indent="-357187"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Tradeoffs between performance factors</a:t>
            </a:r>
            <a:endParaRPr sz="1800">
              <a:solidFill>
                <a:schemeClr val="dk1"/>
              </a:solidFill>
              <a:latin typeface="Calibri"/>
              <a:ea typeface="Calibri"/>
              <a:cs typeface="Calibri"/>
              <a:sym typeface="Calibri"/>
            </a:endParaRPr>
          </a:p>
          <a:p>
            <a:pPr marL="714375" marR="0" lvl="0" indent="-357188"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Gap between literature and practice</a:t>
            </a:r>
            <a:endParaRPr/>
          </a:p>
        </p:txBody>
      </p:sp>
      <p:sp>
        <p:nvSpPr>
          <p:cNvPr id="344" name="Google Shape;344;g7aa91a0a50_2_204"/>
          <p:cNvSpPr/>
          <p:nvPr/>
        </p:nvSpPr>
        <p:spPr>
          <a:xfrm>
            <a:off x="2140235" y="3317802"/>
            <a:ext cx="602965" cy="442912"/>
          </a:xfrm>
          <a:prstGeom prst="rightArrow">
            <a:avLst>
              <a:gd name="adj1" fmla="val 50000"/>
              <a:gd name="adj2" fmla="val 5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g7aa91a0a50_2_204"/>
          <p:cNvSpPr/>
          <p:nvPr/>
        </p:nvSpPr>
        <p:spPr>
          <a:xfrm>
            <a:off x="837737" y="3222794"/>
            <a:ext cx="1196578" cy="651676"/>
          </a:xfrm>
          <a:prstGeom prst="ellipse">
            <a:avLst/>
          </a:prstGeom>
          <a:noFill/>
          <a:ln w="381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g7aa91a0a50_2_204"/>
          <p:cNvSpPr/>
          <p:nvPr/>
        </p:nvSpPr>
        <p:spPr>
          <a:xfrm>
            <a:off x="6372399" y="2304973"/>
            <a:ext cx="546497" cy="3057525"/>
          </a:xfrm>
          <a:prstGeom prst="rightArrow">
            <a:avLst>
              <a:gd name="adj1" fmla="val 50000"/>
              <a:gd name="adj2" fmla="val 10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g7aa91a0a50_2_204"/>
          <p:cNvSpPr txBox="1"/>
          <p:nvPr/>
        </p:nvSpPr>
        <p:spPr>
          <a:xfrm>
            <a:off x="7105655" y="2194572"/>
            <a:ext cx="13362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New method must consume </a:t>
            </a:r>
            <a:r>
              <a:rPr lang="en-US" sz="1800" b="1">
                <a:solidFill>
                  <a:schemeClr val="dk1"/>
                </a:solidFill>
                <a:latin typeface="Calibri"/>
                <a:ea typeface="Calibri"/>
                <a:cs typeface="Calibri"/>
                <a:sym typeface="Calibri"/>
              </a:rPr>
              <a:t>less resources </a:t>
            </a:r>
            <a:r>
              <a:rPr lang="en-US" sz="1800">
                <a:solidFill>
                  <a:schemeClr val="dk1"/>
                </a:solidFill>
                <a:latin typeface="Calibri"/>
                <a:ea typeface="Calibri"/>
                <a:cs typeface="Calibri"/>
                <a:sym typeface="Calibri"/>
              </a:rPr>
              <a:t>and must be </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easily applicable </a:t>
            </a:r>
            <a:r>
              <a:rPr lang="en-US" sz="1800">
                <a:solidFill>
                  <a:schemeClr val="dk1"/>
                </a:solidFill>
                <a:latin typeface="Calibri"/>
                <a:ea typeface="Calibri"/>
                <a:cs typeface="Calibri"/>
                <a:sym typeface="Calibri"/>
              </a:rPr>
              <a:t>in companies</a:t>
            </a:r>
            <a:endParaRPr/>
          </a:p>
        </p:txBody>
      </p:sp>
      <p:sp>
        <p:nvSpPr>
          <p:cNvPr id="348" name="Google Shape;348;g7aa91a0a50_2_204"/>
          <p:cNvSpPr/>
          <p:nvPr/>
        </p:nvSpPr>
        <p:spPr>
          <a:xfrm>
            <a:off x="628650" y="4904864"/>
            <a:ext cx="227797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(Chai &amp; Yeo, 2012)</a:t>
            </a:r>
            <a:endParaRPr/>
          </a:p>
        </p:txBody>
      </p:sp>
      <p:sp>
        <p:nvSpPr>
          <p:cNvPr id="349" name="Google Shape;349;g7aa91a0a50_2_204"/>
          <p:cNvSpPr/>
          <p:nvPr/>
        </p:nvSpPr>
        <p:spPr>
          <a:xfrm>
            <a:off x="2906622" y="5642506"/>
            <a:ext cx="2277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(Chai &amp; Yeo, 2012)</a:t>
            </a:r>
            <a:endParaRPr/>
          </a:p>
        </p:txBody>
      </p:sp>
      <p:sp>
        <p:nvSpPr>
          <p:cNvPr id="350" name="Google Shape;350;g7aa91a0a50_2_204"/>
          <p:cNvSpPr/>
          <p:nvPr/>
        </p:nvSpPr>
        <p:spPr>
          <a:xfrm>
            <a:off x="4529021" y="5642221"/>
            <a:ext cx="2277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(Thiede et al., 2012)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7aa91a0a50_2_217"/>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Methodology</a:t>
            </a:r>
            <a:endParaRPr sz="4800" b="1" i="0" u="none" strike="noStrike" cap="none"/>
          </a:p>
        </p:txBody>
      </p:sp>
      <p:sp>
        <p:nvSpPr>
          <p:cNvPr id="356" name="Google Shape;356;g7aa91a0a50_2_217"/>
          <p:cNvSpPr/>
          <p:nvPr/>
        </p:nvSpPr>
        <p:spPr>
          <a:xfrm>
            <a:off x="1076006" y="1921065"/>
            <a:ext cx="726419" cy="31190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7" name="Google Shape;357;g7aa91a0a50_2_217"/>
          <p:cNvGrpSpPr/>
          <p:nvPr/>
        </p:nvGrpSpPr>
        <p:grpSpPr>
          <a:xfrm>
            <a:off x="5870683" y="721322"/>
            <a:ext cx="2612479" cy="4918082"/>
            <a:chOff x="5296659" y="1098773"/>
            <a:chExt cx="2852363" cy="4066883"/>
          </a:xfrm>
        </p:grpSpPr>
        <p:grpSp>
          <p:nvGrpSpPr>
            <p:cNvPr id="358" name="Google Shape;358;g7aa91a0a50_2_217"/>
            <p:cNvGrpSpPr/>
            <p:nvPr/>
          </p:nvGrpSpPr>
          <p:grpSpPr>
            <a:xfrm>
              <a:off x="5296659" y="1098773"/>
              <a:ext cx="2852363" cy="4066883"/>
              <a:chOff x="5005786" y="1090728"/>
              <a:chExt cx="2798465" cy="4066883"/>
            </a:xfrm>
          </p:grpSpPr>
          <p:grpSp>
            <p:nvGrpSpPr>
              <p:cNvPr id="359" name="Google Shape;359;g7aa91a0a50_2_217"/>
              <p:cNvGrpSpPr/>
              <p:nvPr/>
            </p:nvGrpSpPr>
            <p:grpSpPr>
              <a:xfrm>
                <a:off x="5359896" y="1933361"/>
                <a:ext cx="2444355" cy="3224250"/>
                <a:chOff x="1631449" y="20340"/>
                <a:chExt cx="2444355" cy="3224250"/>
              </a:xfrm>
            </p:grpSpPr>
            <p:sp>
              <p:nvSpPr>
                <p:cNvPr id="360" name="Google Shape;360;g7aa91a0a50_2_217"/>
                <p:cNvSpPr/>
                <p:nvPr/>
              </p:nvSpPr>
              <p:spPr>
                <a:xfrm>
                  <a:off x="1774634" y="132418"/>
                  <a:ext cx="2149837" cy="912559"/>
                </a:xfrm>
                <a:prstGeom prst="ellipse">
                  <a:avLst/>
                </a:prstGeom>
                <a:solidFill>
                  <a:srgbClr val="BFBFB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g7aa91a0a50_2_217"/>
                <p:cNvSpPr/>
                <p:nvPr/>
              </p:nvSpPr>
              <p:spPr>
                <a:xfrm>
                  <a:off x="2641210" y="2316968"/>
                  <a:ext cx="424833" cy="487586"/>
                </a:xfrm>
                <a:prstGeom prst="downArrow">
                  <a:avLst>
                    <a:gd name="adj1" fmla="val 50000"/>
                    <a:gd name="adj2" fmla="val 50000"/>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g7aa91a0a50_2_217"/>
                <p:cNvSpPr/>
                <p:nvPr/>
              </p:nvSpPr>
              <p:spPr>
                <a:xfrm>
                  <a:off x="1631449" y="2924490"/>
                  <a:ext cx="2444355" cy="3201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7aa91a0a50_2_217"/>
                <p:cNvSpPr txBox="1"/>
                <p:nvPr/>
              </p:nvSpPr>
              <p:spPr>
                <a:xfrm>
                  <a:off x="1631449" y="2924490"/>
                  <a:ext cx="2444355" cy="3201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Arial"/>
                      <a:ea typeface="Arial"/>
                      <a:cs typeface="Arial"/>
                      <a:sym typeface="Arial"/>
                    </a:rPr>
                    <a:t>Data</a:t>
                  </a:r>
                  <a:r>
                    <a:rPr lang="en-US" sz="1200" b="1">
                      <a:solidFill>
                        <a:schemeClr val="dk1"/>
                      </a:solidFill>
                      <a:latin typeface="Arial"/>
                      <a:ea typeface="Arial"/>
                      <a:cs typeface="Arial"/>
                      <a:sym typeface="Arial"/>
                    </a:rPr>
                    <a:t> </a:t>
                  </a:r>
                  <a:r>
                    <a:rPr lang="en-US" sz="1200" b="1">
                      <a:solidFill>
                        <a:schemeClr val="lt1"/>
                      </a:solidFill>
                      <a:latin typeface="Arial"/>
                      <a:ea typeface="Arial"/>
                      <a:cs typeface="Arial"/>
                      <a:sym typeface="Arial"/>
                    </a:rPr>
                    <a:t>Analysis</a:t>
                  </a:r>
                  <a:endParaRPr/>
                </a:p>
              </p:txBody>
            </p:sp>
            <p:sp>
              <p:nvSpPr>
                <p:cNvPr id="364" name="Google Shape;364;g7aa91a0a50_2_217"/>
                <p:cNvSpPr/>
                <p:nvPr/>
              </p:nvSpPr>
              <p:spPr>
                <a:xfrm>
                  <a:off x="2104719" y="252958"/>
                  <a:ext cx="1495713" cy="969237"/>
                </a:xfrm>
                <a:prstGeom prst="ellipse">
                  <a:avLst/>
                </a:prstGeom>
                <a:solidFill>
                  <a:srgbClr val="1F3864"/>
                </a:solidFill>
                <a:ln w="1270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g7aa91a0a50_2_217"/>
                <p:cNvSpPr txBox="1"/>
                <p:nvPr/>
              </p:nvSpPr>
              <p:spPr>
                <a:xfrm>
                  <a:off x="2323761" y="394899"/>
                  <a:ext cx="1057629" cy="685355"/>
                </a:xfrm>
                <a:prstGeom prst="rect">
                  <a:avLst/>
                </a:prstGeom>
                <a:no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None/>
                  </a:pPr>
                  <a:r>
                    <a:rPr lang="en-US" sz="1200" b="1">
                      <a:solidFill>
                        <a:schemeClr val="lt1"/>
                      </a:solidFill>
                      <a:latin typeface="Arial"/>
                      <a:ea typeface="Arial"/>
                      <a:cs typeface="Arial"/>
                      <a:sym typeface="Arial"/>
                    </a:rPr>
                    <a:t>Data Acquisition</a:t>
                  </a:r>
                  <a:endParaRPr/>
                </a:p>
              </p:txBody>
            </p:sp>
            <p:sp>
              <p:nvSpPr>
                <p:cNvPr id="366" name="Google Shape;366;g7aa91a0a50_2_217"/>
                <p:cNvSpPr/>
                <p:nvPr/>
              </p:nvSpPr>
              <p:spPr>
                <a:xfrm>
                  <a:off x="1656534" y="20340"/>
                  <a:ext cx="2394184" cy="2281398"/>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6000" y="30000"/>
                      </a:moveTo>
                      <a:lnTo>
                        <a:pt x="6000" y="30000"/>
                      </a:lnTo>
                      <a:cubicBezTo>
                        <a:pt x="6000" y="43884"/>
                        <a:pt x="30177" y="55139"/>
                        <a:pt x="60000" y="55139"/>
                      </a:cubicBezTo>
                      <a:cubicBezTo>
                        <a:pt x="89823" y="55139"/>
                        <a:pt x="114000" y="43884"/>
                        <a:pt x="114000" y="30000"/>
                      </a:cubicBezTo>
                      <a:cubicBezTo>
                        <a:pt x="114000" y="16116"/>
                        <a:pt x="89823" y="4861"/>
                        <a:pt x="60000" y="4861"/>
                      </a:cubicBezTo>
                      <a:cubicBezTo>
                        <a:pt x="30177" y="4861"/>
                        <a:pt x="6000" y="16116"/>
                        <a:pt x="6000" y="30000"/>
                      </a:cubicBezTo>
                      <a:close/>
                    </a:path>
                  </a:pathLst>
                </a:custGeom>
                <a:solidFill>
                  <a:schemeClr val="lt1">
                    <a:alpha val="40000"/>
                  </a:scheme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g7aa91a0a50_2_217"/>
              <p:cNvSpPr/>
              <p:nvPr/>
            </p:nvSpPr>
            <p:spPr>
              <a:xfrm>
                <a:off x="5005786" y="1090728"/>
                <a:ext cx="2021305" cy="385010"/>
              </a:xfrm>
              <a:prstGeom prst="roundRect">
                <a:avLst>
                  <a:gd name="adj" fmla="val 16667"/>
                </a:avLst>
              </a:prstGeom>
              <a:solidFill>
                <a:srgbClr val="1F3864"/>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Process Mapping</a:t>
                </a:r>
                <a:endParaRPr sz="1200" b="1">
                  <a:solidFill>
                    <a:schemeClr val="lt1"/>
                  </a:solidFill>
                  <a:latin typeface="Arial"/>
                  <a:ea typeface="Arial"/>
                  <a:cs typeface="Arial"/>
                  <a:sym typeface="Arial"/>
                </a:endParaRPr>
              </a:p>
            </p:txBody>
          </p:sp>
          <p:sp>
            <p:nvSpPr>
              <p:cNvPr id="368" name="Google Shape;368;g7aa91a0a50_2_217"/>
              <p:cNvSpPr/>
              <p:nvPr/>
            </p:nvSpPr>
            <p:spPr>
              <a:xfrm>
                <a:off x="5881396" y="3043480"/>
                <a:ext cx="1412700" cy="18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Selection of Metrics</a:t>
                </a:r>
                <a:endParaRPr sz="1000">
                  <a:solidFill>
                    <a:schemeClr val="dk1"/>
                  </a:solidFill>
                  <a:latin typeface="Arial"/>
                  <a:ea typeface="Arial"/>
                  <a:cs typeface="Arial"/>
                  <a:sym typeface="Arial"/>
                </a:endParaRPr>
              </a:p>
            </p:txBody>
          </p:sp>
          <p:sp>
            <p:nvSpPr>
              <p:cNvPr id="369" name="Google Shape;369;g7aa91a0a50_2_217"/>
              <p:cNvSpPr/>
              <p:nvPr/>
            </p:nvSpPr>
            <p:spPr>
              <a:xfrm>
                <a:off x="5881396" y="3317120"/>
                <a:ext cx="1412700" cy="18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Measuring Procedure</a:t>
                </a:r>
                <a:endParaRPr sz="1000">
                  <a:solidFill>
                    <a:schemeClr val="dk1"/>
                  </a:solidFill>
                  <a:latin typeface="Arial"/>
                  <a:ea typeface="Arial"/>
                  <a:cs typeface="Arial"/>
                  <a:sym typeface="Arial"/>
                </a:endParaRPr>
              </a:p>
            </p:txBody>
          </p:sp>
          <p:sp>
            <p:nvSpPr>
              <p:cNvPr id="370" name="Google Shape;370;g7aa91a0a50_2_217"/>
              <p:cNvSpPr/>
              <p:nvPr/>
            </p:nvSpPr>
            <p:spPr>
              <a:xfrm>
                <a:off x="5881396" y="3587121"/>
                <a:ext cx="1412700" cy="18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Data Visualization</a:t>
                </a:r>
                <a:endParaRPr sz="1000">
                  <a:solidFill>
                    <a:schemeClr val="dk1"/>
                  </a:solidFill>
                  <a:latin typeface="Arial"/>
                  <a:ea typeface="Arial"/>
                  <a:cs typeface="Arial"/>
                  <a:sym typeface="Arial"/>
                </a:endParaRPr>
              </a:p>
            </p:txBody>
          </p:sp>
        </p:grpSp>
        <p:sp>
          <p:nvSpPr>
            <p:cNvPr id="371" name="Google Shape;371;g7aa91a0a50_2_217"/>
            <p:cNvSpPr/>
            <p:nvPr/>
          </p:nvSpPr>
          <p:spPr>
            <a:xfrm>
              <a:off x="6151124" y="1509825"/>
              <a:ext cx="351307" cy="403199"/>
            </a:xfrm>
            <a:prstGeom prst="downArrow">
              <a:avLst>
                <a:gd name="adj1" fmla="val 50000"/>
                <a:gd name="adj2" fmla="val 50000"/>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2" name="Google Shape;372;g7aa91a0a50_2_217"/>
          <p:cNvPicPr preferRelativeResize="0"/>
          <p:nvPr/>
        </p:nvPicPr>
        <p:blipFill rotWithShape="1">
          <a:blip r:embed="rId3">
            <a:alphaModFix/>
          </a:blip>
          <a:srcRect l="8320" t="2991" r="8196" b="3831"/>
          <a:stretch/>
        </p:blipFill>
        <p:spPr>
          <a:xfrm>
            <a:off x="3254065" y="2029138"/>
            <a:ext cx="1165170" cy="1996728"/>
          </a:xfrm>
          <a:prstGeom prst="rect">
            <a:avLst/>
          </a:prstGeom>
          <a:noFill/>
          <a:ln>
            <a:noFill/>
          </a:ln>
        </p:spPr>
      </p:pic>
      <p:sp>
        <p:nvSpPr>
          <p:cNvPr id="373" name="Google Shape;373;g7aa91a0a50_2_217"/>
          <p:cNvSpPr/>
          <p:nvPr/>
        </p:nvSpPr>
        <p:spPr>
          <a:xfrm>
            <a:off x="4794861" y="2339941"/>
            <a:ext cx="546497" cy="3057525"/>
          </a:xfrm>
          <a:prstGeom prst="rightArrow">
            <a:avLst>
              <a:gd name="adj1" fmla="val 50000"/>
              <a:gd name="adj2" fmla="val 10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g7aa91a0a50_2_217"/>
          <p:cNvSpPr txBox="1"/>
          <p:nvPr/>
        </p:nvSpPr>
        <p:spPr>
          <a:xfrm>
            <a:off x="247650" y="2192400"/>
            <a:ext cx="3817500" cy="344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Case Study Approach: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Company in the thermal management industry</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Medium-sized plant</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Certain size of product family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Front case is investigated</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Functional unit: </a:t>
            </a:r>
            <a:r>
              <a:rPr lang="en-US" sz="1800" b="1">
                <a:solidFill>
                  <a:schemeClr val="dk1"/>
                </a:solidFill>
                <a:latin typeface="Calibri"/>
                <a:ea typeface="Calibri"/>
                <a:cs typeface="Calibri"/>
                <a:sym typeface="Calibri"/>
              </a:rPr>
              <a:t>One part</a:t>
            </a:r>
            <a:endParaRPr/>
          </a:p>
          <a:p>
            <a:pPr marL="285750" marR="0" lvl="0" indent="-158750" algn="l"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aa91a0a50_2_241"/>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Flexible Routing</a:t>
            </a:r>
            <a:endParaRPr sz="4800" b="1" i="0" u="none" strike="noStrike" cap="none"/>
          </a:p>
        </p:txBody>
      </p:sp>
      <p:sp>
        <p:nvSpPr>
          <p:cNvPr id="380" name="Google Shape;380;g7aa91a0a50_2_241"/>
          <p:cNvSpPr txBox="1"/>
          <p:nvPr/>
        </p:nvSpPr>
        <p:spPr>
          <a:xfrm>
            <a:off x="628650" y="2872850"/>
            <a:ext cx="2596754" cy="30162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Flexible Routing</a:t>
            </a:r>
            <a:r>
              <a:rPr lang="en-US" sz="1800">
                <a:solidFill>
                  <a:schemeClr val="dk1"/>
                </a:solidFill>
                <a:latin typeface="Calibri"/>
                <a:ea typeface="Calibri"/>
                <a:cs typeface="Calibri"/>
                <a:sym typeface="Calibri"/>
              </a:rPr>
              <a:t> to:</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Face unpredictable events </a:t>
            </a:r>
            <a:r>
              <a:rPr lang="en-US" sz="1400">
                <a:solidFill>
                  <a:schemeClr val="dk1"/>
                </a:solidFill>
                <a:latin typeface="Calibri"/>
                <a:ea typeface="Calibri"/>
                <a:cs typeface="Calibri"/>
                <a:sym typeface="Calibri"/>
              </a:rPr>
              <a:t>(Browne et al., 1984)</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Avoid deadlocks</a:t>
            </a:r>
            <a:endParaRPr/>
          </a:p>
          <a:p>
            <a:pPr marL="265112" marR="0" lvl="0" indent="0" algn="l" rtl="0">
              <a:spcBef>
                <a:spcPts val="0"/>
              </a:spcBef>
              <a:spcAft>
                <a:spcPts val="0"/>
              </a:spcAft>
              <a:buNone/>
            </a:pPr>
            <a:r>
              <a:rPr lang="en-US" sz="1400">
                <a:solidFill>
                  <a:schemeClr val="dk1"/>
                </a:solidFill>
                <a:latin typeface="Calibri"/>
                <a:ea typeface="Calibri"/>
                <a:cs typeface="Calibri"/>
                <a:sym typeface="Calibri"/>
              </a:rPr>
              <a:t>(Lawley, 1999) (Ezpeleta et al., 2002)</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Optimize a production system in terms of costs and times</a:t>
            </a:r>
            <a:endParaRPr/>
          </a:p>
          <a:p>
            <a:pPr marL="265113" marR="0" lvl="0" indent="0" algn="l" rtl="0">
              <a:spcBef>
                <a:spcPts val="0"/>
              </a:spcBef>
              <a:spcAft>
                <a:spcPts val="0"/>
              </a:spcAft>
              <a:buNone/>
            </a:pPr>
            <a:r>
              <a:rPr lang="en-US" sz="1400">
                <a:solidFill>
                  <a:schemeClr val="dk1"/>
                </a:solidFill>
                <a:latin typeface="Calibri"/>
                <a:ea typeface="Calibri"/>
                <a:cs typeface="Calibri"/>
                <a:sym typeface="Calibri"/>
              </a:rPr>
              <a:t>(Yao &amp; Pei, 1990)</a:t>
            </a:r>
            <a:endParaRPr/>
          </a:p>
        </p:txBody>
      </p:sp>
      <p:pic>
        <p:nvPicPr>
          <p:cNvPr id="381" name="Google Shape;381;g7aa91a0a50_2_241"/>
          <p:cNvPicPr preferRelativeResize="0"/>
          <p:nvPr/>
        </p:nvPicPr>
        <p:blipFill rotWithShape="1">
          <a:blip r:embed="rId3">
            <a:alphaModFix/>
          </a:blip>
          <a:srcRect/>
          <a:stretch/>
        </p:blipFill>
        <p:spPr>
          <a:xfrm>
            <a:off x="3272650" y="3177649"/>
            <a:ext cx="6116740" cy="2035250"/>
          </a:xfrm>
          <a:prstGeom prst="rect">
            <a:avLst/>
          </a:prstGeom>
          <a:noFill/>
          <a:ln>
            <a:noFill/>
          </a:ln>
        </p:spPr>
      </p:pic>
      <p:sp>
        <p:nvSpPr>
          <p:cNvPr id="382" name="Google Shape;382;g7aa91a0a50_2_241"/>
          <p:cNvSpPr txBox="1"/>
          <p:nvPr/>
        </p:nvSpPr>
        <p:spPr>
          <a:xfrm>
            <a:off x="628650" y="2192400"/>
            <a:ext cx="51542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Routing </a:t>
            </a:r>
            <a:r>
              <a:rPr lang="en-US" sz="1800">
                <a:solidFill>
                  <a:schemeClr val="dk1"/>
                </a:solidFill>
                <a:latin typeface="Calibri"/>
                <a:ea typeface="Calibri"/>
                <a:cs typeface="Calibri"/>
                <a:sym typeface="Calibri"/>
              </a:rPr>
              <a:t>= Sequence of workstations to produce a part or product </a:t>
            </a:r>
            <a:endParaRPr/>
          </a:p>
        </p:txBody>
      </p:sp>
      <p:sp>
        <p:nvSpPr>
          <p:cNvPr id="383" name="Google Shape;383;g7aa91a0a50_2_241"/>
          <p:cNvSpPr/>
          <p:nvPr/>
        </p:nvSpPr>
        <p:spPr>
          <a:xfrm>
            <a:off x="5614751" y="2385850"/>
            <a:ext cx="2738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(Hopp and Spearman, 2001)</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7aa91a0a50_2_249"/>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Process Mapping</a:t>
            </a:r>
            <a:endParaRPr sz="4800" b="1" i="0" u="none" strike="noStrike" cap="none"/>
          </a:p>
        </p:txBody>
      </p:sp>
      <p:sp>
        <p:nvSpPr>
          <p:cNvPr id="389" name="Google Shape;389;g7aa91a0a50_2_249"/>
          <p:cNvSpPr/>
          <p:nvPr/>
        </p:nvSpPr>
        <p:spPr>
          <a:xfrm>
            <a:off x="1076006" y="1921065"/>
            <a:ext cx="726419" cy="31190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g7aa91a0a50_2_249"/>
          <p:cNvPicPr preferRelativeResize="0"/>
          <p:nvPr/>
        </p:nvPicPr>
        <p:blipFill rotWithShape="1">
          <a:blip r:embed="rId3">
            <a:alphaModFix/>
          </a:blip>
          <a:srcRect/>
          <a:stretch/>
        </p:blipFill>
        <p:spPr>
          <a:xfrm>
            <a:off x="3691676" y="1726671"/>
            <a:ext cx="5271030" cy="3733948"/>
          </a:xfrm>
          <a:prstGeom prst="rect">
            <a:avLst/>
          </a:prstGeom>
          <a:noFill/>
          <a:ln>
            <a:noFill/>
          </a:ln>
        </p:spPr>
      </p:pic>
      <p:pic>
        <p:nvPicPr>
          <p:cNvPr id="391" name="Google Shape;391;g7aa91a0a50_2_249"/>
          <p:cNvPicPr preferRelativeResize="0"/>
          <p:nvPr/>
        </p:nvPicPr>
        <p:blipFill rotWithShape="1">
          <a:blip r:embed="rId4">
            <a:alphaModFix/>
          </a:blip>
          <a:srcRect/>
          <a:stretch/>
        </p:blipFill>
        <p:spPr>
          <a:xfrm>
            <a:off x="628650" y="3301570"/>
            <a:ext cx="2858126" cy="1591066"/>
          </a:xfrm>
          <a:prstGeom prst="rect">
            <a:avLst/>
          </a:prstGeom>
          <a:noFill/>
          <a:ln>
            <a:noFill/>
          </a:ln>
        </p:spPr>
      </p:pic>
      <p:sp>
        <p:nvSpPr>
          <p:cNvPr id="392" name="Google Shape;392;g7aa91a0a50_2_249"/>
          <p:cNvSpPr/>
          <p:nvPr/>
        </p:nvSpPr>
        <p:spPr>
          <a:xfrm>
            <a:off x="1426963" y="2195775"/>
            <a:ext cx="2059814" cy="576000"/>
          </a:xfrm>
          <a:prstGeom prst="rect">
            <a:avLst/>
          </a:prstGeom>
          <a:noFill/>
          <a:ln w="381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6 possible routings</a:t>
            </a:r>
            <a:endParaRPr/>
          </a:p>
        </p:txBody>
      </p:sp>
      <p:sp>
        <p:nvSpPr>
          <p:cNvPr id="393" name="Google Shape;393;g7aa91a0a50_2_249"/>
          <p:cNvSpPr/>
          <p:nvPr/>
        </p:nvSpPr>
        <p:spPr>
          <a:xfrm>
            <a:off x="628650" y="2192774"/>
            <a:ext cx="593413" cy="579001"/>
          </a:xfrm>
          <a:prstGeom prst="rightArrow">
            <a:avLst>
              <a:gd name="adj1" fmla="val 50000"/>
              <a:gd name="adj2" fmla="val 5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7aa91a0a50_2_258"/>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Acquisition</a:t>
            </a:r>
            <a:endParaRPr sz="4800" b="1" i="0" u="none" strike="noStrike" cap="none"/>
          </a:p>
        </p:txBody>
      </p:sp>
      <p:sp>
        <p:nvSpPr>
          <p:cNvPr id="399" name="Google Shape;399;g7aa91a0a50_2_258"/>
          <p:cNvSpPr/>
          <p:nvPr/>
        </p:nvSpPr>
        <p:spPr>
          <a:xfrm>
            <a:off x="1076006" y="1921065"/>
            <a:ext cx="726419" cy="31190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g7aa91a0a50_2_258"/>
          <p:cNvPicPr preferRelativeResize="0"/>
          <p:nvPr/>
        </p:nvPicPr>
        <p:blipFill rotWithShape="1">
          <a:blip r:embed="rId3">
            <a:alphaModFix/>
          </a:blip>
          <a:srcRect/>
          <a:stretch/>
        </p:blipFill>
        <p:spPr>
          <a:xfrm>
            <a:off x="628650" y="3074407"/>
            <a:ext cx="3974734" cy="1950099"/>
          </a:xfrm>
          <a:prstGeom prst="rect">
            <a:avLst/>
          </a:prstGeom>
          <a:noFill/>
          <a:ln>
            <a:noFill/>
          </a:ln>
        </p:spPr>
      </p:pic>
      <p:sp>
        <p:nvSpPr>
          <p:cNvPr id="401" name="Google Shape;401;g7aa91a0a50_2_258"/>
          <p:cNvSpPr txBox="1"/>
          <p:nvPr/>
        </p:nvSpPr>
        <p:spPr>
          <a:xfrm>
            <a:off x="628650" y="2192400"/>
            <a:ext cx="24003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Selected Process Metrics:</a:t>
            </a:r>
            <a:endParaRPr/>
          </a:p>
        </p:txBody>
      </p:sp>
      <p:sp>
        <p:nvSpPr>
          <p:cNvPr id="402" name="Google Shape;402;g7aa91a0a50_2_258"/>
          <p:cNvSpPr txBox="1"/>
          <p:nvPr/>
        </p:nvSpPr>
        <p:spPr>
          <a:xfrm>
            <a:off x="4881048" y="2388607"/>
            <a:ext cx="2969700" cy="25854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Data is collected from available information or measured on the shop floor</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Gathered data is processed for functional unit</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Procedure and calculations are explained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7aa91a0a50_2_266"/>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Example: Compressed Air</a:t>
            </a:r>
            <a:endParaRPr sz="4800" b="1" i="0" u="none" strike="noStrike" cap="none"/>
          </a:p>
        </p:txBody>
      </p:sp>
      <p:sp>
        <p:nvSpPr>
          <p:cNvPr id="408" name="Google Shape;408;g7aa91a0a50_2_266"/>
          <p:cNvSpPr/>
          <p:nvPr/>
        </p:nvSpPr>
        <p:spPr>
          <a:xfrm>
            <a:off x="1076006" y="1921065"/>
            <a:ext cx="726419" cy="31190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g7aa91a0a50_2_266"/>
          <p:cNvSpPr txBox="1"/>
          <p:nvPr/>
        </p:nvSpPr>
        <p:spPr>
          <a:xfrm>
            <a:off x="628650" y="2192400"/>
            <a:ext cx="24003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Measuring Procedure:</a:t>
            </a:r>
            <a:endParaRPr/>
          </a:p>
        </p:txBody>
      </p:sp>
      <p:sp>
        <p:nvSpPr>
          <p:cNvPr id="410" name="Google Shape;410;g7aa91a0a50_2_266"/>
          <p:cNvSpPr txBox="1"/>
          <p:nvPr/>
        </p:nvSpPr>
        <p:spPr>
          <a:xfrm>
            <a:off x="628650" y="2863845"/>
            <a:ext cx="3752281" cy="341632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Amount of compressed air per time is measured</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Consumed volume per part is identified by multiplication with processing time</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Leakage factor accounts for losses in pipe lines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Generation efficiency of compressor is identified to assess energy consumption</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pic>
        <p:nvPicPr>
          <p:cNvPr id="411" name="Google Shape;411;g7aa91a0a50_2_266"/>
          <p:cNvPicPr preferRelativeResize="0"/>
          <p:nvPr/>
        </p:nvPicPr>
        <p:blipFill rotWithShape="1">
          <a:blip r:embed="rId3">
            <a:alphaModFix/>
          </a:blip>
          <a:srcRect/>
          <a:stretch/>
        </p:blipFill>
        <p:spPr>
          <a:xfrm>
            <a:off x="5055608" y="3696155"/>
            <a:ext cx="1458675" cy="1313774"/>
          </a:xfrm>
          <a:prstGeom prst="rect">
            <a:avLst/>
          </a:prstGeom>
          <a:noFill/>
          <a:ln>
            <a:noFill/>
          </a:ln>
        </p:spPr>
      </p:pic>
      <p:sp>
        <p:nvSpPr>
          <p:cNvPr id="412" name="Google Shape;412;g7aa91a0a50_2_266"/>
          <p:cNvSpPr/>
          <p:nvPr/>
        </p:nvSpPr>
        <p:spPr>
          <a:xfrm>
            <a:off x="3998900" y="2475450"/>
            <a:ext cx="4992600" cy="253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𝐸𝑛𝑒𝑟𝑔𝑦 𝑐𝑜𝑛𝑠𝑢𝑚𝑝𝑡𝑖𝑜𝑛 (𝐶𝐴) = 𝐶𝑜𝑛𝑠𝑢𝑚𝑝𝑡𝑖𝑜𝑛 𝑟𝑎𝑡𝑒 </a:t>
            </a:r>
            <a:endParaRPr/>
          </a:p>
          <a:p>
            <a:pPr marL="2784475" marR="0" lvl="0" indent="0" algn="l" rtl="0">
              <a:spcBef>
                <a:spcPts val="0"/>
              </a:spcBef>
              <a:spcAft>
                <a:spcPts val="0"/>
              </a:spcAft>
              <a:buNone/>
            </a:pPr>
            <a:r>
              <a:rPr lang="en-US" sz="1800">
                <a:solidFill>
                  <a:schemeClr val="dk1"/>
                </a:solidFill>
                <a:latin typeface="Calibri"/>
                <a:ea typeface="Calibri"/>
                <a:cs typeface="Calibri"/>
                <a:sym typeface="Calibri"/>
              </a:rPr>
              <a:t> ×𝑇𝑖𝑚𝑒</a:t>
            </a:r>
            <a:endParaRPr/>
          </a:p>
          <a:p>
            <a:pPr marL="2784475" marR="0" lvl="0" indent="0" algn="l" rtl="0">
              <a:spcBef>
                <a:spcPts val="0"/>
              </a:spcBef>
              <a:spcAft>
                <a:spcPts val="0"/>
              </a:spcAft>
              <a:buNone/>
            </a:pPr>
            <a:r>
              <a:rPr lang="en-US" sz="1800">
                <a:solidFill>
                  <a:schemeClr val="dk1"/>
                </a:solidFill>
                <a:latin typeface="Calibri"/>
                <a:ea typeface="Calibri"/>
                <a:cs typeface="Calibri"/>
                <a:sym typeface="Calibri"/>
              </a:rPr>
              <a:t> ×𝐿𝑒𝑎𝑘𝑎𝑔𝑒 𝑓𝑎𝑐𝑡𝑜𝑟</a:t>
            </a:r>
            <a:endParaRPr/>
          </a:p>
          <a:p>
            <a:pPr marL="2784475" marR="0" lvl="0" indent="0" algn="l" rtl="0">
              <a:spcBef>
                <a:spcPts val="0"/>
              </a:spcBef>
              <a:spcAft>
                <a:spcPts val="0"/>
              </a:spcAft>
              <a:buNone/>
            </a:pPr>
            <a:r>
              <a:rPr lang="en-US" sz="1800">
                <a:solidFill>
                  <a:schemeClr val="dk1"/>
                </a:solidFill>
                <a:latin typeface="Calibri"/>
                <a:ea typeface="Calibri"/>
                <a:cs typeface="Calibri"/>
                <a:sym typeface="Calibri"/>
              </a:rPr>
              <a:t> ×𝐺𝑒𝑛𝑒𝑟𝑎𝑡𝑖𝑜𝑛 𝑒𝑓𝑓𝑖𝑐𝑖𝑒𝑛𝑐𝑦</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6c0ea6dbd1_0_196"/>
          <p:cNvSpPr/>
          <p:nvPr/>
        </p:nvSpPr>
        <p:spPr>
          <a:xfrm>
            <a:off x="1638300" y="2693919"/>
            <a:ext cx="5918100" cy="492300"/>
          </a:xfrm>
          <a:prstGeom prst="rect">
            <a:avLst/>
          </a:prstGeom>
          <a:solidFill>
            <a:srgbClr val="DEF4F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1">
            <a:noAutofit/>
          </a:bodyPr>
          <a:lstStyle/>
          <a:p>
            <a:pPr marL="0" marR="0" lvl="0" indent="0" algn="ctr" rtl="0">
              <a:spcBef>
                <a:spcPts val="0"/>
              </a:spcBef>
              <a:spcAft>
                <a:spcPts val="0"/>
              </a:spcAft>
              <a:buNone/>
            </a:pPr>
            <a:r>
              <a:rPr lang="en-US" sz="1300" b="1" i="0" u="none" strike="noStrike" cap="none">
                <a:solidFill>
                  <a:srgbClr val="000000"/>
                </a:solidFill>
                <a:latin typeface="Arial"/>
                <a:ea typeface="Arial"/>
                <a:cs typeface="Arial"/>
                <a:sym typeface="Arial"/>
              </a:rPr>
              <a:t>Sustainability in Manufacturing: Cutting-Edge Engineering </a:t>
            </a:r>
            <a:r>
              <a:rPr lang="en-US" sz="1300" b="1">
                <a:solidFill>
                  <a:srgbClr val="000000"/>
                </a:solidFill>
                <a:latin typeface="Arial"/>
                <a:ea typeface="Arial"/>
                <a:cs typeface="Arial"/>
                <a:sym typeface="Arial"/>
              </a:rPr>
              <a:t>Innovations Manufacturers Need to Know</a:t>
            </a:r>
            <a:endParaRPr sz="1300">
              <a:solidFill>
                <a:srgbClr val="000000"/>
              </a:solidFill>
              <a:latin typeface="Trebuchet MS"/>
              <a:ea typeface="Trebuchet MS"/>
              <a:cs typeface="Trebuchet MS"/>
              <a:sym typeface="Trebuchet MS"/>
            </a:endParaRPr>
          </a:p>
        </p:txBody>
      </p:sp>
      <p:pic>
        <p:nvPicPr>
          <p:cNvPr id="186" name="Google Shape;186;g6c0ea6dbd1_0_196" descr="https://lh3.googleusercontent.com/Hv3l96HS3Gg6GxOq-DxpVyKNMHMqkdEcKCBSa3cR4z7OmNJAZ6mupH2_cz-f7GRTa55uomzlBYvmVPfus1-kGhxmR6Qpd5wtlteZoCoAcWdvKJKTfWfDWyWXh3PAxX1QzwdRvYqN"/>
          <p:cNvPicPr preferRelativeResize="0"/>
          <p:nvPr/>
        </p:nvPicPr>
        <p:blipFill rotWithShape="1">
          <a:blip r:embed="rId3">
            <a:alphaModFix/>
          </a:blip>
          <a:srcRect l="5729" r="10017" b="21691"/>
          <a:stretch/>
        </p:blipFill>
        <p:spPr>
          <a:xfrm>
            <a:off x="1660525" y="3330211"/>
            <a:ext cx="1552575" cy="1442996"/>
          </a:xfrm>
          <a:prstGeom prst="rect">
            <a:avLst/>
          </a:prstGeom>
          <a:noFill/>
          <a:ln>
            <a:noFill/>
          </a:ln>
          <a:effectLst>
            <a:outerShdw blurRad="50800" dist="38100" dir="2700000" algn="tl" rotWithShape="0">
              <a:srgbClr val="000000">
                <a:alpha val="40000"/>
              </a:srgbClr>
            </a:outerShdw>
          </a:effectLst>
        </p:spPr>
      </p:pic>
      <p:sp>
        <p:nvSpPr>
          <p:cNvPr id="187" name="Google Shape;187;g6c0ea6dbd1_0_196"/>
          <p:cNvSpPr/>
          <p:nvPr/>
        </p:nvSpPr>
        <p:spPr>
          <a:xfrm>
            <a:off x="1574800" y="4889473"/>
            <a:ext cx="6070500" cy="646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900" i="1">
                <a:solidFill>
                  <a:srgbClr val="000000"/>
                </a:solidFill>
                <a:latin typeface="Arial"/>
                <a:ea typeface="Arial"/>
                <a:cs typeface="Arial"/>
                <a:sym typeface="Arial"/>
              </a:rPr>
              <a:t>Dr. Valerie Maier-Speredelozzi earned her Ph.D. and dual Master’s degrees from the University of Michigan in Mechanical Engineering and Industrial and Operations Engineering, respectively. Her research interests include lean manufacturing, sustainability, healthcare, human factors and system design.</a:t>
            </a:r>
            <a:r>
              <a:rPr lang="en-US" sz="900" b="1" i="1">
                <a:solidFill>
                  <a:srgbClr val="000000"/>
                </a:solidFill>
                <a:latin typeface="Arial"/>
                <a:ea typeface="Arial"/>
                <a:cs typeface="Arial"/>
                <a:sym typeface="Arial"/>
              </a:rPr>
              <a:t> </a:t>
            </a:r>
            <a:r>
              <a:rPr lang="en-US" sz="900" i="1">
                <a:solidFill>
                  <a:srgbClr val="000000"/>
                </a:solidFill>
                <a:latin typeface="Arial"/>
                <a:ea typeface="Arial"/>
                <a:cs typeface="Arial"/>
                <a:sym typeface="Arial"/>
              </a:rPr>
              <a:t>For more information about Valerie’s research and teaching interests, please visit </a:t>
            </a:r>
            <a:r>
              <a:rPr lang="en-US" sz="900" i="1" u="sng">
                <a:solidFill>
                  <a:srgbClr val="000000"/>
                </a:solidFill>
                <a:latin typeface="Arial"/>
                <a:ea typeface="Arial"/>
                <a:cs typeface="Arial"/>
                <a:sym typeface="Arial"/>
                <a:hlinkClick r:id="rId4"/>
              </a:rPr>
              <a:t>www.linkedin.com/in/valerie-maier-speredelozzi-1a12882/</a:t>
            </a:r>
            <a:r>
              <a:rPr lang="en-US" sz="900" i="1">
                <a:solidFill>
                  <a:srgbClr val="000000"/>
                </a:solidFill>
                <a:latin typeface="Arial"/>
                <a:ea typeface="Arial"/>
                <a:cs typeface="Arial"/>
                <a:sym typeface="Arial"/>
              </a:rPr>
              <a:t>.</a:t>
            </a:r>
            <a:endParaRPr sz="900" i="1">
              <a:solidFill>
                <a:srgbClr val="000000"/>
              </a:solidFill>
              <a:latin typeface="Trebuchet MS"/>
              <a:ea typeface="Trebuchet MS"/>
              <a:cs typeface="Trebuchet MS"/>
              <a:sym typeface="Trebuchet MS"/>
            </a:endParaRPr>
          </a:p>
        </p:txBody>
      </p:sp>
      <p:cxnSp>
        <p:nvCxnSpPr>
          <p:cNvPr id="188" name="Google Shape;188;g6c0ea6dbd1_0_196"/>
          <p:cNvCxnSpPr/>
          <p:nvPr/>
        </p:nvCxnSpPr>
        <p:spPr>
          <a:xfrm>
            <a:off x="3340100" y="3775425"/>
            <a:ext cx="4229100" cy="0"/>
          </a:xfrm>
          <a:prstGeom prst="straightConnector1">
            <a:avLst/>
          </a:prstGeom>
          <a:noFill/>
          <a:ln w="1270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sp>
        <p:nvSpPr>
          <p:cNvPr id="189" name="Google Shape;189;g6c0ea6dbd1_0_196"/>
          <p:cNvSpPr/>
          <p:nvPr/>
        </p:nvSpPr>
        <p:spPr>
          <a:xfrm>
            <a:off x="1409700" y="3299311"/>
            <a:ext cx="63246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		</a:t>
            </a:r>
            <a:r>
              <a:rPr lang="en-US" sz="1100" b="1" dirty="0">
                <a:solidFill>
                  <a:srgbClr val="000000"/>
                </a:solidFill>
                <a:latin typeface="Arial"/>
                <a:ea typeface="Arial"/>
                <a:cs typeface="Arial"/>
                <a:sym typeface="Arial"/>
              </a:rPr>
              <a:t>DR. VALERIE MAIER-SPEREDELOZZI</a:t>
            </a:r>
            <a:endParaRPr sz="1100" dirty="0">
              <a:solidFill>
                <a:srgbClr val="000000"/>
              </a:solidFill>
              <a:latin typeface="Trebuchet MS"/>
              <a:ea typeface="Trebuchet MS"/>
              <a:cs typeface="Trebuchet MS"/>
              <a:sym typeface="Trebuchet MS"/>
            </a:endParaRPr>
          </a:p>
          <a:p>
            <a:pPr marL="0" marR="0" lvl="0" indent="0" algn="l" rtl="0">
              <a:spcBef>
                <a:spcPts val="0"/>
              </a:spcBef>
              <a:spcAft>
                <a:spcPts val="0"/>
              </a:spcAft>
              <a:buNone/>
            </a:pPr>
            <a:r>
              <a:rPr lang="en-US" sz="1100" i="1" dirty="0">
                <a:solidFill>
                  <a:srgbClr val="000000"/>
                </a:solidFill>
                <a:latin typeface="Arial"/>
                <a:ea typeface="Arial"/>
                <a:cs typeface="Arial"/>
                <a:sym typeface="Arial"/>
              </a:rPr>
              <a:t>		</a:t>
            </a:r>
            <a:r>
              <a:rPr lang="en-US" sz="1000" i="1" dirty="0">
                <a:solidFill>
                  <a:srgbClr val="000000"/>
                </a:solidFill>
                <a:latin typeface="Arial"/>
                <a:ea typeface="Arial"/>
                <a:cs typeface="Arial"/>
                <a:sym typeface="Arial"/>
              </a:rPr>
              <a:t>Associate Professor, </a:t>
            </a:r>
            <a:r>
              <a:rPr lang="en-US" sz="1000" dirty="0">
                <a:solidFill>
                  <a:srgbClr val="000000"/>
                </a:solidFill>
                <a:latin typeface="Arial"/>
                <a:ea typeface="Arial"/>
                <a:cs typeface="Arial"/>
                <a:sym typeface="Arial"/>
              </a:rPr>
              <a:t>URI Department of Industrial &amp; Systems Engineering</a:t>
            </a:r>
            <a:endParaRPr sz="1000" dirty="0">
              <a:solidFill>
                <a:srgbClr val="000000"/>
              </a:solidFill>
              <a:latin typeface="Arial"/>
              <a:ea typeface="Arial"/>
              <a:cs typeface="Arial"/>
              <a:sym typeface="Arial"/>
            </a:endParaRPr>
          </a:p>
          <a:p>
            <a:pPr marL="0" marR="0" lvl="0" indent="0" algn="l" rtl="0">
              <a:spcBef>
                <a:spcPts val="0"/>
              </a:spcBef>
              <a:spcAft>
                <a:spcPts val="0"/>
              </a:spcAft>
              <a:buNone/>
            </a:pPr>
            <a:r>
              <a:rPr lang="en-US" sz="1000" dirty="0">
                <a:solidFill>
                  <a:srgbClr val="000000"/>
                </a:solidFill>
                <a:latin typeface="Arial"/>
                <a:ea typeface="Arial"/>
                <a:cs typeface="Arial"/>
                <a:sym typeface="Arial"/>
              </a:rPr>
              <a:t>				</a:t>
            </a:r>
            <a:endParaRPr sz="1800" dirty="0">
              <a:solidFill>
                <a:srgbClr val="000000"/>
              </a:solidFill>
              <a:latin typeface="Trebuchet MS"/>
              <a:ea typeface="Trebuchet MS"/>
              <a:cs typeface="Trebuchet MS"/>
              <a:sym typeface="Trebuchet MS"/>
            </a:endParaRPr>
          </a:p>
        </p:txBody>
      </p:sp>
      <p:sp>
        <p:nvSpPr>
          <p:cNvPr id="190" name="Google Shape;190;g6c0ea6dbd1_0_196"/>
          <p:cNvSpPr/>
          <p:nvPr/>
        </p:nvSpPr>
        <p:spPr>
          <a:xfrm>
            <a:off x="3251200" y="3843642"/>
            <a:ext cx="4445100" cy="1061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a:solidFill>
                  <a:srgbClr val="000000"/>
                </a:solidFill>
                <a:latin typeface="Arial"/>
                <a:ea typeface="Arial"/>
                <a:cs typeface="Arial"/>
                <a:sym typeface="Arial"/>
              </a:rPr>
              <a:t>Global warming, a growing world population, and the development of global markets have shifted companies toward a new paradigm– sustainable manufacturing. Dr. Maier-Speredelozzi will share her research on how equipment decisions and production routings can be characterized in terms of their sustainability; she’ll propose an approach for use in identifying opportunities for sustainable manufacturing.</a:t>
            </a:r>
            <a:endParaRPr sz="1050">
              <a:solidFill>
                <a:srgbClr val="000000"/>
              </a:solidFill>
              <a:latin typeface="Trebuchet MS"/>
              <a:ea typeface="Trebuchet MS"/>
              <a:cs typeface="Trebuchet MS"/>
              <a:sym typeface="Trebuchet MS"/>
            </a:endParaRPr>
          </a:p>
        </p:txBody>
      </p:sp>
      <p:pic>
        <p:nvPicPr>
          <p:cNvPr id="191" name="Google Shape;191;g6c0ea6dbd1_0_196"/>
          <p:cNvPicPr preferRelativeResize="0"/>
          <p:nvPr/>
        </p:nvPicPr>
        <p:blipFill rotWithShape="1">
          <a:blip r:embed="rId5">
            <a:alphaModFix/>
          </a:blip>
          <a:srcRect l="30834" t="60539"/>
          <a:stretch/>
        </p:blipFill>
        <p:spPr>
          <a:xfrm>
            <a:off x="0" y="-2"/>
            <a:ext cx="9144003" cy="1599649"/>
          </a:xfrm>
          <a:prstGeom prst="rect">
            <a:avLst/>
          </a:prstGeom>
          <a:noFill/>
          <a:ln>
            <a:noFill/>
          </a:ln>
        </p:spPr>
      </p:pic>
      <p:cxnSp>
        <p:nvCxnSpPr>
          <p:cNvPr id="192" name="Google Shape;192;g6c0ea6dbd1_0_196"/>
          <p:cNvCxnSpPr/>
          <p:nvPr/>
        </p:nvCxnSpPr>
        <p:spPr>
          <a:xfrm>
            <a:off x="1668425" y="5610836"/>
            <a:ext cx="5835600" cy="0"/>
          </a:xfrm>
          <a:prstGeom prst="straightConnector1">
            <a:avLst/>
          </a:prstGeom>
          <a:noFill/>
          <a:ln w="1905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7aa91a0a50_2_275"/>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Example: Compressed Air</a:t>
            </a:r>
            <a:endParaRPr sz="4800" b="1" i="0" u="none" strike="noStrike" cap="none"/>
          </a:p>
        </p:txBody>
      </p:sp>
      <p:sp>
        <p:nvSpPr>
          <p:cNvPr id="418" name="Google Shape;418;g7aa91a0a50_2_275"/>
          <p:cNvSpPr/>
          <p:nvPr/>
        </p:nvSpPr>
        <p:spPr>
          <a:xfrm>
            <a:off x="1076006" y="1921065"/>
            <a:ext cx="726419" cy="31190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g7aa91a0a50_2_275"/>
          <p:cNvSpPr txBox="1"/>
          <p:nvPr/>
        </p:nvSpPr>
        <p:spPr>
          <a:xfrm>
            <a:off x="628650" y="2192400"/>
            <a:ext cx="24003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Measurement Results:</a:t>
            </a:r>
            <a:endParaRPr/>
          </a:p>
        </p:txBody>
      </p:sp>
      <p:pic>
        <p:nvPicPr>
          <p:cNvPr id="420" name="Google Shape;420;g7aa91a0a50_2_275"/>
          <p:cNvPicPr preferRelativeResize="0"/>
          <p:nvPr/>
        </p:nvPicPr>
        <p:blipFill rotWithShape="1">
          <a:blip r:embed="rId3">
            <a:alphaModFix/>
          </a:blip>
          <a:srcRect/>
          <a:stretch/>
        </p:blipFill>
        <p:spPr>
          <a:xfrm>
            <a:off x="101875" y="2880252"/>
            <a:ext cx="3660999" cy="2477150"/>
          </a:xfrm>
          <a:prstGeom prst="rect">
            <a:avLst/>
          </a:prstGeom>
          <a:noFill/>
          <a:ln>
            <a:noFill/>
          </a:ln>
        </p:spPr>
      </p:pic>
      <p:pic>
        <p:nvPicPr>
          <p:cNvPr id="421" name="Google Shape;421;g7aa91a0a50_2_275"/>
          <p:cNvPicPr preferRelativeResize="0"/>
          <p:nvPr/>
        </p:nvPicPr>
        <p:blipFill rotWithShape="1">
          <a:blip r:embed="rId4">
            <a:alphaModFix/>
          </a:blip>
          <a:srcRect/>
          <a:stretch/>
        </p:blipFill>
        <p:spPr>
          <a:xfrm>
            <a:off x="4001774" y="2353126"/>
            <a:ext cx="4820816" cy="3119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7aa91a0a50_2_283"/>
          <p:cNvSpPr txBox="1">
            <a:spLocks noGrp="1"/>
          </p:cNvSpPr>
          <p:nvPr>
            <p:ph type="title"/>
          </p:nvPr>
        </p:nvSpPr>
        <p:spPr>
          <a:xfrm>
            <a:off x="628650" y="185016"/>
            <a:ext cx="78867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Visualization</a:t>
            </a:r>
            <a:endParaRPr sz="4800" b="1" i="0" u="none" strike="noStrike" cap="none"/>
          </a:p>
        </p:txBody>
      </p:sp>
      <p:sp>
        <p:nvSpPr>
          <p:cNvPr id="427" name="Google Shape;427;g7aa91a0a50_2_283"/>
          <p:cNvSpPr txBox="1"/>
          <p:nvPr/>
        </p:nvSpPr>
        <p:spPr>
          <a:xfrm>
            <a:off x="628649" y="2233343"/>
            <a:ext cx="291294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Sustainable value stream mapping:</a:t>
            </a:r>
            <a:endParaRPr/>
          </a:p>
        </p:txBody>
      </p:sp>
      <p:pic>
        <p:nvPicPr>
          <p:cNvPr id="428" name="Google Shape;428;g7aa91a0a50_2_283"/>
          <p:cNvPicPr preferRelativeResize="0"/>
          <p:nvPr/>
        </p:nvPicPr>
        <p:blipFill rotWithShape="1">
          <a:blip r:embed="rId3">
            <a:alphaModFix/>
          </a:blip>
          <a:srcRect/>
          <a:stretch/>
        </p:blipFill>
        <p:spPr>
          <a:xfrm>
            <a:off x="4667570" y="1804637"/>
            <a:ext cx="2894959" cy="3430900"/>
          </a:xfrm>
          <a:prstGeom prst="rect">
            <a:avLst/>
          </a:prstGeom>
          <a:noFill/>
          <a:ln>
            <a:noFill/>
          </a:ln>
        </p:spPr>
      </p:pic>
      <p:sp>
        <p:nvSpPr>
          <p:cNvPr id="429" name="Google Shape;429;g7aa91a0a50_2_283"/>
          <p:cNvSpPr txBox="1"/>
          <p:nvPr/>
        </p:nvSpPr>
        <p:spPr>
          <a:xfrm>
            <a:off x="628649" y="2987216"/>
            <a:ext cx="2969826" cy="25853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Data box to display sustainability of processes</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Inventory data for routings</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Information flow to control the production</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cxnSp>
        <p:nvCxnSpPr>
          <p:cNvPr id="430" name="Google Shape;430;g7aa91a0a50_2_283"/>
          <p:cNvCxnSpPr/>
          <p:nvPr/>
        </p:nvCxnSpPr>
        <p:spPr>
          <a:xfrm>
            <a:off x="4923431" y="2263105"/>
            <a:ext cx="189900" cy="355500"/>
          </a:xfrm>
          <a:prstGeom prst="straightConnector1">
            <a:avLst/>
          </a:prstGeom>
          <a:noFill/>
          <a:ln w="9525" cap="flat" cmpd="sng">
            <a:solidFill>
              <a:srgbClr val="002060"/>
            </a:solidFill>
            <a:prstDash val="solid"/>
            <a:miter lim="800000"/>
            <a:headEnd type="none" w="sm" len="sm"/>
            <a:tailEnd type="triangle" w="med" len="med"/>
          </a:ln>
        </p:spPr>
      </p:cxnSp>
      <p:sp>
        <p:nvSpPr>
          <p:cNvPr id="431" name="Google Shape;431;g7aa91a0a50_2_283"/>
          <p:cNvSpPr/>
          <p:nvPr/>
        </p:nvSpPr>
        <p:spPr>
          <a:xfrm>
            <a:off x="4125037" y="2088108"/>
            <a:ext cx="798300" cy="3549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Material handling time</a:t>
            </a:r>
            <a:endParaRPr sz="1200">
              <a:solidFill>
                <a:schemeClr val="dk1"/>
              </a:solidFill>
              <a:latin typeface="Calibri"/>
              <a:ea typeface="Calibri"/>
              <a:cs typeface="Calibri"/>
              <a:sym typeface="Calibri"/>
            </a:endParaRPr>
          </a:p>
        </p:txBody>
      </p:sp>
      <p:cxnSp>
        <p:nvCxnSpPr>
          <p:cNvPr id="432" name="Google Shape;432;g7aa91a0a50_2_283"/>
          <p:cNvCxnSpPr/>
          <p:nvPr/>
        </p:nvCxnSpPr>
        <p:spPr>
          <a:xfrm>
            <a:off x="4922037" y="2746134"/>
            <a:ext cx="191100" cy="123900"/>
          </a:xfrm>
          <a:prstGeom prst="straightConnector1">
            <a:avLst/>
          </a:prstGeom>
          <a:noFill/>
          <a:ln w="9525" cap="flat" cmpd="sng">
            <a:solidFill>
              <a:srgbClr val="002060"/>
            </a:solidFill>
            <a:prstDash val="solid"/>
            <a:miter lim="800000"/>
            <a:headEnd type="none" w="sm" len="sm"/>
            <a:tailEnd type="triangle" w="med" len="med"/>
          </a:ln>
        </p:spPr>
      </p:cxnSp>
      <p:sp>
        <p:nvSpPr>
          <p:cNvPr id="433" name="Google Shape;433;g7aa91a0a50_2_283"/>
          <p:cNvSpPr/>
          <p:nvPr/>
        </p:nvSpPr>
        <p:spPr>
          <a:xfrm>
            <a:off x="4123644" y="2570080"/>
            <a:ext cx="7983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Processing time</a:t>
            </a:r>
            <a:endParaRPr sz="1200">
              <a:solidFill>
                <a:schemeClr val="dk1"/>
              </a:solidFill>
              <a:latin typeface="Calibri"/>
              <a:ea typeface="Calibri"/>
              <a:cs typeface="Calibri"/>
              <a:sym typeface="Calibri"/>
            </a:endParaRPr>
          </a:p>
        </p:txBody>
      </p:sp>
      <p:cxnSp>
        <p:nvCxnSpPr>
          <p:cNvPr id="434" name="Google Shape;434;g7aa91a0a50_2_283"/>
          <p:cNvCxnSpPr>
            <a:stCxn id="435" idx="3"/>
          </p:cNvCxnSpPr>
          <p:nvPr/>
        </p:nvCxnSpPr>
        <p:spPr>
          <a:xfrm rot="10800000" flipH="1">
            <a:off x="4921944" y="3121537"/>
            <a:ext cx="191400" cy="32400"/>
          </a:xfrm>
          <a:prstGeom prst="straightConnector1">
            <a:avLst/>
          </a:prstGeom>
          <a:noFill/>
          <a:ln w="9525" cap="flat" cmpd="sng">
            <a:solidFill>
              <a:srgbClr val="002060"/>
            </a:solidFill>
            <a:prstDash val="solid"/>
            <a:miter lim="800000"/>
            <a:headEnd type="none" w="sm" len="sm"/>
            <a:tailEnd type="triangle" w="med" len="med"/>
          </a:ln>
        </p:spPr>
      </p:cxnSp>
      <p:sp>
        <p:nvSpPr>
          <p:cNvPr id="435" name="Google Shape;435;g7aa91a0a50_2_283"/>
          <p:cNvSpPr/>
          <p:nvPr/>
        </p:nvSpPr>
        <p:spPr>
          <a:xfrm>
            <a:off x="4123644" y="2993887"/>
            <a:ext cx="7983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Changeover time</a:t>
            </a:r>
            <a:endParaRPr sz="1200">
              <a:solidFill>
                <a:schemeClr val="dk1"/>
              </a:solidFill>
              <a:latin typeface="Calibri"/>
              <a:ea typeface="Calibri"/>
              <a:cs typeface="Calibri"/>
              <a:sym typeface="Calibri"/>
            </a:endParaRPr>
          </a:p>
        </p:txBody>
      </p:sp>
      <p:cxnSp>
        <p:nvCxnSpPr>
          <p:cNvPr id="436" name="Google Shape;436;g7aa91a0a50_2_283"/>
          <p:cNvCxnSpPr/>
          <p:nvPr/>
        </p:nvCxnSpPr>
        <p:spPr>
          <a:xfrm flipH="1">
            <a:off x="7254860" y="2285161"/>
            <a:ext cx="190500" cy="333600"/>
          </a:xfrm>
          <a:prstGeom prst="straightConnector1">
            <a:avLst/>
          </a:prstGeom>
          <a:noFill/>
          <a:ln w="9525" cap="flat" cmpd="sng">
            <a:solidFill>
              <a:srgbClr val="002060"/>
            </a:solidFill>
            <a:prstDash val="solid"/>
            <a:miter lim="800000"/>
            <a:headEnd type="none" w="sm" len="sm"/>
            <a:tailEnd type="triangle" w="med" len="med"/>
          </a:ln>
        </p:spPr>
      </p:cxnSp>
      <p:sp>
        <p:nvSpPr>
          <p:cNvPr id="437" name="Google Shape;437;g7aa91a0a50_2_283"/>
          <p:cNvSpPr/>
          <p:nvPr/>
        </p:nvSpPr>
        <p:spPr>
          <a:xfrm>
            <a:off x="7445360" y="2118029"/>
            <a:ext cx="10701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Number of material handlings</a:t>
            </a:r>
            <a:endParaRPr/>
          </a:p>
        </p:txBody>
      </p:sp>
      <p:sp>
        <p:nvSpPr>
          <p:cNvPr id="438" name="Google Shape;438;g7aa91a0a50_2_283"/>
          <p:cNvSpPr/>
          <p:nvPr/>
        </p:nvSpPr>
        <p:spPr>
          <a:xfrm>
            <a:off x="7446056" y="2573228"/>
            <a:ext cx="10701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Cycle time</a:t>
            </a:r>
            <a:endParaRPr/>
          </a:p>
        </p:txBody>
      </p:sp>
      <p:cxnSp>
        <p:nvCxnSpPr>
          <p:cNvPr id="439" name="Google Shape;439;g7aa91a0a50_2_283"/>
          <p:cNvCxnSpPr>
            <a:stCxn id="438" idx="1"/>
          </p:cNvCxnSpPr>
          <p:nvPr/>
        </p:nvCxnSpPr>
        <p:spPr>
          <a:xfrm flipH="1">
            <a:off x="7255556" y="2733278"/>
            <a:ext cx="190500" cy="109200"/>
          </a:xfrm>
          <a:prstGeom prst="straightConnector1">
            <a:avLst/>
          </a:prstGeom>
          <a:noFill/>
          <a:ln w="9525" cap="flat" cmpd="sng">
            <a:solidFill>
              <a:srgbClr val="002060"/>
            </a:solidFill>
            <a:prstDash val="solid"/>
            <a:miter lim="800000"/>
            <a:headEnd type="none" w="sm" len="sm"/>
            <a:tailEnd type="triangle" w="med" len="med"/>
          </a:ln>
        </p:spPr>
      </p:cxnSp>
      <p:sp>
        <p:nvSpPr>
          <p:cNvPr id="440" name="Google Shape;440;g7aa91a0a50_2_283"/>
          <p:cNvSpPr/>
          <p:nvPr/>
        </p:nvSpPr>
        <p:spPr>
          <a:xfrm>
            <a:off x="4123644" y="3421558"/>
            <a:ext cx="7983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Oil usage</a:t>
            </a:r>
            <a:endParaRPr/>
          </a:p>
        </p:txBody>
      </p:sp>
      <p:cxnSp>
        <p:nvCxnSpPr>
          <p:cNvPr id="441" name="Google Shape;441;g7aa91a0a50_2_283"/>
          <p:cNvCxnSpPr/>
          <p:nvPr/>
        </p:nvCxnSpPr>
        <p:spPr>
          <a:xfrm rot="10800000" flipH="1">
            <a:off x="4922037" y="3421653"/>
            <a:ext cx="191100" cy="159900"/>
          </a:xfrm>
          <a:prstGeom prst="straightConnector1">
            <a:avLst/>
          </a:prstGeom>
          <a:noFill/>
          <a:ln w="9525" cap="flat" cmpd="sng">
            <a:solidFill>
              <a:srgbClr val="002060"/>
            </a:solidFill>
            <a:prstDash val="solid"/>
            <a:miter lim="800000"/>
            <a:headEnd type="none" w="sm" len="sm"/>
            <a:tailEnd type="triangle" w="med" len="med"/>
          </a:ln>
        </p:spPr>
      </p:cxnSp>
      <p:sp>
        <p:nvSpPr>
          <p:cNvPr id="442" name="Google Shape;442;g7aa91a0a50_2_283"/>
          <p:cNvSpPr/>
          <p:nvPr/>
        </p:nvSpPr>
        <p:spPr>
          <a:xfrm>
            <a:off x="4123643" y="3845365"/>
            <a:ext cx="7983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Raw material</a:t>
            </a:r>
            <a:endParaRPr sz="1200">
              <a:solidFill>
                <a:schemeClr val="dk1"/>
              </a:solidFill>
              <a:latin typeface="Calibri"/>
              <a:ea typeface="Calibri"/>
              <a:cs typeface="Calibri"/>
              <a:sym typeface="Calibri"/>
            </a:endParaRPr>
          </a:p>
        </p:txBody>
      </p:sp>
      <p:cxnSp>
        <p:nvCxnSpPr>
          <p:cNvPr id="443" name="Google Shape;443;g7aa91a0a50_2_283"/>
          <p:cNvCxnSpPr/>
          <p:nvPr/>
        </p:nvCxnSpPr>
        <p:spPr>
          <a:xfrm rot="10800000" flipH="1">
            <a:off x="4922036" y="3674495"/>
            <a:ext cx="191100" cy="345300"/>
          </a:xfrm>
          <a:prstGeom prst="straightConnector1">
            <a:avLst/>
          </a:prstGeom>
          <a:noFill/>
          <a:ln w="9525" cap="flat" cmpd="sng">
            <a:solidFill>
              <a:srgbClr val="002060"/>
            </a:solidFill>
            <a:prstDash val="solid"/>
            <a:miter lim="800000"/>
            <a:headEnd type="none" w="sm" len="sm"/>
            <a:tailEnd type="triangle" w="med" len="med"/>
          </a:ln>
        </p:spPr>
      </p:cxnSp>
      <p:sp>
        <p:nvSpPr>
          <p:cNvPr id="444" name="Google Shape;444;g7aa91a0a50_2_283"/>
          <p:cNvSpPr/>
          <p:nvPr/>
        </p:nvSpPr>
        <p:spPr>
          <a:xfrm>
            <a:off x="7445360" y="3031183"/>
            <a:ext cx="10701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Water usage</a:t>
            </a:r>
            <a:endParaRPr/>
          </a:p>
        </p:txBody>
      </p:sp>
      <p:sp>
        <p:nvSpPr>
          <p:cNvPr id="445" name="Google Shape;445;g7aa91a0a50_2_283"/>
          <p:cNvSpPr/>
          <p:nvPr/>
        </p:nvSpPr>
        <p:spPr>
          <a:xfrm>
            <a:off x="7445360" y="3489138"/>
            <a:ext cx="10701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Scrap</a:t>
            </a:r>
            <a:endParaRPr/>
          </a:p>
        </p:txBody>
      </p:sp>
      <p:cxnSp>
        <p:nvCxnSpPr>
          <p:cNvPr id="446" name="Google Shape;446;g7aa91a0a50_2_283"/>
          <p:cNvCxnSpPr/>
          <p:nvPr/>
        </p:nvCxnSpPr>
        <p:spPr>
          <a:xfrm flipH="1">
            <a:off x="7254084" y="3204758"/>
            <a:ext cx="186300" cy="216900"/>
          </a:xfrm>
          <a:prstGeom prst="straightConnector1">
            <a:avLst/>
          </a:prstGeom>
          <a:noFill/>
          <a:ln w="9525" cap="flat" cmpd="sng">
            <a:solidFill>
              <a:srgbClr val="002060"/>
            </a:solidFill>
            <a:prstDash val="solid"/>
            <a:miter lim="800000"/>
            <a:headEnd type="none" w="sm" len="sm"/>
            <a:tailEnd type="triangle" w="med" len="med"/>
          </a:ln>
        </p:spPr>
      </p:cxnSp>
      <p:cxnSp>
        <p:nvCxnSpPr>
          <p:cNvPr id="447" name="Google Shape;447;g7aa91a0a50_2_283"/>
          <p:cNvCxnSpPr/>
          <p:nvPr/>
        </p:nvCxnSpPr>
        <p:spPr>
          <a:xfrm flipH="1">
            <a:off x="7254146" y="3628565"/>
            <a:ext cx="192300" cy="45900"/>
          </a:xfrm>
          <a:prstGeom prst="straightConnector1">
            <a:avLst/>
          </a:prstGeom>
          <a:noFill/>
          <a:ln w="9525" cap="flat" cmpd="sng">
            <a:solidFill>
              <a:srgbClr val="002060"/>
            </a:solidFill>
            <a:prstDash val="solid"/>
            <a:miter lim="800000"/>
            <a:headEnd type="none" w="sm" len="sm"/>
            <a:tailEnd type="triangle" w="med" len="med"/>
          </a:ln>
        </p:spPr>
      </p:cxnSp>
      <p:sp>
        <p:nvSpPr>
          <p:cNvPr id="448" name="Google Shape;448;g7aa91a0a50_2_283"/>
          <p:cNvSpPr/>
          <p:nvPr/>
        </p:nvSpPr>
        <p:spPr>
          <a:xfrm>
            <a:off x="7440384" y="3944405"/>
            <a:ext cx="10701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Electrical energy and Compressed air</a:t>
            </a:r>
            <a:endParaRPr/>
          </a:p>
        </p:txBody>
      </p:sp>
      <p:cxnSp>
        <p:nvCxnSpPr>
          <p:cNvPr id="449" name="Google Shape;449;g7aa91a0a50_2_283"/>
          <p:cNvCxnSpPr/>
          <p:nvPr/>
        </p:nvCxnSpPr>
        <p:spPr>
          <a:xfrm rot="10800000">
            <a:off x="7247484" y="4051300"/>
            <a:ext cx="192900" cy="53100"/>
          </a:xfrm>
          <a:prstGeom prst="straightConnector1">
            <a:avLst/>
          </a:prstGeom>
          <a:noFill/>
          <a:ln w="9525" cap="flat" cmpd="sng">
            <a:solidFill>
              <a:srgbClr val="002060"/>
            </a:solidFill>
            <a:prstDash val="solid"/>
            <a:miter lim="800000"/>
            <a:headEnd type="none" w="sm" len="sm"/>
            <a:tailEnd type="triangle" w="med" len="med"/>
          </a:ln>
        </p:spPr>
      </p:cxnSp>
      <p:sp>
        <p:nvSpPr>
          <p:cNvPr id="450" name="Google Shape;450;g7aa91a0a50_2_283"/>
          <p:cNvSpPr/>
          <p:nvPr/>
        </p:nvSpPr>
        <p:spPr>
          <a:xfrm>
            <a:off x="4123643" y="4292701"/>
            <a:ext cx="7983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Noise level</a:t>
            </a:r>
            <a:endParaRPr/>
          </a:p>
        </p:txBody>
      </p:sp>
      <p:cxnSp>
        <p:nvCxnSpPr>
          <p:cNvPr id="451" name="Google Shape;451;g7aa91a0a50_2_283"/>
          <p:cNvCxnSpPr>
            <a:stCxn id="450" idx="3"/>
          </p:cNvCxnSpPr>
          <p:nvPr/>
        </p:nvCxnSpPr>
        <p:spPr>
          <a:xfrm>
            <a:off x="4921943" y="4452751"/>
            <a:ext cx="191400" cy="196200"/>
          </a:xfrm>
          <a:prstGeom prst="straightConnector1">
            <a:avLst/>
          </a:prstGeom>
          <a:noFill/>
          <a:ln w="9525" cap="flat" cmpd="sng">
            <a:solidFill>
              <a:srgbClr val="002060"/>
            </a:solidFill>
            <a:prstDash val="solid"/>
            <a:miter lim="800000"/>
            <a:headEnd type="none" w="sm" len="sm"/>
            <a:tailEnd type="triangle" w="med" len="med"/>
          </a:ln>
        </p:spPr>
      </p:cxnSp>
      <p:sp>
        <p:nvSpPr>
          <p:cNvPr id="452" name="Google Shape;452;g7aa91a0a50_2_283"/>
          <p:cNvSpPr/>
          <p:nvPr/>
        </p:nvSpPr>
        <p:spPr>
          <a:xfrm>
            <a:off x="7440383" y="4399094"/>
            <a:ext cx="1070100" cy="320100"/>
          </a:xfrm>
          <a:prstGeom prst="rect">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Energy Intensity (Idle + Processing)</a:t>
            </a:r>
            <a:endParaRPr/>
          </a:p>
        </p:txBody>
      </p:sp>
      <p:cxnSp>
        <p:nvCxnSpPr>
          <p:cNvPr id="453" name="Google Shape;453;g7aa91a0a50_2_283"/>
          <p:cNvCxnSpPr>
            <a:stCxn id="452" idx="1"/>
          </p:cNvCxnSpPr>
          <p:nvPr/>
        </p:nvCxnSpPr>
        <p:spPr>
          <a:xfrm rot="10800000">
            <a:off x="7252583" y="4361144"/>
            <a:ext cx="187800" cy="198000"/>
          </a:xfrm>
          <a:prstGeom prst="straightConnector1">
            <a:avLst/>
          </a:prstGeom>
          <a:noFill/>
          <a:ln w="9525" cap="flat" cmpd="sng">
            <a:solidFill>
              <a:srgbClr val="00206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g7aa91a0a50_2_314"/>
          <p:cNvPicPr preferRelativeResize="0"/>
          <p:nvPr/>
        </p:nvPicPr>
        <p:blipFill rotWithShape="1">
          <a:blip r:embed="rId3">
            <a:alphaModFix/>
          </a:blip>
          <a:srcRect/>
          <a:stretch/>
        </p:blipFill>
        <p:spPr>
          <a:xfrm rot="5400000">
            <a:off x="1455901" y="-1173626"/>
            <a:ext cx="5663727" cy="8183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7aa91a0a50_2_318"/>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Analysis – Economic Perspective</a:t>
            </a:r>
            <a:endParaRPr sz="4800" b="1" i="0" u="none" strike="noStrike" cap="none"/>
          </a:p>
        </p:txBody>
      </p:sp>
      <p:sp>
        <p:nvSpPr>
          <p:cNvPr id="464" name="Google Shape;464;g7aa91a0a50_2_318"/>
          <p:cNvSpPr txBox="1"/>
          <p:nvPr/>
        </p:nvSpPr>
        <p:spPr>
          <a:xfrm>
            <a:off x="628650" y="2192400"/>
            <a:ext cx="3441031"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Cost evaluation: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Assessment of total costs of each process </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Definition of cost categories</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Identification of adequate cost factors</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Calculation of costs per part</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grpSp>
        <p:nvGrpSpPr>
          <p:cNvPr id="465" name="Google Shape;465;g7aa91a0a50_2_318"/>
          <p:cNvGrpSpPr/>
          <p:nvPr/>
        </p:nvGrpSpPr>
        <p:grpSpPr>
          <a:xfrm>
            <a:off x="4222082" y="2372538"/>
            <a:ext cx="3114174" cy="2768856"/>
            <a:chOff x="0" y="317"/>
            <a:chExt cx="4152232" cy="2768856"/>
          </a:xfrm>
        </p:grpSpPr>
        <p:sp>
          <p:nvSpPr>
            <p:cNvPr id="466" name="Google Shape;466;g7aa91a0a50_2_318"/>
            <p:cNvSpPr/>
            <p:nvPr/>
          </p:nvSpPr>
          <p:spPr>
            <a:xfrm>
              <a:off x="0" y="317"/>
              <a:ext cx="4152232" cy="594372"/>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g7aa91a0a50_2_318"/>
            <p:cNvSpPr txBox="1"/>
            <p:nvPr/>
          </p:nvSpPr>
          <p:spPr>
            <a:xfrm>
              <a:off x="29015" y="29332"/>
              <a:ext cx="4094202" cy="53634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1">
                  <a:solidFill>
                    <a:schemeClr val="lt1"/>
                  </a:solidFill>
                  <a:latin typeface="Calibri"/>
                  <a:ea typeface="Calibri"/>
                  <a:cs typeface="Calibri"/>
                  <a:sym typeface="Calibri"/>
                </a:rPr>
                <a:t>Cost categories</a:t>
              </a:r>
              <a:endParaRPr/>
            </a:p>
          </p:txBody>
        </p:sp>
        <p:sp>
          <p:nvSpPr>
            <p:cNvPr id="468" name="Google Shape;468;g7aa91a0a50_2_318"/>
            <p:cNvSpPr/>
            <p:nvPr/>
          </p:nvSpPr>
          <p:spPr>
            <a:xfrm>
              <a:off x="0" y="594690"/>
              <a:ext cx="4152232" cy="21744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g7aa91a0a50_2_318"/>
            <p:cNvSpPr txBox="1"/>
            <p:nvPr/>
          </p:nvSpPr>
          <p:spPr>
            <a:xfrm>
              <a:off x="0" y="594690"/>
              <a:ext cx="4152232" cy="2174483"/>
            </a:xfrm>
            <a:prstGeom prst="rect">
              <a:avLst/>
            </a:prstGeom>
            <a:noFill/>
            <a:ln>
              <a:noFill/>
            </a:ln>
          </p:spPr>
          <p:txBody>
            <a:bodyPr spcFirstLastPara="1" wrap="square" lIns="131825"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Labor costs</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Energy costs</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Material costs</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Lubrication oil costs</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Water costs</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Consumables costs</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7aa91a0a50_2_328"/>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Analysis – Economic Perspective</a:t>
            </a:r>
            <a:endParaRPr sz="4800" b="1" i="0" u="none" strike="noStrike" cap="none"/>
          </a:p>
        </p:txBody>
      </p:sp>
      <p:pic>
        <p:nvPicPr>
          <p:cNvPr id="475" name="Google Shape;475;g7aa91a0a50_2_328"/>
          <p:cNvPicPr preferRelativeResize="0"/>
          <p:nvPr/>
        </p:nvPicPr>
        <p:blipFill rotWithShape="1">
          <a:blip r:embed="rId3">
            <a:alphaModFix/>
          </a:blip>
          <a:srcRect/>
          <a:stretch/>
        </p:blipFill>
        <p:spPr>
          <a:xfrm>
            <a:off x="113775" y="2850149"/>
            <a:ext cx="2915175" cy="2613325"/>
          </a:xfrm>
          <a:prstGeom prst="rect">
            <a:avLst/>
          </a:prstGeom>
          <a:noFill/>
          <a:ln>
            <a:noFill/>
          </a:ln>
        </p:spPr>
      </p:pic>
      <p:pic>
        <p:nvPicPr>
          <p:cNvPr id="476" name="Google Shape;476;g7aa91a0a50_2_328"/>
          <p:cNvPicPr preferRelativeResize="0"/>
          <p:nvPr/>
        </p:nvPicPr>
        <p:blipFill rotWithShape="1">
          <a:blip r:embed="rId4">
            <a:alphaModFix/>
          </a:blip>
          <a:srcRect/>
          <a:stretch/>
        </p:blipFill>
        <p:spPr>
          <a:xfrm>
            <a:off x="2640402" y="1894133"/>
            <a:ext cx="6427400" cy="3847645"/>
          </a:xfrm>
          <a:prstGeom prst="rect">
            <a:avLst/>
          </a:prstGeom>
          <a:noFill/>
          <a:ln>
            <a:noFill/>
          </a:ln>
        </p:spPr>
      </p:pic>
      <p:sp>
        <p:nvSpPr>
          <p:cNvPr id="477" name="Google Shape;477;g7aa91a0a50_2_328"/>
          <p:cNvSpPr txBox="1"/>
          <p:nvPr/>
        </p:nvSpPr>
        <p:spPr>
          <a:xfrm>
            <a:off x="628650" y="2192400"/>
            <a:ext cx="24003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Analysis Results: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7aa91a0a50_2_335"/>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Analysis – Environmental Perspective</a:t>
            </a:r>
            <a:endParaRPr sz="4800" b="1" i="0" u="none" strike="noStrike" cap="none"/>
          </a:p>
        </p:txBody>
      </p:sp>
      <p:sp>
        <p:nvSpPr>
          <p:cNvPr id="483" name="Google Shape;483;g7aa91a0a50_2_335"/>
          <p:cNvSpPr txBox="1"/>
          <p:nvPr/>
        </p:nvSpPr>
        <p:spPr>
          <a:xfrm>
            <a:off x="628650" y="2192400"/>
            <a:ext cx="3441031"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Life Cycle Assessment (LCA):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Usage of software Umberto NXT LCA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Consideration of </a:t>
            </a:r>
            <a:r>
              <a:rPr lang="en-US" sz="1800" b="1">
                <a:solidFill>
                  <a:schemeClr val="dk1"/>
                </a:solidFill>
                <a:latin typeface="Calibri"/>
                <a:ea typeface="Calibri"/>
                <a:cs typeface="Calibri"/>
                <a:sym typeface="Calibri"/>
              </a:rPr>
              <a:t>raw materials phase </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manufacturing phase</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Generic data from database ecoinvent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Two impact categories:</a:t>
            </a:r>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Global warming potential (GWP)</a:t>
            </a:r>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Acidification potential (AP)</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pic>
        <p:nvPicPr>
          <p:cNvPr id="484" name="Google Shape;484;g7aa91a0a50_2_335"/>
          <p:cNvPicPr preferRelativeResize="0"/>
          <p:nvPr/>
        </p:nvPicPr>
        <p:blipFill rotWithShape="1">
          <a:blip r:embed="rId3">
            <a:alphaModFix/>
          </a:blip>
          <a:srcRect/>
          <a:stretch/>
        </p:blipFill>
        <p:spPr>
          <a:xfrm>
            <a:off x="4222073" y="1614951"/>
            <a:ext cx="4112800" cy="3777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7aa91a0a50_2_341"/>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Analysis – Environmental Perspective</a:t>
            </a:r>
            <a:endParaRPr sz="4800" b="1" i="0" u="none" strike="noStrike" cap="none"/>
          </a:p>
        </p:txBody>
      </p:sp>
      <p:pic>
        <p:nvPicPr>
          <p:cNvPr id="490" name="Google Shape;490;g7aa91a0a50_2_341"/>
          <p:cNvPicPr preferRelativeResize="0"/>
          <p:nvPr/>
        </p:nvPicPr>
        <p:blipFill rotWithShape="1">
          <a:blip r:embed="rId3">
            <a:alphaModFix/>
          </a:blip>
          <a:srcRect/>
          <a:stretch/>
        </p:blipFill>
        <p:spPr>
          <a:xfrm>
            <a:off x="4216324" y="1910874"/>
            <a:ext cx="4768475" cy="3085201"/>
          </a:xfrm>
          <a:prstGeom prst="rect">
            <a:avLst/>
          </a:prstGeom>
          <a:noFill/>
          <a:ln>
            <a:noFill/>
          </a:ln>
        </p:spPr>
      </p:pic>
      <p:sp>
        <p:nvSpPr>
          <p:cNvPr id="491" name="Google Shape;491;g7aa91a0a50_2_341"/>
          <p:cNvSpPr txBox="1"/>
          <p:nvPr/>
        </p:nvSpPr>
        <p:spPr>
          <a:xfrm>
            <a:off x="628650" y="2192400"/>
            <a:ext cx="24003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Analysis Results:</a:t>
            </a:r>
            <a:endParaRPr/>
          </a:p>
        </p:txBody>
      </p:sp>
      <p:sp>
        <p:nvSpPr>
          <p:cNvPr id="492" name="Google Shape;492;g7aa91a0a50_2_341"/>
          <p:cNvSpPr txBox="1"/>
          <p:nvPr/>
        </p:nvSpPr>
        <p:spPr>
          <a:xfrm>
            <a:off x="628650" y="2675991"/>
            <a:ext cx="3066482" cy="36933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Raw materials + manufacturing phase</a:t>
            </a:r>
            <a:endParaRPr/>
          </a:p>
        </p:txBody>
      </p:sp>
      <p:pic>
        <p:nvPicPr>
          <p:cNvPr id="493" name="Google Shape;493;g7aa91a0a50_2_341"/>
          <p:cNvPicPr preferRelativeResize="0"/>
          <p:nvPr/>
        </p:nvPicPr>
        <p:blipFill rotWithShape="1">
          <a:blip r:embed="rId4">
            <a:alphaModFix/>
          </a:blip>
          <a:srcRect/>
          <a:stretch/>
        </p:blipFill>
        <p:spPr>
          <a:xfrm>
            <a:off x="124101" y="3069198"/>
            <a:ext cx="3903877" cy="24133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7aa91a0a50_2_349"/>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Data Analysis – Environmental Perspective</a:t>
            </a:r>
            <a:endParaRPr sz="4800" b="1" i="0" u="none" strike="noStrike" cap="none"/>
          </a:p>
        </p:txBody>
      </p:sp>
      <p:sp>
        <p:nvSpPr>
          <p:cNvPr id="499" name="Google Shape;499;g7aa91a0a50_2_349"/>
          <p:cNvSpPr txBox="1"/>
          <p:nvPr/>
        </p:nvSpPr>
        <p:spPr>
          <a:xfrm>
            <a:off x="361200" y="2082271"/>
            <a:ext cx="2705700" cy="369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Only manufacturing phase</a:t>
            </a:r>
            <a:endParaRPr/>
          </a:p>
        </p:txBody>
      </p:sp>
      <p:pic>
        <p:nvPicPr>
          <p:cNvPr id="500" name="Google Shape;500;g7aa91a0a50_2_349"/>
          <p:cNvPicPr preferRelativeResize="0"/>
          <p:nvPr/>
        </p:nvPicPr>
        <p:blipFill rotWithShape="1">
          <a:blip r:embed="rId3">
            <a:alphaModFix/>
          </a:blip>
          <a:srcRect/>
          <a:stretch/>
        </p:blipFill>
        <p:spPr>
          <a:xfrm>
            <a:off x="235599" y="3086801"/>
            <a:ext cx="2516201" cy="2447999"/>
          </a:xfrm>
          <a:prstGeom prst="rect">
            <a:avLst/>
          </a:prstGeom>
          <a:noFill/>
          <a:ln>
            <a:noFill/>
          </a:ln>
        </p:spPr>
      </p:pic>
      <p:pic>
        <p:nvPicPr>
          <p:cNvPr id="501" name="Google Shape;501;g7aa91a0a50_2_349"/>
          <p:cNvPicPr preferRelativeResize="0"/>
          <p:nvPr/>
        </p:nvPicPr>
        <p:blipFill rotWithShape="1">
          <a:blip r:embed="rId4">
            <a:alphaModFix/>
          </a:blip>
          <a:srcRect/>
          <a:stretch/>
        </p:blipFill>
        <p:spPr>
          <a:xfrm>
            <a:off x="2952750" y="1729428"/>
            <a:ext cx="6115050" cy="3691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7aa91a0a50_2_357"/>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Comparison of Routings - Economic</a:t>
            </a:r>
            <a:endParaRPr sz="4800" b="1" i="0" u="none" strike="noStrike" cap="none"/>
          </a:p>
        </p:txBody>
      </p:sp>
      <p:pic>
        <p:nvPicPr>
          <p:cNvPr id="507" name="Google Shape;507;g7aa91a0a50_2_357"/>
          <p:cNvPicPr preferRelativeResize="0"/>
          <p:nvPr/>
        </p:nvPicPr>
        <p:blipFill rotWithShape="1">
          <a:blip r:embed="rId3">
            <a:alphaModFix/>
          </a:blip>
          <a:srcRect/>
          <a:stretch/>
        </p:blipFill>
        <p:spPr>
          <a:xfrm>
            <a:off x="3872601" y="1986726"/>
            <a:ext cx="5104725" cy="3319975"/>
          </a:xfrm>
          <a:prstGeom prst="rect">
            <a:avLst/>
          </a:prstGeom>
          <a:noFill/>
          <a:ln>
            <a:noFill/>
          </a:ln>
        </p:spPr>
      </p:pic>
      <p:pic>
        <p:nvPicPr>
          <p:cNvPr id="508" name="Google Shape;508;g7aa91a0a50_2_357"/>
          <p:cNvPicPr preferRelativeResize="0"/>
          <p:nvPr/>
        </p:nvPicPr>
        <p:blipFill rotWithShape="1">
          <a:blip r:embed="rId4">
            <a:alphaModFix/>
          </a:blip>
          <a:srcRect/>
          <a:stretch/>
        </p:blipFill>
        <p:spPr>
          <a:xfrm>
            <a:off x="90025" y="2955750"/>
            <a:ext cx="3211575" cy="1915525"/>
          </a:xfrm>
          <a:prstGeom prst="rect">
            <a:avLst/>
          </a:prstGeom>
          <a:noFill/>
          <a:ln>
            <a:noFill/>
          </a:ln>
        </p:spPr>
      </p:pic>
      <p:sp>
        <p:nvSpPr>
          <p:cNvPr id="509" name="Google Shape;509;g7aa91a0a50_2_357"/>
          <p:cNvSpPr/>
          <p:nvPr/>
        </p:nvSpPr>
        <p:spPr>
          <a:xfrm>
            <a:off x="2555261" y="3712571"/>
            <a:ext cx="189000" cy="252000"/>
          </a:xfrm>
          <a:prstGeom prst="star5">
            <a:avLst>
              <a:gd name="adj" fmla="val 19098"/>
              <a:gd name="hf" fmla="val 105146"/>
              <a:gd name="vf" fmla="val 110557"/>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7aa91a0a50_2_365"/>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Comparison of Routings - Environmental</a:t>
            </a:r>
            <a:endParaRPr sz="4800" b="1" i="0" u="none" strike="noStrike" cap="none"/>
          </a:p>
        </p:txBody>
      </p:sp>
      <p:pic>
        <p:nvPicPr>
          <p:cNvPr id="515" name="Google Shape;515;g7aa91a0a50_2_365"/>
          <p:cNvPicPr preferRelativeResize="0"/>
          <p:nvPr/>
        </p:nvPicPr>
        <p:blipFill rotWithShape="1">
          <a:blip r:embed="rId3">
            <a:alphaModFix/>
          </a:blip>
          <a:srcRect/>
          <a:stretch/>
        </p:blipFill>
        <p:spPr>
          <a:xfrm>
            <a:off x="152400" y="2638750"/>
            <a:ext cx="3265224" cy="2113586"/>
          </a:xfrm>
          <a:prstGeom prst="rect">
            <a:avLst/>
          </a:prstGeom>
          <a:noFill/>
          <a:ln>
            <a:noFill/>
          </a:ln>
        </p:spPr>
      </p:pic>
      <p:pic>
        <p:nvPicPr>
          <p:cNvPr id="516" name="Google Shape;516;g7aa91a0a50_2_365"/>
          <p:cNvPicPr preferRelativeResize="0"/>
          <p:nvPr/>
        </p:nvPicPr>
        <p:blipFill rotWithShape="1">
          <a:blip r:embed="rId4">
            <a:alphaModFix/>
          </a:blip>
          <a:srcRect/>
          <a:stretch/>
        </p:blipFill>
        <p:spPr>
          <a:xfrm>
            <a:off x="3815175" y="2281150"/>
            <a:ext cx="5074126" cy="3177675"/>
          </a:xfrm>
          <a:prstGeom prst="rect">
            <a:avLst/>
          </a:prstGeom>
          <a:noFill/>
          <a:ln>
            <a:noFill/>
          </a:ln>
        </p:spPr>
      </p:pic>
      <p:sp>
        <p:nvSpPr>
          <p:cNvPr id="517" name="Google Shape;517;g7aa91a0a50_2_365"/>
          <p:cNvSpPr/>
          <p:nvPr/>
        </p:nvSpPr>
        <p:spPr>
          <a:xfrm>
            <a:off x="3417628" y="3451107"/>
            <a:ext cx="189000" cy="252000"/>
          </a:xfrm>
          <a:prstGeom prst="star5">
            <a:avLst>
              <a:gd name="adj" fmla="val 19098"/>
              <a:gd name="hf" fmla="val 105146"/>
              <a:gd name="vf" fmla="val 110557"/>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7aa91a0a50_2_70"/>
          <p:cNvSpPr txBox="1">
            <a:spLocks noGrp="1"/>
          </p:cNvSpPr>
          <p:nvPr>
            <p:ph type="ctrTitle"/>
          </p:nvPr>
        </p:nvSpPr>
        <p:spPr>
          <a:xfrm>
            <a:off x="688913" y="0"/>
            <a:ext cx="7811888" cy="3943925"/>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262626"/>
              </a:buClr>
              <a:buSzPts val="1350"/>
              <a:buFont typeface="Calibri"/>
              <a:buNone/>
            </a:pPr>
            <a:r>
              <a:rPr lang="en-US" sz="5400">
                <a:solidFill>
                  <a:srgbClr val="262626"/>
                </a:solidFill>
                <a:latin typeface="Calibri"/>
                <a:ea typeface="Calibri"/>
                <a:cs typeface="Calibri"/>
                <a:sym typeface="Calibri"/>
              </a:rPr>
              <a:t>Sustainability in Manufacturing: Cutting-Edge Engineering Innovations Manufacturers </a:t>
            </a:r>
            <a:br>
              <a:rPr lang="en-US" sz="5400">
                <a:solidFill>
                  <a:srgbClr val="262626"/>
                </a:solidFill>
                <a:latin typeface="Calibri"/>
                <a:ea typeface="Calibri"/>
                <a:cs typeface="Calibri"/>
                <a:sym typeface="Calibri"/>
              </a:rPr>
            </a:br>
            <a:r>
              <a:rPr lang="en-US" sz="5400">
                <a:solidFill>
                  <a:srgbClr val="262626"/>
                </a:solidFill>
                <a:latin typeface="Calibri"/>
                <a:ea typeface="Calibri"/>
                <a:cs typeface="Calibri"/>
                <a:sym typeface="Calibri"/>
              </a:rPr>
              <a:t>Need to Know</a:t>
            </a:r>
            <a:endParaRPr sz="5400" b="0" i="0" u="none" strike="noStrike" cap="none">
              <a:solidFill>
                <a:srgbClr val="262626"/>
              </a:solidFill>
              <a:latin typeface="Calibri"/>
              <a:ea typeface="Calibri"/>
              <a:cs typeface="Calibri"/>
              <a:sym typeface="Calibri"/>
            </a:endParaRPr>
          </a:p>
        </p:txBody>
      </p:sp>
      <p:sp>
        <p:nvSpPr>
          <p:cNvPr id="198" name="Google Shape;198;g7aa91a0a50_2_70"/>
          <p:cNvSpPr txBox="1">
            <a:spLocks noGrp="1"/>
          </p:cNvSpPr>
          <p:nvPr>
            <p:ph type="subTitle" idx="1"/>
          </p:nvPr>
        </p:nvSpPr>
        <p:spPr>
          <a:xfrm>
            <a:off x="1165849" y="4373425"/>
            <a:ext cx="7475100" cy="71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700"/>
              <a:buFont typeface="Calibri"/>
              <a:buNone/>
            </a:pPr>
            <a:r>
              <a:rPr lang="en-US" sz="2800">
                <a:solidFill>
                  <a:schemeClr val="dk2"/>
                </a:solidFill>
                <a:latin typeface="Calibri"/>
                <a:ea typeface="Calibri"/>
                <a:cs typeface="Calibri"/>
                <a:sym typeface="Calibri"/>
              </a:rPr>
              <a:t>Associate Professor Valerie Maier-Speredelozzi</a:t>
            </a:r>
            <a:endParaRPr sz="2800">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700"/>
              <a:buFont typeface="Calibri"/>
              <a:buNone/>
            </a:pPr>
            <a:r>
              <a:rPr lang="en-US" sz="2800">
                <a:solidFill>
                  <a:schemeClr val="dk2"/>
                </a:solidFill>
                <a:latin typeface="Calibri"/>
                <a:ea typeface="Calibri"/>
                <a:cs typeface="Calibri"/>
                <a:sym typeface="Calibri"/>
              </a:rPr>
              <a:t>Graduate Student Christoph Gerdes</a:t>
            </a:r>
            <a:endParaRPr sz="2800">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700"/>
              <a:buFont typeface="Calibri"/>
              <a:buNone/>
            </a:pPr>
            <a:r>
              <a:rPr lang="en-US" sz="2800" b="0" i="0" u="none" strike="noStrike" cap="none">
                <a:solidFill>
                  <a:schemeClr val="dk2"/>
                </a:solidFill>
                <a:latin typeface="Calibri"/>
                <a:ea typeface="Calibri"/>
                <a:cs typeface="Calibri"/>
                <a:sym typeface="Calibri"/>
              </a:rPr>
              <a:t>Mechanical, Industrial and Systems Engineering</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7aa91a0a50_2_373"/>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Comparison of Routings - Overall</a:t>
            </a:r>
            <a:endParaRPr sz="4800" b="1" i="0" u="none" strike="noStrike" cap="none"/>
          </a:p>
        </p:txBody>
      </p:sp>
      <p:pic>
        <p:nvPicPr>
          <p:cNvPr id="523" name="Google Shape;523;g7aa91a0a50_2_373"/>
          <p:cNvPicPr preferRelativeResize="0"/>
          <p:nvPr/>
        </p:nvPicPr>
        <p:blipFill rotWithShape="1">
          <a:blip r:embed="rId3">
            <a:alphaModFix/>
          </a:blip>
          <a:srcRect/>
          <a:stretch/>
        </p:blipFill>
        <p:spPr>
          <a:xfrm>
            <a:off x="121899" y="1788802"/>
            <a:ext cx="5201574" cy="3505924"/>
          </a:xfrm>
          <a:prstGeom prst="rect">
            <a:avLst/>
          </a:prstGeom>
          <a:noFill/>
          <a:ln>
            <a:noFill/>
          </a:ln>
        </p:spPr>
      </p:pic>
      <p:sp>
        <p:nvSpPr>
          <p:cNvPr id="524" name="Google Shape;524;g7aa91a0a50_2_373"/>
          <p:cNvSpPr txBox="1"/>
          <p:nvPr/>
        </p:nvSpPr>
        <p:spPr>
          <a:xfrm>
            <a:off x="5323480" y="2203815"/>
            <a:ext cx="3649200" cy="2862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b="1">
                <a:solidFill>
                  <a:schemeClr val="dk1"/>
                </a:solidFill>
                <a:latin typeface="Calibri"/>
                <a:ea typeface="Calibri"/>
                <a:cs typeface="Calibri"/>
                <a:sym typeface="Calibri"/>
              </a:rPr>
              <a:t>Routing 2</a:t>
            </a:r>
            <a:r>
              <a:rPr lang="en-US" sz="1800">
                <a:solidFill>
                  <a:schemeClr val="dk1"/>
                </a:solidFill>
                <a:latin typeface="Calibri"/>
                <a:ea typeface="Calibri"/>
                <a:cs typeface="Calibri"/>
                <a:sym typeface="Calibri"/>
              </a:rPr>
              <a:t> best overall option</a:t>
            </a:r>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least costs</a:t>
            </a:r>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least environmental impact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Routing 5 is cheaper than routings 1 + 3</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Routing 5 has a higher GWP than routings 1 + 3</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b="1">
                <a:solidFill>
                  <a:schemeClr val="dk1"/>
                </a:solidFill>
                <a:latin typeface="Calibri"/>
                <a:ea typeface="Calibri"/>
                <a:cs typeface="Calibri"/>
                <a:sym typeface="Calibri"/>
              </a:rPr>
              <a:t>Preferences on performance indicators </a:t>
            </a:r>
            <a:r>
              <a:rPr lang="en-US" sz="1800">
                <a:solidFill>
                  <a:schemeClr val="dk1"/>
                </a:solidFill>
                <a:latin typeface="Calibri"/>
                <a:ea typeface="Calibri"/>
                <a:cs typeface="Calibri"/>
                <a:sym typeface="Calibri"/>
              </a:rPr>
              <a:t>need to be set for decision making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7aa91a0a50_2_379"/>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i="0" u="none" strike="noStrike" cap="none"/>
              <a:t>Finding trade offs</a:t>
            </a:r>
            <a:endParaRPr/>
          </a:p>
        </p:txBody>
      </p:sp>
      <p:sp>
        <p:nvSpPr>
          <p:cNvPr id="530" name="Google Shape;530;g7aa91a0a50_2_379"/>
          <p:cNvSpPr txBox="1"/>
          <p:nvPr/>
        </p:nvSpPr>
        <p:spPr>
          <a:xfrm>
            <a:off x="834535" y="4837041"/>
            <a:ext cx="3309900" cy="5259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31" name="Google Shape;531;g7aa91a0a50_2_379"/>
          <p:cNvSpPr txBox="1"/>
          <p:nvPr/>
        </p:nvSpPr>
        <p:spPr>
          <a:xfrm>
            <a:off x="628649" y="2192400"/>
            <a:ext cx="3721574" cy="23391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Setting preferences: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Two examples: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Total costs </a:t>
            </a:r>
            <a:r>
              <a:rPr lang="en-US" sz="1800" b="1" i="0" u="none" strike="noStrike" cap="none">
                <a:solidFill>
                  <a:schemeClr val="dk1"/>
                </a:solidFill>
                <a:latin typeface="Calibri"/>
                <a:ea typeface="Calibri"/>
                <a:cs typeface="Calibri"/>
                <a:sym typeface="Calibri"/>
              </a:rPr>
              <a:t>1:1</a:t>
            </a:r>
            <a:r>
              <a:rPr lang="en-US" sz="1800" b="0" i="0" u="none" strike="noStrike" cap="none">
                <a:solidFill>
                  <a:schemeClr val="dk1"/>
                </a:solidFill>
                <a:latin typeface="Calibri"/>
                <a:ea typeface="Calibri"/>
                <a:cs typeface="Calibri"/>
                <a:sym typeface="Calibri"/>
              </a:rPr>
              <a:t> Global warming potential</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Total costs </a:t>
            </a:r>
            <a:r>
              <a:rPr lang="en-US" sz="1800" b="1" i="0" u="none" strike="noStrike" cap="none">
                <a:solidFill>
                  <a:schemeClr val="dk1"/>
                </a:solidFill>
                <a:latin typeface="Calibri"/>
                <a:ea typeface="Calibri"/>
                <a:cs typeface="Calibri"/>
                <a:sym typeface="Calibri"/>
              </a:rPr>
              <a:t>3:1</a:t>
            </a:r>
            <a:r>
              <a:rPr lang="en-US" sz="1800" b="0" i="0" u="none" strike="noStrike" cap="none">
                <a:solidFill>
                  <a:schemeClr val="dk1"/>
                </a:solidFill>
                <a:latin typeface="Calibri"/>
                <a:ea typeface="Calibri"/>
                <a:cs typeface="Calibri"/>
                <a:sym typeface="Calibri"/>
              </a:rPr>
              <a:t> Global warming potential</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b="1">
                <a:solidFill>
                  <a:schemeClr val="dk1"/>
                </a:solidFill>
                <a:latin typeface="Calibri"/>
                <a:ea typeface="Calibri"/>
                <a:cs typeface="Calibri"/>
                <a:sym typeface="Calibri"/>
              </a:rPr>
              <a:t>Normalization of data to compare values with one another</a:t>
            </a:r>
            <a:endParaRPr/>
          </a:p>
        </p:txBody>
      </p:sp>
      <p:pic>
        <p:nvPicPr>
          <p:cNvPr id="532" name="Google Shape;532;g7aa91a0a50_2_379"/>
          <p:cNvPicPr preferRelativeResize="0"/>
          <p:nvPr/>
        </p:nvPicPr>
        <p:blipFill rotWithShape="1">
          <a:blip r:embed="rId4">
            <a:alphaModFix/>
          </a:blip>
          <a:srcRect/>
          <a:stretch/>
        </p:blipFill>
        <p:spPr>
          <a:xfrm>
            <a:off x="4274026" y="1990106"/>
            <a:ext cx="4793775" cy="35467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7aa91a0a50_2_386"/>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i="0" u="none" strike="noStrike" cap="none"/>
              <a:t>Finding trade offs</a:t>
            </a:r>
            <a:endParaRPr/>
          </a:p>
        </p:txBody>
      </p:sp>
      <p:sp>
        <p:nvSpPr>
          <p:cNvPr id="538" name="Google Shape;538;g7aa91a0a50_2_386"/>
          <p:cNvSpPr txBox="1"/>
          <p:nvPr/>
        </p:nvSpPr>
        <p:spPr>
          <a:xfrm>
            <a:off x="834535" y="5218041"/>
            <a:ext cx="3309900" cy="5259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39" name="Google Shape;539;g7aa91a0a50_2_386"/>
          <p:cNvSpPr txBox="1"/>
          <p:nvPr/>
        </p:nvSpPr>
        <p:spPr>
          <a:xfrm>
            <a:off x="628649" y="2192400"/>
            <a:ext cx="3721574" cy="23391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Setting preferences: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Two examples: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Total costs </a:t>
            </a:r>
            <a:r>
              <a:rPr lang="en-US" sz="1800" b="1" i="0" u="none" strike="noStrike" cap="none">
                <a:solidFill>
                  <a:schemeClr val="dk1"/>
                </a:solidFill>
                <a:latin typeface="Calibri"/>
                <a:ea typeface="Calibri"/>
                <a:cs typeface="Calibri"/>
                <a:sym typeface="Calibri"/>
              </a:rPr>
              <a:t>1:1</a:t>
            </a:r>
            <a:r>
              <a:rPr lang="en-US" sz="1800" b="0" i="0" u="none" strike="noStrike" cap="none">
                <a:solidFill>
                  <a:schemeClr val="dk1"/>
                </a:solidFill>
                <a:latin typeface="Calibri"/>
                <a:ea typeface="Calibri"/>
                <a:cs typeface="Calibri"/>
                <a:sym typeface="Calibri"/>
              </a:rPr>
              <a:t> Global warming potential</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Total costs </a:t>
            </a:r>
            <a:r>
              <a:rPr lang="en-US" sz="1800" b="1" i="0" u="none" strike="noStrike" cap="none">
                <a:solidFill>
                  <a:schemeClr val="dk1"/>
                </a:solidFill>
                <a:latin typeface="Calibri"/>
                <a:ea typeface="Calibri"/>
                <a:cs typeface="Calibri"/>
                <a:sym typeface="Calibri"/>
              </a:rPr>
              <a:t>3:1</a:t>
            </a:r>
            <a:r>
              <a:rPr lang="en-US" sz="1800" b="0" i="0" u="none" strike="noStrike" cap="none">
                <a:solidFill>
                  <a:schemeClr val="dk1"/>
                </a:solidFill>
                <a:latin typeface="Calibri"/>
                <a:ea typeface="Calibri"/>
                <a:cs typeface="Calibri"/>
                <a:sym typeface="Calibri"/>
              </a:rPr>
              <a:t> Global warming potential</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b="1">
                <a:solidFill>
                  <a:schemeClr val="dk1"/>
                </a:solidFill>
                <a:latin typeface="Calibri"/>
                <a:ea typeface="Calibri"/>
                <a:cs typeface="Calibri"/>
                <a:sym typeface="Calibri"/>
              </a:rPr>
              <a:t>Normalization of data to compare values with one another</a:t>
            </a:r>
            <a:endParaRPr/>
          </a:p>
        </p:txBody>
      </p:sp>
      <p:pic>
        <p:nvPicPr>
          <p:cNvPr id="540" name="Google Shape;540;g7aa91a0a50_2_386"/>
          <p:cNvPicPr preferRelativeResize="0"/>
          <p:nvPr/>
        </p:nvPicPr>
        <p:blipFill rotWithShape="1">
          <a:blip r:embed="rId4">
            <a:alphaModFix/>
          </a:blip>
          <a:srcRect/>
          <a:stretch/>
        </p:blipFill>
        <p:spPr>
          <a:xfrm>
            <a:off x="4254200" y="1662974"/>
            <a:ext cx="4697275" cy="3475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7aa91a0a50_2_393"/>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Benefits of sustainable routing decisions</a:t>
            </a:r>
            <a:endParaRPr sz="4800" b="1" i="0" u="none" strike="noStrike" cap="none"/>
          </a:p>
        </p:txBody>
      </p:sp>
      <p:sp>
        <p:nvSpPr>
          <p:cNvPr id="546" name="Google Shape;546;g7aa91a0a50_2_393"/>
          <p:cNvSpPr txBox="1"/>
          <p:nvPr/>
        </p:nvSpPr>
        <p:spPr>
          <a:xfrm>
            <a:off x="628649" y="2192400"/>
            <a:ext cx="3721574"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Best case scenario: Routing 2</a:t>
            </a:r>
            <a:endParaRPr/>
          </a:p>
        </p:txBody>
      </p:sp>
      <p:sp>
        <p:nvSpPr>
          <p:cNvPr id="547" name="Google Shape;547;g7aa91a0a50_2_393"/>
          <p:cNvSpPr txBox="1"/>
          <p:nvPr/>
        </p:nvSpPr>
        <p:spPr>
          <a:xfrm>
            <a:off x="4078127" y="2192400"/>
            <a:ext cx="4437300" cy="369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Most frequently used: Routing 3</a:t>
            </a:r>
            <a:endParaRPr/>
          </a:p>
        </p:txBody>
      </p:sp>
      <p:sp>
        <p:nvSpPr>
          <p:cNvPr id="548" name="Google Shape;548;g7aa91a0a50_2_393"/>
          <p:cNvSpPr txBox="1"/>
          <p:nvPr/>
        </p:nvSpPr>
        <p:spPr>
          <a:xfrm>
            <a:off x="628650" y="2794925"/>
            <a:ext cx="4516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Savings per part from switching routings:</a:t>
            </a:r>
            <a:endParaRPr sz="1800" b="1" u="sng">
              <a:solidFill>
                <a:schemeClr val="dk1"/>
              </a:solidFill>
              <a:latin typeface="Calibri"/>
              <a:ea typeface="Calibri"/>
              <a:cs typeface="Calibri"/>
              <a:sym typeface="Calibri"/>
            </a:endParaRPr>
          </a:p>
        </p:txBody>
      </p:sp>
      <p:pic>
        <p:nvPicPr>
          <p:cNvPr id="549" name="Google Shape;549;g7aa91a0a50_2_393"/>
          <p:cNvPicPr preferRelativeResize="0"/>
          <p:nvPr/>
        </p:nvPicPr>
        <p:blipFill rotWithShape="1">
          <a:blip r:embed="rId3">
            <a:alphaModFix/>
          </a:blip>
          <a:srcRect/>
          <a:stretch/>
        </p:blipFill>
        <p:spPr>
          <a:xfrm>
            <a:off x="628650" y="3424078"/>
            <a:ext cx="7886700" cy="19514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7aa91a0a50_2_401"/>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Benefits of sustainable routing decisions</a:t>
            </a:r>
            <a:endParaRPr sz="4800" b="1" i="0" u="none" strike="noStrike" cap="none"/>
          </a:p>
        </p:txBody>
      </p:sp>
      <p:sp>
        <p:nvSpPr>
          <p:cNvPr id="555" name="Google Shape;555;g7aa91a0a50_2_401"/>
          <p:cNvSpPr txBox="1"/>
          <p:nvPr/>
        </p:nvSpPr>
        <p:spPr>
          <a:xfrm>
            <a:off x="628650" y="2192400"/>
            <a:ext cx="3312142"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Annual savings from switching routings:</a:t>
            </a:r>
            <a:endParaRPr/>
          </a:p>
          <a:p>
            <a:pPr marL="0" marR="0" lvl="0" indent="0" algn="l" rtl="0">
              <a:spcBef>
                <a:spcPts val="0"/>
              </a:spcBef>
              <a:spcAft>
                <a:spcPts val="0"/>
              </a:spcAft>
              <a:buNone/>
            </a:pPr>
            <a:endParaRPr sz="1800" b="1" u="sng">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Considering the whole product family</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Annual volume of 11,642 units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Requirements for switching routings must be examined (machine capacities)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Potential savings are additional incentive for investigated company to think about new investments</a:t>
            </a:r>
            <a:endParaRPr/>
          </a:p>
        </p:txBody>
      </p:sp>
      <p:pic>
        <p:nvPicPr>
          <p:cNvPr id="556" name="Google Shape;556;g7aa91a0a50_2_401"/>
          <p:cNvPicPr preferRelativeResize="0"/>
          <p:nvPr/>
        </p:nvPicPr>
        <p:blipFill rotWithShape="1">
          <a:blip r:embed="rId3">
            <a:alphaModFix/>
          </a:blip>
          <a:srcRect/>
          <a:stretch/>
        </p:blipFill>
        <p:spPr>
          <a:xfrm>
            <a:off x="3864603" y="2679868"/>
            <a:ext cx="5203201" cy="18128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7aa91a0a50_2_407"/>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i="0" u="none" strike="noStrike" cap="none"/>
              <a:t>Achievements</a:t>
            </a:r>
            <a:endParaRPr/>
          </a:p>
        </p:txBody>
      </p:sp>
      <p:grpSp>
        <p:nvGrpSpPr>
          <p:cNvPr id="562" name="Google Shape;562;g7aa91a0a50_2_407"/>
          <p:cNvGrpSpPr/>
          <p:nvPr/>
        </p:nvGrpSpPr>
        <p:grpSpPr>
          <a:xfrm>
            <a:off x="628650" y="2413218"/>
            <a:ext cx="5349070" cy="3338794"/>
            <a:chOff x="0" y="220818"/>
            <a:chExt cx="7132094" cy="3338794"/>
          </a:xfrm>
        </p:grpSpPr>
        <p:sp>
          <p:nvSpPr>
            <p:cNvPr id="563" name="Google Shape;563;g7aa91a0a50_2_407"/>
            <p:cNvSpPr/>
            <p:nvPr/>
          </p:nvSpPr>
          <p:spPr>
            <a:xfrm>
              <a:off x="0" y="220818"/>
              <a:ext cx="7132094" cy="557999"/>
            </a:xfrm>
            <a:prstGeom prst="roundRect">
              <a:avLst>
                <a:gd name="adj" fmla="val 16667"/>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g7aa91a0a50_2_407"/>
            <p:cNvSpPr txBox="1"/>
            <p:nvPr/>
          </p:nvSpPr>
          <p:spPr>
            <a:xfrm>
              <a:off x="27239" y="248057"/>
              <a:ext cx="7077616" cy="503521"/>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solidFill>
                    <a:schemeClr val="lt1"/>
                  </a:solidFill>
                  <a:latin typeface="Calibri"/>
                  <a:ea typeface="Calibri"/>
                  <a:cs typeface="Calibri"/>
                  <a:sym typeface="Calibri"/>
                </a:rPr>
                <a:t>New method for sustainable routing has been developed</a:t>
              </a:r>
              <a:endParaRPr/>
            </a:p>
          </p:txBody>
        </p:sp>
        <p:sp>
          <p:nvSpPr>
            <p:cNvPr id="565" name="Google Shape;565;g7aa91a0a50_2_407"/>
            <p:cNvSpPr/>
            <p:nvPr/>
          </p:nvSpPr>
          <p:spPr>
            <a:xfrm>
              <a:off x="0" y="778817"/>
              <a:ext cx="7132094" cy="27807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g7aa91a0a50_2_407"/>
            <p:cNvSpPr txBox="1"/>
            <p:nvPr/>
          </p:nvSpPr>
          <p:spPr>
            <a:xfrm>
              <a:off x="0" y="778817"/>
              <a:ext cx="7132094" cy="2780795"/>
            </a:xfrm>
            <a:prstGeom prst="rect">
              <a:avLst/>
            </a:prstGeom>
            <a:noFill/>
            <a:ln>
              <a:noFill/>
            </a:ln>
          </p:spPr>
          <p:txBody>
            <a:bodyPr spcFirstLastPara="1" wrap="square" lIns="226425" tIns="22850" rIns="128000" bIns="22850" anchor="t" anchorCtr="0">
              <a:noAutofit/>
            </a:bodyPr>
            <a:lstStyle/>
            <a:p>
              <a:pPr marL="171450" marR="0" lvl="1" indent="-57150" algn="l" rtl="0">
                <a:lnSpc>
                  <a:spcPct val="9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Practicality proven by case study</a:t>
              </a:r>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Benefits of the method have been presented</a:t>
              </a:r>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Step-by-step approach that can be used as guidance for the improvement process</a:t>
              </a:r>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Designed conceptually to be scalable for individual applications</a:t>
              </a:r>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grpSp>
      <p:pic>
        <p:nvPicPr>
          <p:cNvPr id="567" name="Google Shape;567;g7aa91a0a50_2_407" descr="Prüfliste"/>
          <p:cNvPicPr preferRelativeResize="0"/>
          <p:nvPr/>
        </p:nvPicPr>
        <p:blipFill rotWithShape="1">
          <a:blip r:embed="rId3">
            <a:alphaModFix/>
          </a:blip>
          <a:srcRect/>
          <a:stretch/>
        </p:blipFill>
        <p:spPr>
          <a:xfrm>
            <a:off x="6682661" y="3378642"/>
            <a:ext cx="1653779"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7aa91a0a50_2_417"/>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i="0" u="none" strike="noStrike" cap="none"/>
              <a:t>Discussion</a:t>
            </a:r>
            <a:endParaRPr/>
          </a:p>
        </p:txBody>
      </p:sp>
      <p:grpSp>
        <p:nvGrpSpPr>
          <p:cNvPr id="573" name="Google Shape;573;g7aa91a0a50_2_417"/>
          <p:cNvGrpSpPr/>
          <p:nvPr/>
        </p:nvGrpSpPr>
        <p:grpSpPr>
          <a:xfrm>
            <a:off x="628650" y="2422164"/>
            <a:ext cx="5349070" cy="3038168"/>
            <a:chOff x="0" y="229764"/>
            <a:chExt cx="7132094" cy="3038168"/>
          </a:xfrm>
        </p:grpSpPr>
        <p:sp>
          <p:nvSpPr>
            <p:cNvPr id="574" name="Google Shape;574;g7aa91a0a50_2_417"/>
            <p:cNvSpPr/>
            <p:nvPr/>
          </p:nvSpPr>
          <p:spPr>
            <a:xfrm>
              <a:off x="0" y="229764"/>
              <a:ext cx="7132094" cy="557999"/>
            </a:xfrm>
            <a:prstGeom prst="roundRect">
              <a:avLst>
                <a:gd name="adj" fmla="val 16667"/>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g7aa91a0a50_2_417"/>
            <p:cNvSpPr txBox="1"/>
            <p:nvPr/>
          </p:nvSpPr>
          <p:spPr>
            <a:xfrm>
              <a:off x="27239" y="257003"/>
              <a:ext cx="7077616" cy="503521"/>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solidFill>
                    <a:schemeClr val="lt1"/>
                  </a:solidFill>
                  <a:latin typeface="Calibri"/>
                  <a:ea typeface="Calibri"/>
                  <a:cs typeface="Calibri"/>
                  <a:sym typeface="Calibri"/>
                </a:rPr>
                <a:t>Limitations of the approach</a:t>
              </a:r>
              <a:endParaRPr/>
            </a:p>
          </p:txBody>
        </p:sp>
        <p:sp>
          <p:nvSpPr>
            <p:cNvPr id="576" name="Google Shape;576;g7aa91a0a50_2_417"/>
            <p:cNvSpPr/>
            <p:nvPr/>
          </p:nvSpPr>
          <p:spPr>
            <a:xfrm>
              <a:off x="0" y="787764"/>
              <a:ext cx="7132094" cy="24801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g7aa91a0a50_2_417"/>
            <p:cNvSpPr txBox="1"/>
            <p:nvPr/>
          </p:nvSpPr>
          <p:spPr>
            <a:xfrm>
              <a:off x="0" y="787764"/>
              <a:ext cx="7132094" cy="2480168"/>
            </a:xfrm>
            <a:prstGeom prst="rect">
              <a:avLst/>
            </a:prstGeom>
            <a:noFill/>
            <a:ln>
              <a:noFill/>
            </a:ln>
          </p:spPr>
          <p:txBody>
            <a:bodyPr spcFirstLastPara="1" wrap="square" lIns="226425" tIns="22850" rIns="128000" bIns="22850" anchor="t" anchorCtr="0">
              <a:noAutofit/>
            </a:bodyPr>
            <a:lstStyle/>
            <a:p>
              <a:pPr marL="171450" marR="0" lvl="1" indent="-57150" algn="l" rtl="0">
                <a:lnSpc>
                  <a:spcPct val="9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(Dis-)advantages of method could be different for other case</a:t>
              </a:r>
              <a:r>
                <a:rPr lang="en-US" sz="1800">
                  <a:solidFill>
                    <a:schemeClr val="dk1"/>
                  </a:solidFill>
                  <a:latin typeface="Calibri"/>
                  <a:ea typeface="Calibri"/>
                  <a:cs typeface="Calibri"/>
                  <a:sym typeface="Calibri"/>
                </a:rPr>
                <a:t>s</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Requirements for routing decisions must be considered</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Limited number of metrics; social dimension briefly addressed</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Preferences in example are not based on specific targets</a:t>
              </a:r>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36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grpSp>
      <p:pic>
        <p:nvPicPr>
          <p:cNvPr id="578" name="Google Shape;578;g7aa91a0a50_2_417" descr="Hochspannung"/>
          <p:cNvPicPr preferRelativeResize="0"/>
          <p:nvPr/>
        </p:nvPicPr>
        <p:blipFill rotWithShape="1">
          <a:blip r:embed="rId3">
            <a:alphaModFix/>
          </a:blip>
          <a:srcRect/>
          <a:stretch/>
        </p:blipFill>
        <p:spPr>
          <a:xfrm>
            <a:off x="6309246" y="3380400"/>
            <a:ext cx="1655100" cy="165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7aa91a0a50_2_427"/>
          <p:cNvSpPr/>
          <p:nvPr/>
        </p:nvSpPr>
        <p:spPr>
          <a:xfrm>
            <a:off x="3155605" y="2252490"/>
            <a:ext cx="2565000" cy="3420000"/>
          </a:xfrm>
          <a:prstGeom prst="ellipse">
            <a:avLst/>
          </a:prstGeom>
          <a:noFill/>
          <a:ln w="28575"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g7aa91a0a50_2_427"/>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i="0" u="none" strike="noStrike" cap="none"/>
              <a:t>Further Research</a:t>
            </a:r>
            <a:endParaRPr/>
          </a:p>
        </p:txBody>
      </p:sp>
      <p:grpSp>
        <p:nvGrpSpPr>
          <p:cNvPr id="585" name="Google Shape;585;g7aa91a0a50_2_427"/>
          <p:cNvGrpSpPr/>
          <p:nvPr/>
        </p:nvGrpSpPr>
        <p:grpSpPr>
          <a:xfrm>
            <a:off x="2483988" y="1935392"/>
            <a:ext cx="3817111" cy="3990109"/>
            <a:chOff x="394224" y="-105344"/>
            <a:chExt cx="5089481" cy="3990109"/>
          </a:xfrm>
        </p:grpSpPr>
        <p:sp>
          <p:nvSpPr>
            <p:cNvPr id="586" name="Google Shape;586;g7aa91a0a50_2_427"/>
            <p:cNvSpPr/>
            <p:nvPr/>
          </p:nvSpPr>
          <p:spPr>
            <a:xfrm>
              <a:off x="2173917" y="1972"/>
              <a:ext cx="1547997" cy="836442"/>
            </a:xfrm>
            <a:prstGeom prst="roundRect">
              <a:avLst>
                <a:gd name="adj" fmla="val 16667"/>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g7aa91a0a50_2_427"/>
            <p:cNvSpPr txBox="1"/>
            <p:nvPr/>
          </p:nvSpPr>
          <p:spPr>
            <a:xfrm>
              <a:off x="2214749" y="42804"/>
              <a:ext cx="1466333" cy="7547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Case studies</a:t>
              </a:r>
              <a:endParaRPr/>
            </a:p>
          </p:txBody>
        </p:sp>
        <p:sp>
          <p:nvSpPr>
            <p:cNvPr id="588" name="Google Shape;588;g7aa91a0a50_2_427"/>
            <p:cNvSpPr/>
            <p:nvPr/>
          </p:nvSpPr>
          <p:spPr>
            <a:xfrm>
              <a:off x="1559152" y="536118"/>
              <a:ext cx="3340750" cy="3340750"/>
            </a:xfrm>
            <a:custGeom>
              <a:avLst/>
              <a:gdLst/>
              <a:ahLst/>
              <a:cxnLst/>
              <a:rect l="l" t="t" r="r" b="b"/>
              <a:pathLst>
                <a:path w="120000" h="120000" extrusionOk="0">
                  <a:moveTo>
                    <a:pt x="78020" y="2770"/>
                  </a:moveTo>
                  <a:lnTo>
                    <a:pt x="78020" y="2770"/>
                  </a:lnTo>
                  <a:cubicBezTo>
                    <a:pt x="89156" y="6276"/>
                    <a:pt x="99027" y="12956"/>
                    <a:pt x="106424" y="21989"/>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g7aa91a0a50_2_427"/>
            <p:cNvSpPr/>
            <p:nvPr/>
          </p:nvSpPr>
          <p:spPr>
            <a:xfrm>
              <a:off x="3935708" y="1155839"/>
              <a:ext cx="1547997" cy="836442"/>
            </a:xfrm>
            <a:prstGeom prst="roundRect">
              <a:avLst>
                <a:gd name="adj" fmla="val 16667"/>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g7aa91a0a50_2_427"/>
            <p:cNvSpPr txBox="1"/>
            <p:nvPr/>
          </p:nvSpPr>
          <p:spPr>
            <a:xfrm>
              <a:off x="3976540" y="1196671"/>
              <a:ext cx="1466333" cy="7547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Requirements</a:t>
              </a:r>
              <a:endParaRPr/>
            </a:p>
          </p:txBody>
        </p:sp>
        <p:sp>
          <p:nvSpPr>
            <p:cNvPr id="591" name="Google Shape;591;g7aa91a0a50_2_427"/>
            <p:cNvSpPr/>
            <p:nvPr/>
          </p:nvSpPr>
          <p:spPr>
            <a:xfrm>
              <a:off x="1458234" y="78985"/>
              <a:ext cx="3340750" cy="3340750"/>
            </a:xfrm>
            <a:custGeom>
              <a:avLst/>
              <a:gdLst/>
              <a:ahLst/>
              <a:cxnLst/>
              <a:rect l="l" t="t" r="r" b="b"/>
              <a:pathLst>
                <a:path w="120000" h="120000" extrusionOk="0">
                  <a:moveTo>
                    <a:pt x="119328" y="68956"/>
                  </a:moveTo>
                  <a:cubicBezTo>
                    <a:pt x="118184" y="76538"/>
                    <a:pt x="115596" y="83830"/>
                    <a:pt x="111707" y="90438"/>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g7aa91a0a50_2_427"/>
            <p:cNvSpPr/>
            <p:nvPr/>
          </p:nvSpPr>
          <p:spPr>
            <a:xfrm>
              <a:off x="3592146" y="2602300"/>
              <a:ext cx="1547997" cy="836442"/>
            </a:xfrm>
            <a:prstGeom prst="roundRect">
              <a:avLst>
                <a:gd name="adj" fmla="val 16667"/>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g7aa91a0a50_2_427"/>
            <p:cNvSpPr txBox="1"/>
            <p:nvPr/>
          </p:nvSpPr>
          <p:spPr>
            <a:xfrm>
              <a:off x="3632978" y="2643132"/>
              <a:ext cx="1466333" cy="7547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Synergies</a:t>
              </a:r>
              <a:endParaRPr/>
            </a:p>
          </p:txBody>
        </p:sp>
        <p:sp>
          <p:nvSpPr>
            <p:cNvPr id="594" name="Google Shape;594;g7aa91a0a50_2_427"/>
            <p:cNvSpPr/>
            <p:nvPr/>
          </p:nvSpPr>
          <p:spPr>
            <a:xfrm>
              <a:off x="1336096" y="408732"/>
              <a:ext cx="3340750" cy="3340750"/>
            </a:xfrm>
            <a:custGeom>
              <a:avLst/>
              <a:gdLst/>
              <a:ahLst/>
              <a:cxnLst/>
              <a:rect l="l" t="t" r="r" b="b"/>
              <a:pathLst>
                <a:path w="120000" h="120000" extrusionOk="0">
                  <a:moveTo>
                    <a:pt x="94285" y="109240"/>
                  </a:moveTo>
                  <a:lnTo>
                    <a:pt x="94285" y="109240"/>
                  </a:lnTo>
                  <a:cubicBezTo>
                    <a:pt x="73680" y="123587"/>
                    <a:pt x="46320" y="123587"/>
                    <a:pt x="25715" y="109239"/>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g7aa91a0a50_2_427"/>
            <p:cNvSpPr/>
            <p:nvPr/>
          </p:nvSpPr>
          <p:spPr>
            <a:xfrm>
              <a:off x="838202" y="2602279"/>
              <a:ext cx="1547997" cy="836442"/>
            </a:xfrm>
            <a:prstGeom prst="roundRect">
              <a:avLst>
                <a:gd name="adj" fmla="val 16667"/>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g7aa91a0a50_2_427"/>
            <p:cNvSpPr txBox="1"/>
            <p:nvPr/>
          </p:nvSpPr>
          <p:spPr>
            <a:xfrm>
              <a:off x="879034" y="2643111"/>
              <a:ext cx="1466333" cy="7547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Societal impact </a:t>
              </a:r>
              <a:endParaRPr/>
            </a:p>
          </p:txBody>
        </p:sp>
        <p:sp>
          <p:nvSpPr>
            <p:cNvPr id="597" name="Google Shape;597;g7aa91a0a50_2_427"/>
            <p:cNvSpPr/>
            <p:nvPr/>
          </p:nvSpPr>
          <p:spPr>
            <a:xfrm>
              <a:off x="1041830" y="-105344"/>
              <a:ext cx="3340750" cy="3340750"/>
            </a:xfrm>
            <a:custGeom>
              <a:avLst/>
              <a:gdLst/>
              <a:ahLst/>
              <a:cxnLst/>
              <a:rect l="l" t="t" r="r" b="b"/>
              <a:pathLst>
                <a:path w="120000" h="120000" extrusionOk="0">
                  <a:moveTo>
                    <a:pt x="12818" y="97066"/>
                  </a:moveTo>
                  <a:lnTo>
                    <a:pt x="12818" y="97066"/>
                  </a:lnTo>
                  <a:cubicBezTo>
                    <a:pt x="7820" y="90704"/>
                    <a:pt x="4160" y="83397"/>
                    <a:pt x="2059" y="75584"/>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g7aa91a0a50_2_427"/>
            <p:cNvSpPr/>
            <p:nvPr/>
          </p:nvSpPr>
          <p:spPr>
            <a:xfrm>
              <a:off x="394224" y="1155832"/>
              <a:ext cx="1547997" cy="836442"/>
            </a:xfrm>
            <a:prstGeom prst="roundRect">
              <a:avLst>
                <a:gd name="adj" fmla="val 16667"/>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g7aa91a0a50_2_427"/>
            <p:cNvSpPr txBox="1"/>
            <p:nvPr/>
          </p:nvSpPr>
          <p:spPr>
            <a:xfrm>
              <a:off x="435056" y="1196664"/>
              <a:ext cx="1466333" cy="7547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Trade-offs</a:t>
              </a:r>
              <a:endParaRPr/>
            </a:p>
          </p:txBody>
        </p:sp>
        <p:sp>
          <p:nvSpPr>
            <p:cNvPr id="600" name="Google Shape;600;g7aa91a0a50_2_427"/>
            <p:cNvSpPr/>
            <p:nvPr/>
          </p:nvSpPr>
          <p:spPr>
            <a:xfrm>
              <a:off x="969561" y="544015"/>
              <a:ext cx="3340750" cy="3340750"/>
            </a:xfrm>
            <a:custGeom>
              <a:avLst/>
              <a:gdLst/>
              <a:ahLst/>
              <a:cxnLst/>
              <a:rect l="l" t="t" r="r" b="b"/>
              <a:pathLst>
                <a:path w="120000" h="120000" extrusionOk="0">
                  <a:moveTo>
                    <a:pt x="13813" y="21702"/>
                  </a:moveTo>
                  <a:lnTo>
                    <a:pt x="13813" y="21702"/>
                  </a:lnTo>
                  <a:cubicBezTo>
                    <a:pt x="21398" y="12555"/>
                    <a:pt x="31528" y="5865"/>
                    <a:pt x="42920" y="2482"/>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g7aa91a0a50_2_427"/>
          <p:cNvSpPr/>
          <p:nvPr/>
        </p:nvSpPr>
        <p:spPr>
          <a:xfrm>
            <a:off x="3872757" y="3260490"/>
            <a:ext cx="1053000" cy="14040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Revision of Method</a:t>
            </a:r>
            <a:endParaRPr sz="1800" b="1">
              <a:solidFill>
                <a:schemeClr val="lt1"/>
              </a:solidFill>
              <a:latin typeface="Calibri"/>
              <a:ea typeface="Calibri"/>
              <a:cs typeface="Calibri"/>
              <a:sym typeface="Calibri"/>
            </a:endParaRPr>
          </a:p>
        </p:txBody>
      </p:sp>
      <p:sp>
        <p:nvSpPr>
          <p:cNvPr id="602" name="Google Shape;602;g7aa91a0a50_2_427"/>
          <p:cNvSpPr txBox="1"/>
          <p:nvPr/>
        </p:nvSpPr>
        <p:spPr>
          <a:xfrm>
            <a:off x="5092174" y="2067824"/>
            <a:ext cx="3660159"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Prove general applicability of method</a:t>
            </a:r>
            <a:endParaRPr/>
          </a:p>
        </p:txBody>
      </p:sp>
      <p:sp>
        <p:nvSpPr>
          <p:cNvPr id="603" name="Google Shape;603;g7aa91a0a50_2_427"/>
          <p:cNvSpPr txBox="1"/>
          <p:nvPr/>
        </p:nvSpPr>
        <p:spPr>
          <a:xfrm>
            <a:off x="6437757" y="3204384"/>
            <a:ext cx="3660159"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Machine capacities</a:t>
            </a:r>
            <a:endParaRPr/>
          </a:p>
        </p:txBody>
      </p:sp>
      <p:sp>
        <p:nvSpPr>
          <p:cNvPr id="604" name="Google Shape;604;g7aa91a0a50_2_427"/>
          <p:cNvSpPr txBox="1"/>
          <p:nvPr/>
        </p:nvSpPr>
        <p:spPr>
          <a:xfrm>
            <a:off x="6437757" y="3599076"/>
            <a:ext cx="3660159"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Productivity issues</a:t>
            </a:r>
            <a:endParaRPr/>
          </a:p>
        </p:txBody>
      </p:sp>
      <p:sp>
        <p:nvSpPr>
          <p:cNvPr id="605" name="Google Shape;605;g7aa91a0a50_2_427"/>
          <p:cNvSpPr txBox="1"/>
          <p:nvPr/>
        </p:nvSpPr>
        <p:spPr>
          <a:xfrm>
            <a:off x="6066629" y="4901430"/>
            <a:ext cx="3660159"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Similarities to other methods</a:t>
            </a:r>
            <a:endParaRPr/>
          </a:p>
        </p:txBody>
      </p:sp>
      <p:sp>
        <p:nvSpPr>
          <p:cNvPr id="606" name="Google Shape;606;g7aa91a0a50_2_427"/>
          <p:cNvSpPr txBox="1"/>
          <p:nvPr/>
        </p:nvSpPr>
        <p:spPr>
          <a:xfrm>
            <a:off x="-180125" y="4762925"/>
            <a:ext cx="2994600" cy="646200"/>
          </a:xfrm>
          <a:prstGeom prst="rect">
            <a:avLst/>
          </a:prstGeom>
          <a:noFill/>
          <a:ln>
            <a:noFill/>
          </a:ln>
        </p:spPr>
        <p:txBody>
          <a:bodyPr spcFirstLastPara="1" wrap="square" lIns="91425" tIns="45700" rIns="91425" bIns="45700" anchor="t" anchorCtr="0">
            <a:noAutofit/>
          </a:bodyPr>
          <a:lstStyle/>
          <a:p>
            <a:pPr marL="285750" marR="0" lvl="0" indent="-285750" algn="ctr"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Identification and evaluation </a:t>
            </a:r>
            <a:endParaRPr/>
          </a:p>
          <a:p>
            <a:pPr marL="263525" marR="0" lvl="0" indent="0" algn="ctr" rtl="0">
              <a:spcBef>
                <a:spcPts val="0"/>
              </a:spcBef>
              <a:spcAft>
                <a:spcPts val="0"/>
              </a:spcAft>
              <a:buNone/>
            </a:pPr>
            <a:r>
              <a:rPr lang="en-US" sz="1800">
                <a:solidFill>
                  <a:schemeClr val="dk1"/>
                </a:solidFill>
                <a:latin typeface="Calibri"/>
                <a:ea typeface="Calibri"/>
                <a:cs typeface="Calibri"/>
                <a:sym typeface="Calibri"/>
              </a:rPr>
              <a:t>of adequate metrics</a:t>
            </a:r>
            <a:endParaRPr/>
          </a:p>
        </p:txBody>
      </p:sp>
      <p:sp>
        <p:nvSpPr>
          <p:cNvPr id="607" name="Google Shape;607;g7aa91a0a50_2_427"/>
          <p:cNvSpPr txBox="1"/>
          <p:nvPr/>
        </p:nvSpPr>
        <p:spPr>
          <a:xfrm>
            <a:off x="-52475" y="2861375"/>
            <a:ext cx="2867100" cy="646200"/>
          </a:xfrm>
          <a:prstGeom prst="rect">
            <a:avLst/>
          </a:prstGeom>
          <a:noFill/>
          <a:ln>
            <a:noFill/>
          </a:ln>
        </p:spPr>
        <p:txBody>
          <a:bodyPr spcFirstLastPara="1" wrap="square" lIns="91425" tIns="45700" rIns="91425" bIns="45700" anchor="t" anchorCtr="0">
            <a:noAutofit/>
          </a:bodyPr>
          <a:lstStyle/>
          <a:p>
            <a:pPr marL="285750" marR="0" lvl="0" indent="-285750" algn="ctr"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Performance indicator to represent all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three dimensions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g7aa91a0a50_2_455"/>
          <p:cNvPicPr preferRelativeResize="0"/>
          <p:nvPr/>
        </p:nvPicPr>
        <p:blipFill rotWithShape="1">
          <a:blip r:embed="rId3">
            <a:alphaModFix/>
          </a:blip>
          <a:srcRect/>
          <a:stretch/>
        </p:blipFill>
        <p:spPr>
          <a:xfrm>
            <a:off x="4289767" y="1069144"/>
            <a:ext cx="2937510" cy="2937510"/>
          </a:xfrm>
          <a:prstGeom prst="rect">
            <a:avLst/>
          </a:prstGeom>
          <a:noFill/>
          <a:ln>
            <a:noFill/>
          </a:ln>
        </p:spPr>
      </p:pic>
      <p:sp>
        <p:nvSpPr>
          <p:cNvPr id="613" name="Google Shape;613;g7aa91a0a50_2_455"/>
          <p:cNvSpPr txBox="1"/>
          <p:nvPr/>
        </p:nvSpPr>
        <p:spPr>
          <a:xfrm>
            <a:off x="1248073" y="2473475"/>
            <a:ext cx="36567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chemeClr val="dk1"/>
                </a:solidFill>
                <a:latin typeface="Calibri"/>
                <a:ea typeface="Calibri"/>
                <a:cs typeface="Calibri"/>
                <a:sym typeface="Calibri"/>
              </a:rPr>
              <a:t>Questions</a:t>
            </a:r>
            <a:endParaRPr/>
          </a:p>
        </p:txBody>
      </p:sp>
      <p:sp>
        <p:nvSpPr>
          <p:cNvPr id="614" name="Google Shape;614;g7aa91a0a50_2_455"/>
          <p:cNvSpPr txBox="1"/>
          <p:nvPr/>
        </p:nvSpPr>
        <p:spPr>
          <a:xfrm>
            <a:off x="683325" y="4173050"/>
            <a:ext cx="71361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Dr. Valerie Maier-Speredelozzi</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valerie@uri.edu     401-874-5187</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Mechanical, Industrial and Systems Engineering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7aa91a0a50_2_76"/>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Sustainable development</a:t>
            </a:r>
            <a:endParaRPr sz="4800" b="1" i="0" u="none" strike="noStrike" cap="none"/>
          </a:p>
        </p:txBody>
      </p:sp>
      <p:sp>
        <p:nvSpPr>
          <p:cNvPr id="204" name="Google Shape;204;g7aa91a0a50_2_76"/>
          <p:cNvSpPr txBox="1"/>
          <p:nvPr/>
        </p:nvSpPr>
        <p:spPr>
          <a:xfrm>
            <a:off x="4572000" y="3368152"/>
            <a:ext cx="3218678"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Triple bottom line </a:t>
            </a:r>
            <a:r>
              <a:rPr lang="en-US" sz="1800" b="0" i="0" u="none" strike="noStrike" cap="none">
                <a:solidFill>
                  <a:schemeClr val="dk1"/>
                </a:solidFill>
                <a:latin typeface="Calibri"/>
                <a:ea typeface="Calibri"/>
                <a:cs typeface="Calibri"/>
                <a:sym typeface="Calibri"/>
              </a:rPr>
              <a:t>must also be considered in manufacturing </a:t>
            </a:r>
            <a:endParaRPr/>
          </a:p>
          <a:p>
            <a:pPr marL="265113"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(Herrmann et al., 2014</a:t>
            </a: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New paradigm of manufacturing: </a:t>
            </a:r>
            <a:r>
              <a:rPr lang="en-US" sz="1800" b="1" i="0" u="none" strike="noStrike" cap="none">
                <a:solidFill>
                  <a:schemeClr val="dk1"/>
                </a:solidFill>
                <a:latin typeface="Calibri"/>
                <a:ea typeface="Calibri"/>
                <a:cs typeface="Calibri"/>
                <a:sym typeface="Calibri"/>
              </a:rPr>
              <a:t>Sustainable Manufacturing</a:t>
            </a:r>
            <a:endParaRPr/>
          </a:p>
          <a:p>
            <a:pPr marL="265113"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(Thiede, 2012)</a:t>
            </a:r>
            <a:endParaRPr sz="1400" b="0" i="0" u="none" strike="noStrike" cap="none">
              <a:solidFill>
                <a:schemeClr val="dk1"/>
              </a:solidFill>
              <a:latin typeface="Calibri"/>
              <a:ea typeface="Calibri"/>
              <a:cs typeface="Calibri"/>
              <a:sym typeface="Calibri"/>
            </a:endParaRPr>
          </a:p>
        </p:txBody>
      </p:sp>
      <p:sp>
        <p:nvSpPr>
          <p:cNvPr id="205" name="Google Shape;205;g7aa91a0a50_2_76"/>
          <p:cNvSpPr txBox="1"/>
          <p:nvPr/>
        </p:nvSpPr>
        <p:spPr>
          <a:xfrm>
            <a:off x="628650" y="2192400"/>
            <a:ext cx="6331200" cy="646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0" i="1" u="none" strike="noStrike" cap="none">
                <a:solidFill>
                  <a:schemeClr val="dk1"/>
                </a:solidFill>
                <a:latin typeface="Calibri"/>
                <a:ea typeface="Calibri"/>
                <a:cs typeface="Calibri"/>
                <a:sym typeface="Calibri"/>
              </a:rPr>
              <a:t>“…meet the needs of the present without compromising the </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ability of future generations to meet their own needs”</a:t>
            </a:r>
            <a:endParaRPr sz="1800" b="1" i="1">
              <a:solidFill>
                <a:schemeClr val="dk1"/>
              </a:solidFill>
              <a:latin typeface="Calibri"/>
              <a:ea typeface="Calibri"/>
              <a:cs typeface="Calibri"/>
              <a:sym typeface="Calibri"/>
            </a:endParaRPr>
          </a:p>
        </p:txBody>
      </p:sp>
      <p:sp>
        <p:nvSpPr>
          <p:cNvPr id="206" name="Google Shape;206;g7aa91a0a50_2_76"/>
          <p:cNvSpPr/>
          <p:nvPr/>
        </p:nvSpPr>
        <p:spPr>
          <a:xfrm>
            <a:off x="4767952" y="2698000"/>
            <a:ext cx="2688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Brundtland-Report, 1987)</a:t>
            </a:r>
            <a:endParaRPr sz="1800">
              <a:solidFill>
                <a:schemeClr val="dk1"/>
              </a:solidFill>
              <a:latin typeface="Calibri"/>
              <a:ea typeface="Calibri"/>
              <a:cs typeface="Calibri"/>
              <a:sym typeface="Calibri"/>
            </a:endParaRPr>
          </a:p>
        </p:txBody>
      </p:sp>
      <p:pic>
        <p:nvPicPr>
          <p:cNvPr id="207" name="Google Shape;207;g7aa91a0a50_2_76"/>
          <p:cNvPicPr preferRelativeResize="0"/>
          <p:nvPr/>
        </p:nvPicPr>
        <p:blipFill rotWithShape="1">
          <a:blip r:embed="rId3">
            <a:alphaModFix/>
          </a:blip>
          <a:srcRect/>
          <a:stretch/>
        </p:blipFill>
        <p:spPr>
          <a:xfrm>
            <a:off x="628650" y="3045680"/>
            <a:ext cx="2800350" cy="2015140"/>
          </a:xfrm>
          <a:prstGeom prst="rect">
            <a:avLst/>
          </a:prstGeom>
          <a:noFill/>
          <a:ln>
            <a:noFill/>
          </a:ln>
        </p:spPr>
      </p:pic>
      <p:sp>
        <p:nvSpPr>
          <p:cNvPr id="208" name="Google Shape;208;g7aa91a0a50_2_76"/>
          <p:cNvSpPr/>
          <p:nvPr/>
        </p:nvSpPr>
        <p:spPr>
          <a:xfrm>
            <a:off x="3816035" y="3045680"/>
            <a:ext cx="546497" cy="2426433"/>
          </a:xfrm>
          <a:prstGeom prst="rightArrow">
            <a:avLst>
              <a:gd name="adj1" fmla="val 50000"/>
              <a:gd name="adj2" fmla="val 10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7aa91a0a50_2_76"/>
          <p:cNvSpPr/>
          <p:nvPr/>
        </p:nvSpPr>
        <p:spPr>
          <a:xfrm>
            <a:off x="1504687" y="5599646"/>
            <a:ext cx="20247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Herrmann, 2010)</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7aa91a0a50_2_8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Sustainability Definition</a:t>
            </a:r>
            <a:endParaRPr/>
          </a:p>
        </p:txBody>
      </p:sp>
      <p:sp>
        <p:nvSpPr>
          <p:cNvPr id="216" name="Google Shape;216;g7aa91a0a50_2_86"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259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7" name="Google Shape;217;g7aa91a0a50_2_86" descr="data:image/jpeg;base64,/9j/4AAQSkZJRgABAQAAAQABAAD/2wCEAAkGBwgHBgkIBwgKCgkLDRYPDQwMDRsUFRAWIB0iIiAdHx8kKDQsJCYxJx8fLT0tMTU3Ojo6Iys/RD84QzQ5OjcBCgoKDQwNGg8PGjclHyU3Nzc3Nzc3Nzc3Nzc3Nzc3Nzc3Nzc3Nzc3Nzc3Nzc3Nzc3Nzc3Nzc3Nzc3Nzc3Nzc3N//AABEIAOkAVAMBIgACEQEDEQH/xAAbAAEBAQEBAQEBAAAAAAAAAAAABgUEBwMBAv/EAEEQAAEDAgIFBwkGBgIDAAAAAAEAAgMEEQUxEiEzcrEGEzJBUXSyIjVCYXFzgYKRFCM0ocHCQ1JUkpPRU/EVJfD/xAAUAQEAAAAAAAAAAAAAAAAAAAAA/8QAFBEBAAAAAAAAAAAAAAAAAAAAAP/aAAwDAQACEQMRAD8A9xXz5+EGxljvvBfRT+O4MJHOqqXnGvJGmyNoN9es6wepBuc/D/yx/wBwX7z0X/Iz+4KFdEYy5hqwHjTFjoZjLqX9t6QtV+TpDrZkR7O1BbGohGc0Y9rgv4NZSjOph/vCgqlrHtBmqy3U0nWzO/ldX0WVU0mHuDtPESDrA8uPO+rqysg9R+3Uf9VB/kCfbqT+qg/yBeROw7BS8n/ybyLnJ8eXV1Z3/JfWPDcKGWIvNrenH8er6IPWftlL/Uw/5AvpHIyQXje147Wm683wzk7HWuaKaed7CbGRoaWt19ujbJehUFHBQUrKemZoxs/M9ZKDpREQEOSIgjeUuHCDEGzQR0oZMS5/PENueu2r4rMjjmA6OHX0ep4z7clZY8xj6Jxv94zymtD9G6mI5XOdY005PXaQIODEIpHMP3VDfVbyx8epS+IUspOyobXJtpjWOoZK2qZBHDdlPPfsMo7LdqwK7GK2Inm6KU/G/VbtQSsVHUWsWUF7Z6Yz7clqU1JK54DW4fpFws3nAfhku2HHK95AdSyA9gtry/0t/k1Lz2IsOJA08cbdJrpZQ27hawQWuCYfHhmGw00QAsLuNrXcc13r+WOa9oc1wcDkQb3X9ICIiAuWvqDTwFzdbibNXUuLE2F0TXW1NOtBhzMdJd0r3O163GYsbf1Wz+K5J6ZzAXwue17RpAF2lcdoP6FaD5Q0WD2NtnpmxC+FTUQxNje54a0khp7dSDj58zwB7hZ2RWXV6r610x1EMbJAXgXOrUVw1U8Tr6LwfgUGnDSsoKKN4jElbUamX6r9XqACzJotMm73S3JAcXFrT7AtOrraaqq6MU9QxxLXssDra5zbD81zR31OY1pAjDHsJDTGRn/v4oPvyYxGXDsQip3OeaSd/NmN52bzl9VfhQGHUxq6+nYwXvKxxI7Gm5P6K/QEREBfjgHAhwBBzuv1EGVXUcEEEtQ6V7GRNLiBY5dlwVjCuIkNovK0i0lz7nUL9i6eUVSyeQU0r5YmMNyOacdP1+xZrWU5JJnlJJJ2JzOrsQfWorXyMAbGLnR9P+bLqU/WiplF2xM0SGnpn0nW7O1a1ZzUcY0HyttaxER6surqU7W1JYCGV9QzVawiOV79nag+sTayJhL6dhDWuJHOfymxGSqcGp4sTc+KtjLJ4vJ0tJr9PrvrbfIhQUeISkkOxKpde97xHXfPq61p0mIuZMyX7fUabXB4vEcwLcNSD0+hw+CiB5ppLjm92ZXWubDqv7bSRzmKSLTHRe0g/mulAREQEREHLiNNFUU7hLGx5aC5uk0GylvtMAnEZw2QN5x7S/mm6Ia23lewk2HWrF4uwj1KUm/ibp8SDMlrYp207RhMzDK0ueHxt+5aMi729mawp3Nnjhe3Cnh08mhE10bQXD+b1D2qnnJ5yo7uOAWWenhG65Bg07ISbtoNIGXQaebbr7T7Aq3kdQ01XVGZ9GxoiBcA5g1m9geJU5Q7Km95JwVtyJb9zO71MH5IKhERAREQEREH4clJzfxN13iVYVJz5ybrvEg5Z9pUd3HALMPTwjdctOfaVHdxwCzD08I3XIMuh2VNvv4K55EfhZz62cFDUOypt9/BXXIj8HP7W+FBSIiICIiAiIgKSnzk3XeJVqk6jpS7rvEg5J9pUd3HALMPTwjdctOfaVHdxwCzD08I3XIMuh2VN7x/BXXIn8DNvN8IULQ7Km338Fd8ifN82+PCEFGiIgIiICIiApOo6Uvsd41WKTqenL7HeNByT7So7uOAWYenhG65ac+0qO7jgFmHp4RuuQZdDsqbffwV5yJ83S+8HhCg6HZU2+/gr3kT5sl97+1qChREQEREBERB+KVqtpN7HeNVRUrVbSb2O8aDjn2lR3ccAsw9PCN1y059pUd3HALMPTwjdcgy6HZU2+/gr7kUP/VP97+xqgaHZU2+/gr/AJF+aXe8/a1BvoiICIiAiIgKUrNtP8/jVWpWs20/z+NBxT7So7uOAWYenhG65ac+0qO7jgFmHp4RuuQZdDsqbffwV/yL80n3n7WqAodlTb7+C9A5GeaPn/aEG8iIgIiICIiApWt29R8/jVUpWt29R8/jQcU+0qO7jgFmHp4RuuWnPtKju44BZh6eEbrkGXQ7Km338F6DyN8z/P8AoF59Q7Km338F6FyO8zN3zwCDcREQEREBERAUrXfiKj5vGqpS1f8AiKj5vEg4Z9pUd3HALMPTwjdctOfaVHdxwCzD08I3XIMuh2VNvv4L0Lkf5lZvngF57Q7Gm338F6HyQ8ys3j+iDbREQEREBERAUtX/AIio+bxKpUpWPaK6dpjmNpHDVkRe9skHHPtJ+7jgFmHp4RuuWrURWiLwJujouuB5Q7DqUxX1hhMYa2a8WqM6vJH0QfzQ7Km338F6HyQ8ys3j+i8zpai4ADJQA4kAW1Xz6l6ZyP8AMkZsRd7s/ag20REBERARF86iZlPC+aS4Yxpc6wubBByY1XxYfQSSyPAcWkRgmxc62pSTapzJNH7c7U8i/ODIC6+uJcp6OvfGGwymJpIaSwHSK+UWMUOoCB+vUPuxrKBLXPliY11a4X0NZePS/wBLDqoI526T8Tc3yWOI51ozdYj6a1rVuM0AGwksTYfdj6LBq+UGGNzp5c7bEa/zQfraFkTXaOK3c0SfxW6y12r6hVfJOsgoaqeGavEjZXhkZfICL2BH1y+C8/k5QYZISGU8o122Qz+q/IsXgZMyanjex8bw5pMY1EG6D3VFgcl+VFNj7XRsikhqY23kjc3V2XB/+K30BERAXJinm+o3Cutc2JfgKj3ZQSMNLA3m7Rt8hxc3VkT/ANrqgpYG6Fo2+Q8vbqycV84l1RIM7EqaFoGjG3yXF41eketStfTQ3P3bdT+cy9LtVfimRUrX5lBix00Wlbm29PTy9LtXfBTQnONut/OHV6XauaPp/Fd0HUgq+Q0bI8UmLGgF8TnO9Zu1XCjORPnCX3H6hWaAiIg//9k="/>
          <p:cNvSpPr/>
          <p:nvPr/>
        </p:nvSpPr>
        <p:spPr>
          <a:xfrm>
            <a:off x="1373981" y="7938"/>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18" name="Google Shape;218;g7aa91a0a50_2_86"/>
          <p:cNvPicPr preferRelativeResize="0"/>
          <p:nvPr/>
        </p:nvPicPr>
        <p:blipFill rotWithShape="1">
          <a:blip r:embed="rId3">
            <a:alphaModFix/>
          </a:blip>
          <a:srcRect/>
          <a:stretch/>
        </p:blipFill>
        <p:spPr>
          <a:xfrm>
            <a:off x="6790135" y="2503950"/>
            <a:ext cx="856059" cy="2832100"/>
          </a:xfrm>
          <a:prstGeom prst="rect">
            <a:avLst/>
          </a:prstGeom>
          <a:noFill/>
          <a:ln>
            <a:noFill/>
          </a:ln>
        </p:spPr>
      </p:pic>
      <p:pic>
        <p:nvPicPr>
          <p:cNvPr id="219" name="Google Shape;219;g7aa91a0a50_2_86"/>
          <p:cNvPicPr preferRelativeResize="0"/>
          <p:nvPr/>
        </p:nvPicPr>
        <p:blipFill rotWithShape="1">
          <a:blip r:embed="rId3">
            <a:alphaModFix/>
          </a:blip>
          <a:srcRect/>
          <a:stretch/>
        </p:blipFill>
        <p:spPr>
          <a:xfrm>
            <a:off x="4188620" y="2495288"/>
            <a:ext cx="856060" cy="2832100"/>
          </a:xfrm>
          <a:prstGeom prst="rect">
            <a:avLst/>
          </a:prstGeom>
          <a:noFill/>
          <a:ln>
            <a:noFill/>
          </a:ln>
        </p:spPr>
      </p:pic>
      <p:pic>
        <p:nvPicPr>
          <p:cNvPr id="220" name="Google Shape;220;g7aa91a0a50_2_86"/>
          <p:cNvPicPr preferRelativeResize="0"/>
          <p:nvPr/>
        </p:nvPicPr>
        <p:blipFill rotWithShape="1">
          <a:blip r:embed="rId3">
            <a:alphaModFix/>
          </a:blip>
          <a:srcRect/>
          <a:stretch/>
        </p:blipFill>
        <p:spPr>
          <a:xfrm>
            <a:off x="1550194" y="2503950"/>
            <a:ext cx="856060" cy="2832100"/>
          </a:xfrm>
          <a:prstGeom prst="rect">
            <a:avLst/>
          </a:prstGeom>
          <a:noFill/>
          <a:ln>
            <a:noFill/>
          </a:ln>
        </p:spPr>
      </p:pic>
      <p:sp>
        <p:nvSpPr>
          <p:cNvPr id="221" name="Google Shape;221;g7aa91a0a50_2_86"/>
          <p:cNvSpPr/>
          <p:nvPr/>
        </p:nvSpPr>
        <p:spPr>
          <a:xfrm>
            <a:off x="1494225" y="1572827"/>
            <a:ext cx="6230400" cy="918300"/>
          </a:xfrm>
          <a:prstGeom prst="triangle">
            <a:avLst>
              <a:gd name="adj" fmla="val 50624"/>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a:solidFill>
                  <a:srgbClr val="FFD966"/>
                </a:solidFill>
                <a:latin typeface="Calibri"/>
                <a:ea typeface="Calibri"/>
                <a:cs typeface="Calibri"/>
                <a:sym typeface="Calibri"/>
              </a:rPr>
              <a:t>Sustainability</a:t>
            </a:r>
            <a:endParaRPr/>
          </a:p>
        </p:txBody>
      </p:sp>
      <p:sp>
        <p:nvSpPr>
          <p:cNvPr id="222" name="Google Shape;222;g7aa91a0a50_2_86"/>
          <p:cNvSpPr txBox="1"/>
          <p:nvPr/>
        </p:nvSpPr>
        <p:spPr>
          <a:xfrm>
            <a:off x="1771827" y="3007240"/>
            <a:ext cx="389194" cy="14293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LEAN</a:t>
            </a:r>
            <a:endParaRPr/>
          </a:p>
        </p:txBody>
      </p:sp>
      <p:sp>
        <p:nvSpPr>
          <p:cNvPr id="223" name="Google Shape;223;g7aa91a0a50_2_86"/>
          <p:cNvSpPr txBox="1"/>
          <p:nvPr/>
        </p:nvSpPr>
        <p:spPr>
          <a:xfrm>
            <a:off x="4409983" y="2924944"/>
            <a:ext cx="389194" cy="15712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GREEN</a:t>
            </a:r>
            <a:endParaRPr sz="1400" b="1">
              <a:solidFill>
                <a:schemeClr val="dk1"/>
              </a:solidFill>
              <a:latin typeface="Arial"/>
              <a:ea typeface="Arial"/>
              <a:cs typeface="Arial"/>
              <a:sym typeface="Arial"/>
            </a:endParaRPr>
          </a:p>
        </p:txBody>
      </p:sp>
      <p:sp>
        <p:nvSpPr>
          <p:cNvPr id="224" name="Google Shape;224;g7aa91a0a50_2_86"/>
          <p:cNvSpPr txBox="1"/>
          <p:nvPr/>
        </p:nvSpPr>
        <p:spPr>
          <a:xfrm>
            <a:off x="7002271" y="2924944"/>
            <a:ext cx="389194" cy="15712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HUMAN</a:t>
            </a:r>
            <a:endParaRPr sz="14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7aa91a0a50_2_100"/>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Motivation</a:t>
            </a:r>
            <a:endParaRPr sz="4800" b="1" i="0" u="none" strike="noStrike" cap="none"/>
          </a:p>
        </p:txBody>
      </p:sp>
      <p:sp>
        <p:nvSpPr>
          <p:cNvPr id="230" name="Google Shape;230;g7aa91a0a50_2_100"/>
          <p:cNvSpPr/>
          <p:nvPr/>
        </p:nvSpPr>
        <p:spPr>
          <a:xfrm>
            <a:off x="3889770" y="2084225"/>
            <a:ext cx="546497" cy="3325091"/>
          </a:xfrm>
          <a:prstGeom prst="rightArrow">
            <a:avLst>
              <a:gd name="adj1" fmla="val 50000"/>
              <a:gd name="adj2" fmla="val 10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1" name="Google Shape;231;g7aa91a0a50_2_100"/>
          <p:cNvGrpSpPr/>
          <p:nvPr/>
        </p:nvGrpSpPr>
        <p:grpSpPr>
          <a:xfrm>
            <a:off x="555770" y="2193225"/>
            <a:ext cx="3016093" cy="3107096"/>
            <a:chOff x="683877" y="451"/>
            <a:chExt cx="4021457" cy="3107096"/>
          </a:xfrm>
        </p:grpSpPr>
        <p:sp>
          <p:nvSpPr>
            <p:cNvPr id="232" name="Google Shape;232;g7aa91a0a50_2_100"/>
            <p:cNvSpPr/>
            <p:nvPr/>
          </p:nvSpPr>
          <p:spPr>
            <a:xfrm rot="10800000">
              <a:off x="1115776" y="451"/>
              <a:ext cx="3572446" cy="863798"/>
            </a:xfrm>
            <a:prstGeom prst="homePlate">
              <a:avLst>
                <a:gd name="adj" fmla="val 50000"/>
              </a:avLst>
            </a:prstGeom>
            <a:solidFill>
              <a:srgbClr val="1F3864"/>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7aa91a0a50_2_100"/>
            <p:cNvSpPr txBox="1"/>
            <p:nvPr/>
          </p:nvSpPr>
          <p:spPr>
            <a:xfrm>
              <a:off x="1331725" y="451"/>
              <a:ext cx="3356497" cy="863798"/>
            </a:xfrm>
            <a:prstGeom prst="rect">
              <a:avLst/>
            </a:prstGeom>
            <a:noFill/>
            <a:ln>
              <a:noFill/>
            </a:ln>
          </p:spPr>
          <p:txBody>
            <a:bodyPr spcFirstLastPara="1" wrap="square" lIns="380900" tIns="68575" rIns="128000"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Rising</a:t>
              </a:r>
              <a:r>
                <a:rPr lang="en-US" sz="1800">
                  <a:solidFill>
                    <a:schemeClr val="lt1"/>
                  </a:solidFill>
                  <a:latin typeface="Calibri"/>
                  <a:ea typeface="Calibri"/>
                  <a:cs typeface="Calibri"/>
                  <a:sym typeface="Calibri"/>
                </a:rPr>
                <a:t> </a:t>
              </a:r>
              <a:r>
                <a:rPr lang="en-US" sz="1800" b="1">
                  <a:solidFill>
                    <a:schemeClr val="lt1"/>
                  </a:solidFill>
                  <a:latin typeface="Calibri"/>
                  <a:ea typeface="Calibri"/>
                  <a:cs typeface="Calibri"/>
                  <a:sym typeface="Calibri"/>
                </a:rPr>
                <a:t>energy</a:t>
              </a:r>
              <a:r>
                <a:rPr lang="en-US" sz="1800">
                  <a:solidFill>
                    <a:schemeClr val="lt1"/>
                  </a:solidFill>
                  <a:latin typeface="Calibri"/>
                  <a:ea typeface="Calibri"/>
                  <a:cs typeface="Calibri"/>
                  <a:sym typeface="Calibri"/>
                </a:rPr>
                <a:t> </a:t>
              </a:r>
              <a:r>
                <a:rPr lang="en-US" sz="1800" b="1">
                  <a:solidFill>
                    <a:schemeClr val="lt1"/>
                  </a:solidFill>
                  <a:latin typeface="Calibri"/>
                  <a:ea typeface="Calibri"/>
                  <a:cs typeface="Calibri"/>
                  <a:sym typeface="Calibri"/>
                </a:rPr>
                <a:t>prices</a:t>
              </a:r>
              <a:endParaRPr/>
            </a:p>
          </p:txBody>
        </p:sp>
        <p:sp>
          <p:nvSpPr>
            <p:cNvPr id="234" name="Google Shape;234;g7aa91a0a50_2_100"/>
            <p:cNvSpPr/>
            <p:nvPr/>
          </p:nvSpPr>
          <p:spPr>
            <a:xfrm>
              <a:off x="683877" y="451"/>
              <a:ext cx="863798" cy="863798"/>
            </a:xfrm>
            <a:prstGeom prst="ellipse">
              <a:avLst/>
            </a:prstGeom>
            <a:blipFill rotWithShape="1">
              <a:blip r:embed="rId3">
                <a:alphaModFix/>
              </a:blip>
              <a:stretch>
                <a:fillRect l="-6998" r="-6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7aa91a0a50_2_100"/>
            <p:cNvSpPr/>
            <p:nvPr/>
          </p:nvSpPr>
          <p:spPr>
            <a:xfrm rot="10800000">
              <a:off x="1132888" y="1122100"/>
              <a:ext cx="3572446" cy="863798"/>
            </a:xfrm>
            <a:prstGeom prst="homePlate">
              <a:avLst>
                <a:gd name="adj" fmla="val 50000"/>
              </a:avLst>
            </a:prstGeom>
            <a:solidFill>
              <a:srgbClr val="1F3864"/>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7aa91a0a50_2_100"/>
            <p:cNvSpPr txBox="1"/>
            <p:nvPr/>
          </p:nvSpPr>
          <p:spPr>
            <a:xfrm>
              <a:off x="1348837" y="1122100"/>
              <a:ext cx="3356497" cy="863798"/>
            </a:xfrm>
            <a:prstGeom prst="rect">
              <a:avLst/>
            </a:prstGeom>
            <a:noFill/>
            <a:ln>
              <a:noFill/>
            </a:ln>
          </p:spPr>
          <p:txBody>
            <a:bodyPr spcFirstLastPara="1" wrap="square" lIns="380900" tIns="68575" rIns="128000"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Global emissions</a:t>
              </a:r>
              <a:endParaRPr/>
            </a:p>
          </p:txBody>
        </p:sp>
        <p:sp>
          <p:nvSpPr>
            <p:cNvPr id="237" name="Google Shape;237;g7aa91a0a50_2_100"/>
            <p:cNvSpPr/>
            <p:nvPr/>
          </p:nvSpPr>
          <p:spPr>
            <a:xfrm>
              <a:off x="683877" y="1122100"/>
              <a:ext cx="863798" cy="863798"/>
            </a:xfrm>
            <a:prstGeom prst="ellipse">
              <a:avLst/>
            </a:prstGeom>
            <a:blipFill rotWithShape="1">
              <a:blip r:embed="rId4">
                <a:alphaModFix/>
              </a:blip>
              <a:stretch>
                <a:fillRect l="-5999" r="-5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7aa91a0a50_2_100"/>
            <p:cNvSpPr/>
            <p:nvPr/>
          </p:nvSpPr>
          <p:spPr>
            <a:xfrm rot="10800000">
              <a:off x="1115776" y="2243749"/>
              <a:ext cx="3572446" cy="863798"/>
            </a:xfrm>
            <a:prstGeom prst="homePlate">
              <a:avLst>
                <a:gd name="adj" fmla="val 50000"/>
              </a:avLst>
            </a:prstGeom>
            <a:solidFill>
              <a:srgbClr val="1F3864"/>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7aa91a0a50_2_100"/>
            <p:cNvSpPr txBox="1"/>
            <p:nvPr/>
          </p:nvSpPr>
          <p:spPr>
            <a:xfrm>
              <a:off x="1331725" y="2243749"/>
              <a:ext cx="3356497" cy="863798"/>
            </a:xfrm>
            <a:prstGeom prst="rect">
              <a:avLst/>
            </a:prstGeom>
            <a:noFill/>
            <a:ln>
              <a:noFill/>
            </a:ln>
          </p:spPr>
          <p:txBody>
            <a:bodyPr spcFirstLastPara="1" wrap="square" lIns="380900" tIns="68575" rIns="128000" bIns="685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Growing world population</a:t>
              </a:r>
              <a:endParaRPr/>
            </a:p>
          </p:txBody>
        </p:sp>
        <p:sp>
          <p:nvSpPr>
            <p:cNvPr id="240" name="Google Shape;240;g7aa91a0a50_2_100"/>
            <p:cNvSpPr/>
            <p:nvPr/>
          </p:nvSpPr>
          <p:spPr>
            <a:xfrm>
              <a:off x="683877" y="2243749"/>
              <a:ext cx="863798" cy="863798"/>
            </a:xfrm>
            <a:prstGeom prst="ellipse">
              <a:avLst/>
            </a:prstGeom>
            <a:blipFill rotWithShape="1">
              <a:blip r:embed="rId5">
                <a:alphaModFix/>
              </a:blip>
              <a:stretch>
                <a:fillRect l="-6998" r="-6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g7aa91a0a50_2_100"/>
          <p:cNvSpPr txBox="1"/>
          <p:nvPr/>
        </p:nvSpPr>
        <p:spPr>
          <a:xfrm>
            <a:off x="4668436" y="2592608"/>
            <a:ext cx="3716021" cy="252376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Actions of industrial companies for a more </a:t>
            </a:r>
            <a:r>
              <a:rPr lang="en-US" sz="1800" b="1">
                <a:solidFill>
                  <a:schemeClr val="dk1"/>
                </a:solidFill>
                <a:latin typeface="Calibri"/>
                <a:ea typeface="Calibri"/>
                <a:cs typeface="Calibri"/>
                <a:sym typeface="Calibri"/>
              </a:rPr>
              <a:t>sustainable manufacturing </a:t>
            </a:r>
            <a:r>
              <a:rPr lang="en-US" sz="1800">
                <a:solidFill>
                  <a:schemeClr val="dk1"/>
                </a:solidFill>
                <a:latin typeface="Calibri"/>
                <a:ea typeface="Calibri"/>
                <a:cs typeface="Calibri"/>
                <a:sym typeface="Calibri"/>
              </a:rPr>
              <a:t>are required </a:t>
            </a:r>
            <a:endParaRPr/>
          </a:p>
          <a:p>
            <a:pPr marL="265113" marR="0" lvl="0" indent="0" algn="l" rtl="0">
              <a:spcBef>
                <a:spcPts val="0"/>
              </a:spcBef>
              <a:spcAft>
                <a:spcPts val="0"/>
              </a:spcAft>
              <a:buNone/>
            </a:pPr>
            <a:r>
              <a:rPr lang="en-US" sz="1400">
                <a:solidFill>
                  <a:schemeClr val="dk1"/>
                </a:solidFill>
                <a:latin typeface="Calibri"/>
                <a:ea typeface="Calibri"/>
                <a:cs typeface="Calibri"/>
                <a:sym typeface="Calibri"/>
              </a:rPr>
              <a:t>(Duflou et al., 2012)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Bring </a:t>
            </a:r>
            <a:r>
              <a:rPr lang="en-US" sz="1800" b="1">
                <a:solidFill>
                  <a:schemeClr val="dk1"/>
                </a:solidFill>
                <a:latin typeface="Calibri"/>
                <a:ea typeface="Calibri"/>
                <a:cs typeface="Calibri"/>
                <a:sym typeface="Calibri"/>
              </a:rPr>
              <a:t>economic</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ecological, </a:t>
            </a:r>
            <a:r>
              <a:rPr lang="en-US" sz="1800">
                <a:solidFill>
                  <a:schemeClr val="dk1"/>
                </a:solidFill>
                <a:latin typeface="Calibri"/>
                <a:ea typeface="Calibri"/>
                <a:cs typeface="Calibri"/>
                <a:sym typeface="Calibri"/>
              </a:rPr>
              <a:t>and </a:t>
            </a:r>
            <a:r>
              <a:rPr lang="en-US" sz="1800" b="1">
                <a:solidFill>
                  <a:schemeClr val="dk1"/>
                </a:solidFill>
                <a:latin typeface="Calibri"/>
                <a:ea typeface="Calibri"/>
                <a:cs typeface="Calibri"/>
                <a:sym typeface="Calibri"/>
              </a:rPr>
              <a:t>social</a:t>
            </a:r>
            <a:r>
              <a:rPr lang="en-US" sz="1800">
                <a:solidFill>
                  <a:schemeClr val="dk1"/>
                </a:solidFill>
                <a:latin typeface="Calibri"/>
                <a:ea typeface="Calibri"/>
                <a:cs typeface="Calibri"/>
                <a:sym typeface="Calibri"/>
              </a:rPr>
              <a:t> goals to an agreement </a:t>
            </a:r>
            <a:r>
              <a:rPr lang="en-US" sz="1400">
                <a:solidFill>
                  <a:schemeClr val="dk1"/>
                </a:solidFill>
                <a:latin typeface="Calibri"/>
                <a:ea typeface="Calibri"/>
                <a:cs typeface="Calibri"/>
                <a:sym typeface="Calibri"/>
              </a:rPr>
              <a:t>(Thiede, 2012) (Reich-Weiser et al., 2010)</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Need to take sustainability into account for </a:t>
            </a:r>
            <a:r>
              <a:rPr lang="en-US" sz="1800" b="1">
                <a:solidFill>
                  <a:schemeClr val="dk1"/>
                </a:solidFill>
                <a:latin typeface="Calibri"/>
                <a:ea typeface="Calibri"/>
                <a:cs typeface="Calibri"/>
                <a:sym typeface="Calibri"/>
              </a:rPr>
              <a:t>routing decisions</a:t>
            </a:r>
            <a:endParaRPr/>
          </a:p>
        </p:txBody>
      </p:sp>
      <p:sp>
        <p:nvSpPr>
          <p:cNvPr id="242" name="Google Shape;242;g7aa91a0a50_2_100"/>
          <p:cNvSpPr txBox="1"/>
          <p:nvPr/>
        </p:nvSpPr>
        <p:spPr>
          <a:xfrm>
            <a:off x="866076" y="5370000"/>
            <a:ext cx="1685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(Bunse et al., 2011)</a:t>
            </a:r>
            <a:endParaRPr sz="1400">
              <a:solidFill>
                <a:schemeClr val="dk1"/>
              </a:solidFill>
              <a:latin typeface="Calibri"/>
              <a:ea typeface="Calibri"/>
              <a:cs typeface="Calibri"/>
              <a:sym typeface="Calibri"/>
            </a:endParaRPr>
          </a:p>
        </p:txBody>
      </p:sp>
      <p:sp>
        <p:nvSpPr>
          <p:cNvPr id="243" name="Google Shape;243;g7aa91a0a50_2_100"/>
          <p:cNvSpPr txBox="1"/>
          <p:nvPr/>
        </p:nvSpPr>
        <p:spPr>
          <a:xfrm>
            <a:off x="2418755" y="5370000"/>
            <a:ext cx="1828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(Herrmann, 2010)</a:t>
            </a:r>
            <a:endParaRPr sz="1400">
              <a:solidFill>
                <a:schemeClr val="dk1"/>
              </a:solidFill>
              <a:latin typeface="Calibri"/>
              <a:ea typeface="Calibri"/>
              <a:cs typeface="Calibri"/>
              <a:sym typeface="Calibri"/>
            </a:endParaRPr>
          </a:p>
        </p:txBody>
      </p:sp>
      <p:sp>
        <p:nvSpPr>
          <p:cNvPr id="244" name="Google Shape;244;g7aa91a0a50_2_100"/>
          <p:cNvSpPr txBox="1"/>
          <p:nvPr/>
        </p:nvSpPr>
        <p:spPr>
          <a:xfrm>
            <a:off x="866001" y="5632425"/>
            <a:ext cx="1685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(Duflou et al., 2012)</a:t>
            </a:r>
            <a:endParaRPr sz="1400">
              <a:solidFill>
                <a:schemeClr val="dk1"/>
              </a:solidFill>
              <a:latin typeface="Calibri"/>
              <a:ea typeface="Calibri"/>
              <a:cs typeface="Calibri"/>
              <a:sym typeface="Calibri"/>
            </a:endParaRPr>
          </a:p>
        </p:txBody>
      </p:sp>
      <p:sp>
        <p:nvSpPr>
          <p:cNvPr id="245" name="Google Shape;245;g7aa91a0a50_2_100"/>
          <p:cNvSpPr txBox="1"/>
          <p:nvPr/>
        </p:nvSpPr>
        <p:spPr>
          <a:xfrm>
            <a:off x="2418738" y="5632435"/>
            <a:ext cx="127204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(Thiede, 2012)</a:t>
            </a:r>
            <a:endParaRPr sz="1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7aa91a0a50_2_120"/>
          <p:cNvSpPr/>
          <p:nvPr/>
        </p:nvSpPr>
        <p:spPr>
          <a:xfrm>
            <a:off x="1426963" y="2192774"/>
            <a:ext cx="6309719" cy="576000"/>
          </a:xfrm>
          <a:prstGeom prst="rect">
            <a:avLst/>
          </a:prstGeom>
          <a:noFill/>
          <a:ln w="381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g7aa91a0a50_2_120"/>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Objective</a:t>
            </a:r>
            <a:endParaRPr sz="4800" b="1" i="0" u="none" strike="noStrike" cap="none"/>
          </a:p>
        </p:txBody>
      </p:sp>
      <p:sp>
        <p:nvSpPr>
          <p:cNvPr id="252" name="Google Shape;252;g7aa91a0a50_2_120"/>
          <p:cNvSpPr txBox="1"/>
          <p:nvPr/>
        </p:nvSpPr>
        <p:spPr>
          <a:xfrm>
            <a:off x="2282429" y="3298569"/>
            <a:ext cx="5022057"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Ensure practicality (case study approach)</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Define performance indicators to assess sustainability</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Provide guidelines for decision making</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Establish a general method that is scalable for various applications</a:t>
            </a:r>
            <a:endParaRPr/>
          </a:p>
        </p:txBody>
      </p:sp>
      <p:sp>
        <p:nvSpPr>
          <p:cNvPr id="253" name="Google Shape;253;g7aa91a0a50_2_120"/>
          <p:cNvSpPr/>
          <p:nvPr/>
        </p:nvSpPr>
        <p:spPr>
          <a:xfrm>
            <a:off x="709017" y="2191273"/>
            <a:ext cx="600075" cy="579001"/>
          </a:xfrm>
          <a:prstGeom prst="rightArrow">
            <a:avLst>
              <a:gd name="adj1" fmla="val 50000"/>
              <a:gd name="adj2" fmla="val 50000"/>
            </a:avLst>
          </a:prstGeom>
          <a:solidFill>
            <a:srgbClr val="1F3864"/>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g7aa91a0a50_2_120"/>
          <p:cNvSpPr txBox="1"/>
          <p:nvPr/>
        </p:nvSpPr>
        <p:spPr>
          <a:xfrm>
            <a:off x="1426974" y="2299100"/>
            <a:ext cx="6163200" cy="369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Develop a method for manufacturing companies to make sustainable routing decisions</a:t>
            </a:r>
            <a:endParaRPr/>
          </a:p>
        </p:txBody>
      </p:sp>
      <p:pic>
        <p:nvPicPr>
          <p:cNvPr id="255" name="Google Shape;255;g7aa91a0a50_2_120" descr="Volltreffer"/>
          <p:cNvPicPr preferRelativeResize="0"/>
          <p:nvPr/>
        </p:nvPicPr>
        <p:blipFill rotWithShape="1">
          <a:blip r:embed="rId3">
            <a:alphaModFix/>
          </a:blip>
          <a:srcRect/>
          <a:stretch/>
        </p:blipFill>
        <p:spPr>
          <a:xfrm>
            <a:off x="771169" y="3404904"/>
            <a:ext cx="1311587" cy="13115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7aa91a0a50_2_129"/>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Approaches for sustainable manufacturing</a:t>
            </a:r>
            <a:endParaRPr sz="4800" b="1" i="0" u="none" strike="noStrike" cap="none"/>
          </a:p>
        </p:txBody>
      </p:sp>
      <p:grpSp>
        <p:nvGrpSpPr>
          <p:cNvPr id="261" name="Google Shape;261;g7aa91a0a50_2_129"/>
          <p:cNvGrpSpPr/>
          <p:nvPr/>
        </p:nvGrpSpPr>
        <p:grpSpPr>
          <a:xfrm>
            <a:off x="537725" y="2032311"/>
            <a:ext cx="2841960" cy="3789280"/>
            <a:chOff x="766987" y="0"/>
            <a:chExt cx="3789280" cy="3789280"/>
          </a:xfrm>
        </p:grpSpPr>
        <p:sp>
          <p:nvSpPr>
            <p:cNvPr id="262" name="Google Shape;262;g7aa91a0a50_2_129"/>
            <p:cNvSpPr/>
            <p:nvPr/>
          </p:nvSpPr>
          <p:spPr>
            <a:xfrm>
              <a:off x="766987" y="0"/>
              <a:ext cx="3789280" cy="3789280"/>
            </a:xfrm>
            <a:prstGeom prst="ellipse">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7aa91a0a50_2_129"/>
            <p:cNvSpPr txBox="1"/>
            <p:nvPr/>
          </p:nvSpPr>
          <p:spPr>
            <a:xfrm>
              <a:off x="2131885" y="189463"/>
              <a:ext cx="1059482" cy="568392"/>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Arial"/>
                  <a:ea typeface="Arial"/>
                  <a:cs typeface="Arial"/>
                  <a:sym typeface="Arial"/>
                </a:rPr>
                <a:t>supply chain level</a:t>
              </a:r>
              <a:endParaRPr/>
            </a:p>
          </p:txBody>
        </p:sp>
        <p:sp>
          <p:nvSpPr>
            <p:cNvPr id="264" name="Google Shape;264;g7aa91a0a50_2_129"/>
            <p:cNvSpPr/>
            <p:nvPr/>
          </p:nvSpPr>
          <p:spPr>
            <a:xfrm>
              <a:off x="1145915" y="752096"/>
              <a:ext cx="3031424" cy="3031424"/>
            </a:xfrm>
            <a:prstGeom prst="ellipse">
              <a:avLst/>
            </a:prstGeom>
            <a:solidFill>
              <a:srgbClr val="2E75B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7aa91a0a50_2_129"/>
            <p:cNvSpPr txBox="1"/>
            <p:nvPr/>
          </p:nvSpPr>
          <p:spPr>
            <a:xfrm>
              <a:off x="2131885" y="933981"/>
              <a:ext cx="1059482" cy="545656"/>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Arial"/>
                  <a:ea typeface="Arial"/>
                  <a:cs typeface="Arial"/>
                  <a:sym typeface="Arial"/>
                </a:rPr>
                <a:t>system level</a:t>
              </a:r>
              <a:endParaRPr/>
            </a:p>
          </p:txBody>
        </p:sp>
        <p:sp>
          <p:nvSpPr>
            <p:cNvPr id="266" name="Google Shape;266;g7aa91a0a50_2_129"/>
            <p:cNvSpPr/>
            <p:nvPr/>
          </p:nvSpPr>
          <p:spPr>
            <a:xfrm>
              <a:off x="1524842" y="1515711"/>
              <a:ext cx="2273568" cy="2273568"/>
            </a:xfrm>
            <a:prstGeom prst="ellipse">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7aa91a0a50_2_129"/>
            <p:cNvSpPr txBox="1"/>
            <p:nvPr/>
          </p:nvSpPr>
          <p:spPr>
            <a:xfrm>
              <a:off x="2131885" y="1686229"/>
              <a:ext cx="1059482" cy="511552"/>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Arial"/>
                  <a:ea typeface="Arial"/>
                  <a:cs typeface="Arial"/>
                  <a:sym typeface="Arial"/>
                </a:rPr>
                <a:t>machine level</a:t>
              </a:r>
              <a:endParaRPr/>
            </a:p>
          </p:txBody>
        </p:sp>
        <p:sp>
          <p:nvSpPr>
            <p:cNvPr id="268" name="Google Shape;268;g7aa91a0a50_2_129"/>
            <p:cNvSpPr/>
            <p:nvPr/>
          </p:nvSpPr>
          <p:spPr>
            <a:xfrm>
              <a:off x="1903771" y="2273568"/>
              <a:ext cx="1515712" cy="1515712"/>
            </a:xfrm>
            <a:prstGeom prst="ellipse">
              <a:avLst/>
            </a:prstGeom>
            <a:solidFill>
              <a:srgbClr val="BBD6E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7aa91a0a50_2_129"/>
            <p:cNvSpPr txBox="1"/>
            <p:nvPr/>
          </p:nvSpPr>
          <p:spPr>
            <a:xfrm>
              <a:off x="2125741" y="2652496"/>
              <a:ext cx="1071770" cy="757856"/>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Arial"/>
                  <a:ea typeface="Arial"/>
                  <a:cs typeface="Arial"/>
                  <a:sym typeface="Arial"/>
                </a:rPr>
                <a:t>product level</a:t>
              </a:r>
              <a:endParaRPr/>
            </a:p>
          </p:txBody>
        </p:sp>
      </p:grpSp>
      <p:sp>
        <p:nvSpPr>
          <p:cNvPr id="270" name="Google Shape;270;g7aa91a0a50_2_129"/>
          <p:cNvSpPr/>
          <p:nvPr/>
        </p:nvSpPr>
        <p:spPr>
          <a:xfrm rot="10800000">
            <a:off x="3595675" y="4668150"/>
            <a:ext cx="4491300" cy="1014300"/>
          </a:xfrm>
          <a:prstGeom prst="bentArrow">
            <a:avLst>
              <a:gd name="adj1" fmla="val 25000"/>
              <a:gd name="adj2" fmla="val 25000"/>
              <a:gd name="adj3" fmla="val 25000"/>
              <a:gd name="adj4" fmla="val 0"/>
            </a:avLst>
          </a:prstGeom>
          <a:solidFill>
            <a:srgbClr val="002060"/>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g7aa91a0a50_2_129"/>
          <p:cNvSpPr/>
          <p:nvPr/>
        </p:nvSpPr>
        <p:spPr>
          <a:xfrm rot="10800000" flipH="1">
            <a:off x="3577375" y="2121600"/>
            <a:ext cx="4586100" cy="946200"/>
          </a:xfrm>
          <a:prstGeom prst="bentUpArrow">
            <a:avLst>
              <a:gd name="adj1" fmla="val 25000"/>
              <a:gd name="adj2" fmla="val 25000"/>
              <a:gd name="adj3" fmla="val 25000"/>
            </a:avLst>
          </a:prstGeom>
          <a:solidFill>
            <a:srgbClr val="002060"/>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g7aa91a0a50_2_129"/>
          <p:cNvSpPr txBox="1"/>
          <p:nvPr/>
        </p:nvSpPr>
        <p:spPr>
          <a:xfrm>
            <a:off x="3815443" y="2508628"/>
            <a:ext cx="16467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Energy Flows</a:t>
            </a:r>
            <a:endParaRPr/>
          </a:p>
          <a:p>
            <a:pPr marL="0" marR="0" lvl="0" indent="0" algn="l" rtl="0">
              <a:lnSpc>
                <a:spcPct val="5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Electrical energy</a:t>
            </a:r>
            <a:endParaRPr/>
          </a:p>
        </p:txBody>
      </p:sp>
      <p:sp>
        <p:nvSpPr>
          <p:cNvPr id="273" name="Google Shape;273;g7aa91a0a50_2_129"/>
          <p:cNvSpPr/>
          <p:nvPr/>
        </p:nvSpPr>
        <p:spPr>
          <a:xfrm>
            <a:off x="1616172" y="2971754"/>
            <a:ext cx="694939" cy="53547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g7aa91a0a50_2_129"/>
          <p:cNvSpPr/>
          <p:nvPr/>
        </p:nvSpPr>
        <p:spPr>
          <a:xfrm>
            <a:off x="3815443" y="3969610"/>
            <a:ext cx="37707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Material Flows</a:t>
            </a:r>
            <a:endParaRPr/>
          </a:p>
          <a:p>
            <a:pPr marL="0" marR="0" lvl="0" indent="0" algn="l" rtl="0">
              <a:lnSpc>
                <a:spcPct val="50000"/>
              </a:lnSpc>
              <a:spcBef>
                <a:spcPts val="0"/>
              </a:spcBef>
              <a:spcAft>
                <a:spcPts val="0"/>
              </a:spcAft>
              <a:buNone/>
            </a:pP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Lubrication oils</a:t>
            </a:r>
            <a:endParaRPr/>
          </a:p>
        </p:txBody>
      </p:sp>
      <p:sp>
        <p:nvSpPr>
          <p:cNvPr id="275" name="Google Shape;275;g7aa91a0a50_2_129"/>
          <p:cNvSpPr/>
          <p:nvPr/>
        </p:nvSpPr>
        <p:spPr>
          <a:xfrm>
            <a:off x="5893749" y="2911825"/>
            <a:ext cx="1771800" cy="369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Compressed air</a:t>
            </a:r>
            <a:endParaRPr/>
          </a:p>
        </p:txBody>
      </p:sp>
      <p:sp>
        <p:nvSpPr>
          <p:cNvPr id="276" name="Google Shape;276;g7aa91a0a50_2_129"/>
          <p:cNvSpPr/>
          <p:nvPr/>
        </p:nvSpPr>
        <p:spPr>
          <a:xfrm>
            <a:off x="4038995" y="3445210"/>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(Thiede, 2012)</a:t>
            </a:r>
            <a:endParaRPr/>
          </a:p>
        </p:txBody>
      </p:sp>
      <p:sp>
        <p:nvSpPr>
          <p:cNvPr id="277" name="Google Shape;277;g7aa91a0a50_2_129"/>
          <p:cNvSpPr/>
          <p:nvPr/>
        </p:nvSpPr>
        <p:spPr>
          <a:xfrm>
            <a:off x="4038995" y="3700721"/>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(Drake et al., 2006)</a:t>
            </a:r>
            <a:endParaRPr/>
          </a:p>
        </p:txBody>
      </p:sp>
      <p:sp>
        <p:nvSpPr>
          <p:cNvPr id="278" name="Google Shape;278;g7aa91a0a50_2_129"/>
          <p:cNvSpPr/>
          <p:nvPr/>
        </p:nvSpPr>
        <p:spPr>
          <a:xfrm>
            <a:off x="6094931" y="3540848"/>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(Saidur et al., 2010)</a:t>
            </a:r>
            <a:endParaRPr/>
          </a:p>
        </p:txBody>
      </p:sp>
      <p:sp>
        <p:nvSpPr>
          <p:cNvPr id="279" name="Google Shape;279;g7aa91a0a50_2_129"/>
          <p:cNvSpPr/>
          <p:nvPr/>
        </p:nvSpPr>
        <p:spPr>
          <a:xfrm>
            <a:off x="6094931" y="3796359"/>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(Gauchel, 2006)</a:t>
            </a:r>
            <a:endParaRPr/>
          </a:p>
        </p:txBody>
      </p:sp>
      <p:sp>
        <p:nvSpPr>
          <p:cNvPr id="280" name="Google Shape;280;g7aa91a0a50_2_129"/>
          <p:cNvSpPr/>
          <p:nvPr/>
        </p:nvSpPr>
        <p:spPr>
          <a:xfrm>
            <a:off x="5896505" y="4367000"/>
            <a:ext cx="2024700" cy="369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Material waste</a:t>
            </a:r>
            <a:endParaRPr/>
          </a:p>
        </p:txBody>
      </p:sp>
      <p:sp>
        <p:nvSpPr>
          <p:cNvPr id="281" name="Google Shape;281;g7aa91a0a50_2_129"/>
          <p:cNvSpPr/>
          <p:nvPr/>
        </p:nvSpPr>
        <p:spPr>
          <a:xfrm>
            <a:off x="4038995" y="4677624"/>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(Sarhan et al., 2012)</a:t>
            </a:r>
            <a:endParaRPr/>
          </a:p>
        </p:txBody>
      </p:sp>
      <p:sp>
        <p:nvSpPr>
          <p:cNvPr id="282" name="Google Shape;282;g7aa91a0a50_2_129"/>
          <p:cNvSpPr/>
          <p:nvPr/>
        </p:nvSpPr>
        <p:spPr>
          <a:xfrm>
            <a:off x="4038995" y="4933135"/>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(Miller et al., 2007)</a:t>
            </a:r>
            <a:endParaRPr/>
          </a:p>
        </p:txBody>
      </p:sp>
      <p:sp>
        <p:nvSpPr>
          <p:cNvPr id="283" name="Google Shape;283;g7aa91a0a50_2_129"/>
          <p:cNvSpPr/>
          <p:nvPr/>
        </p:nvSpPr>
        <p:spPr>
          <a:xfrm>
            <a:off x="6094931" y="4697062"/>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(Saidur et al., 2010)</a:t>
            </a:r>
            <a:endParaRPr/>
          </a:p>
        </p:txBody>
      </p:sp>
      <p:sp>
        <p:nvSpPr>
          <p:cNvPr id="284" name="Google Shape;284;g7aa91a0a50_2_129"/>
          <p:cNvSpPr/>
          <p:nvPr/>
        </p:nvSpPr>
        <p:spPr>
          <a:xfrm>
            <a:off x="6094931" y="4952573"/>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(Gauchel, 2006)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7aa91a0a50_2_157"/>
          <p:cNvSpPr txBox="1">
            <a:spLocks noGrp="1"/>
          </p:cNvSpPr>
          <p:nvPr>
            <p:ph type="title"/>
          </p:nvPr>
        </p:nvSpPr>
        <p:spPr>
          <a:xfrm>
            <a:off x="628650" y="337416"/>
            <a:ext cx="78867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1200"/>
              <a:buFont typeface="Calibri"/>
              <a:buNone/>
            </a:pPr>
            <a:r>
              <a:rPr lang="en-US" sz="4800" b="1"/>
              <a:t>Evaluation Techniques</a:t>
            </a:r>
            <a:endParaRPr sz="4800" b="1" i="0" u="none" strike="noStrike" cap="none"/>
          </a:p>
        </p:txBody>
      </p:sp>
      <p:sp>
        <p:nvSpPr>
          <p:cNvPr id="290" name="Google Shape;290;g7aa91a0a50_2_157"/>
          <p:cNvSpPr txBox="1"/>
          <p:nvPr/>
        </p:nvSpPr>
        <p:spPr>
          <a:xfrm>
            <a:off x="628650" y="2882216"/>
            <a:ext cx="3132189" cy="230832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Visualize the manufacture of a product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Show material and information flows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Add metrics to display the sustainability of processes to traditional VSM</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Different approaches in literature</a:t>
            </a:r>
            <a:endParaRPr/>
          </a:p>
        </p:txBody>
      </p:sp>
      <p:sp>
        <p:nvSpPr>
          <p:cNvPr id="291" name="Google Shape;291;g7aa91a0a50_2_157"/>
          <p:cNvSpPr/>
          <p:nvPr/>
        </p:nvSpPr>
        <p:spPr>
          <a:xfrm>
            <a:off x="628650" y="2192400"/>
            <a:ext cx="3408600" cy="585900"/>
          </a:xfrm>
          <a:prstGeom prst="rect">
            <a:avLst/>
          </a:prstGeom>
          <a:solidFill>
            <a:srgbClr val="002060"/>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Sustainable Value Stream Mapping (Sus-VSM)</a:t>
            </a:r>
            <a:endParaRPr sz="1800" b="1">
              <a:solidFill>
                <a:schemeClr val="lt1"/>
              </a:solidFill>
              <a:latin typeface="Calibri"/>
              <a:ea typeface="Calibri"/>
              <a:cs typeface="Calibri"/>
              <a:sym typeface="Calibri"/>
            </a:endParaRPr>
          </a:p>
        </p:txBody>
      </p:sp>
      <p:sp>
        <p:nvSpPr>
          <p:cNvPr id="292" name="Google Shape;292;g7aa91a0a50_2_157"/>
          <p:cNvSpPr/>
          <p:nvPr/>
        </p:nvSpPr>
        <p:spPr>
          <a:xfrm>
            <a:off x="995873" y="5384100"/>
            <a:ext cx="2605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(Faulkner &amp; Badurdeen, 2014)</a:t>
            </a:r>
            <a:endParaRPr/>
          </a:p>
        </p:txBody>
      </p:sp>
      <p:sp>
        <p:nvSpPr>
          <p:cNvPr id="293" name="Google Shape;293;g7aa91a0a50_2_157"/>
          <p:cNvSpPr/>
          <p:nvPr/>
        </p:nvSpPr>
        <p:spPr>
          <a:xfrm>
            <a:off x="2012632" y="5110739"/>
            <a:ext cx="202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(Kuriger &amp; Chen, 2010)</a:t>
            </a:r>
            <a:endParaRPr/>
          </a:p>
        </p:txBody>
      </p:sp>
      <p:sp>
        <p:nvSpPr>
          <p:cNvPr id="294" name="Google Shape;294;g7aa91a0a50_2_157"/>
          <p:cNvSpPr/>
          <p:nvPr/>
        </p:nvSpPr>
        <p:spPr>
          <a:xfrm>
            <a:off x="992473" y="5612700"/>
            <a:ext cx="2605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(Erlach &amp; Westkämper, 2009)</a:t>
            </a:r>
            <a:endParaRPr/>
          </a:p>
        </p:txBody>
      </p:sp>
      <p:sp>
        <p:nvSpPr>
          <p:cNvPr id="295" name="Google Shape;295;g7aa91a0a50_2_157"/>
          <p:cNvSpPr/>
          <p:nvPr/>
        </p:nvSpPr>
        <p:spPr>
          <a:xfrm>
            <a:off x="4572000" y="2192364"/>
            <a:ext cx="3408721" cy="399032"/>
          </a:xfrm>
          <a:prstGeom prst="rect">
            <a:avLst/>
          </a:prstGeom>
          <a:solidFill>
            <a:srgbClr val="002060"/>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Life Cycle Assessment (LCA)</a:t>
            </a:r>
            <a:endParaRPr sz="1800" b="1">
              <a:solidFill>
                <a:schemeClr val="lt1"/>
              </a:solidFill>
              <a:latin typeface="Calibri"/>
              <a:ea typeface="Calibri"/>
              <a:cs typeface="Calibri"/>
              <a:sym typeface="Calibri"/>
            </a:endParaRPr>
          </a:p>
        </p:txBody>
      </p:sp>
      <p:sp>
        <p:nvSpPr>
          <p:cNvPr id="296" name="Google Shape;296;g7aa91a0a50_2_157"/>
          <p:cNvSpPr txBox="1"/>
          <p:nvPr/>
        </p:nvSpPr>
        <p:spPr>
          <a:xfrm>
            <a:off x="4571999" y="2778315"/>
            <a:ext cx="3292577"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Evaluate the environmental impact of processes and products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Considers the total life cycle of a product</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Approach can be streamlined for specific purposes</a:t>
            </a:r>
            <a:endParaRPr/>
          </a:p>
        </p:txBody>
      </p:sp>
      <p:sp>
        <p:nvSpPr>
          <p:cNvPr id="297" name="Google Shape;297;g7aa91a0a50_2_157"/>
          <p:cNvSpPr/>
          <p:nvPr/>
        </p:nvSpPr>
        <p:spPr>
          <a:xfrm>
            <a:off x="4790202" y="5312250"/>
            <a:ext cx="2876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(Hochschorner &amp; Finnveden, 2003)</a:t>
            </a:r>
            <a:endParaRPr/>
          </a:p>
        </p:txBody>
      </p:sp>
      <p:sp>
        <p:nvSpPr>
          <p:cNvPr id="298" name="Google Shape;298;g7aa91a0a50_2_157"/>
          <p:cNvSpPr/>
          <p:nvPr/>
        </p:nvSpPr>
        <p:spPr>
          <a:xfrm>
            <a:off x="4790192" y="5570051"/>
            <a:ext cx="2277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(Todd &amp; Curran, 1999)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1478</Words>
  <Application>Microsoft Office PowerPoint</Application>
  <PresentationFormat>On-screen Show (4:3)</PresentationFormat>
  <Paragraphs>314</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Noto Sans Symbols</vt:lpstr>
      <vt:lpstr>Trebuchet MS</vt:lpstr>
      <vt:lpstr>Office Theme</vt:lpstr>
      <vt:lpstr>Office</vt:lpstr>
      <vt:lpstr>PowerPoint Presentation</vt:lpstr>
      <vt:lpstr>PowerPoint Presentation</vt:lpstr>
      <vt:lpstr>Sustainability in Manufacturing: Cutting-Edge Engineering Innovations Manufacturers  Need to Know</vt:lpstr>
      <vt:lpstr>Sustainable development</vt:lpstr>
      <vt:lpstr>Sustainability Definition</vt:lpstr>
      <vt:lpstr>Motivation</vt:lpstr>
      <vt:lpstr>Objective</vt:lpstr>
      <vt:lpstr>Approaches for sustainable manufacturing</vt:lpstr>
      <vt:lpstr>Evaluation Techniques</vt:lpstr>
      <vt:lpstr>VSM:  Value Stream Mapping</vt:lpstr>
      <vt:lpstr>SUS-VSM:  Sustainable Value Stream Mapping</vt:lpstr>
      <vt:lpstr>LCA: Life Cycle Analysis</vt:lpstr>
      <vt:lpstr>Cost and Environmental Impacts</vt:lpstr>
      <vt:lpstr>Obstacles for Manufacturing Companies</vt:lpstr>
      <vt:lpstr>Methodology</vt:lpstr>
      <vt:lpstr>Flexible Routing</vt:lpstr>
      <vt:lpstr>Process Mapping</vt:lpstr>
      <vt:lpstr>Data Acquisition</vt:lpstr>
      <vt:lpstr>Example: Compressed Air</vt:lpstr>
      <vt:lpstr>Example: Compressed Air</vt:lpstr>
      <vt:lpstr>Data Visualization</vt:lpstr>
      <vt:lpstr>PowerPoint Presentation</vt:lpstr>
      <vt:lpstr>Data Analysis – Economic Perspective</vt:lpstr>
      <vt:lpstr>Data Analysis – Economic Perspective</vt:lpstr>
      <vt:lpstr>Data Analysis – Environmental Perspective</vt:lpstr>
      <vt:lpstr>Data Analysis – Environmental Perspective</vt:lpstr>
      <vt:lpstr>Data Analysis – Environmental Perspective</vt:lpstr>
      <vt:lpstr>Comparison of Routings - Economic</vt:lpstr>
      <vt:lpstr>Comparison of Routings - Environmental</vt:lpstr>
      <vt:lpstr>Comparison of Routings - Overall</vt:lpstr>
      <vt:lpstr>Finding trade offs</vt:lpstr>
      <vt:lpstr>Finding trade offs</vt:lpstr>
      <vt:lpstr>Benefits of sustainable routing decisions</vt:lpstr>
      <vt:lpstr>Benefits of sustainable routing decisions</vt:lpstr>
      <vt:lpstr>Achievements</vt:lpstr>
      <vt:lpstr>Discussion</vt:lpstr>
      <vt:lpstr>Further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Venturini</dc:creator>
  <cp:lastModifiedBy>Craig Johnson</cp:lastModifiedBy>
  <cp:revision>3</cp:revision>
  <dcterms:created xsi:type="dcterms:W3CDTF">2019-10-28T19:37:47Z</dcterms:created>
  <dcterms:modified xsi:type="dcterms:W3CDTF">2019-12-13T19:05:52Z</dcterms:modified>
</cp:coreProperties>
</file>