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2" r:id="rId2"/>
    <p:sldMasterId id="2147483693" r:id="rId3"/>
  </p:sldMasterIdLst>
  <p:notesMasterIdLst>
    <p:notesMasterId r:id="rId39"/>
  </p:notesMasterIdLst>
  <p:sldIdLst>
    <p:sldId id="256" r:id="rId4"/>
    <p:sldId id="257" r:id="rId5"/>
    <p:sldId id="258" r:id="rId6"/>
    <p:sldId id="259" r:id="rId7"/>
    <p:sldId id="35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7010400" cy="9296400"/>
  <p:embeddedFontLst>
    <p:embeddedFont>
      <p:font typeface="Calibri" panose="020F0502020204030204" pitchFamily="34" charset="0"/>
      <p:regular r:id="rId40"/>
      <p:bold r:id="rId41"/>
      <p:italic r:id="rId42"/>
      <p:boldItalic r:id="rId43"/>
    </p:embeddedFont>
    <p:embeddedFont>
      <p:font typeface="Gill Sans"/>
      <p:regular r:id="rId44"/>
      <p:bold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5A9304-E99C-424B-B69C-5FD059314C4E}">
  <a:tblStyle styleId="{195A9304-E99C-424B-B69C-5FD059314C4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1673"/>
  </p:normalViewPr>
  <p:slideViewPr>
    <p:cSldViewPr snapToGrid="0" snapToObjects="1">
      <p:cViewPr varScale="1">
        <p:scale>
          <a:sx n="93" d="100"/>
          <a:sy n="93" d="100"/>
        </p:scale>
        <p:origin x="18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NUL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b74aaa55a_1_0:notes"/>
          <p:cNvSpPr>
            <a:spLocks noGrp="1" noRot="1" noChangeAspect="1"/>
          </p:cNvSpPr>
          <p:nvPr>
            <p:ph type="sldImg" idx="2"/>
          </p:nvPr>
        </p:nvSpPr>
        <p:spPr>
          <a:xfrm>
            <a:off x="1752838" y="697225"/>
            <a:ext cx="3505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b74aaa55a_1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5e1b5e533_8_20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75e1b5e533_8_206: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What does Energy Burden is the percent of your household’s income that goes towards your energy bill. The majority of the state of Rhode Island is approximately at 3%, so for example, if my annual income is $50,000, you’d be paying $1,500 on your energy bills annually. But not everyone is paying 3% of their income </a:t>
            </a:r>
            <a:endParaRPr sz="1400"/>
          </a:p>
        </p:txBody>
      </p:sp>
      <p:sp>
        <p:nvSpPr>
          <p:cNvPr id="433" name="Google Shape;433;g75e1b5e533_8_206: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5e1b5e533_8_217: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75e1b5e533_8_217: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This is a map of the census tracts in Providence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How is it that there are two census tracts that are right next to each other, and one is paying 3% of its income for energy and one is paying 6% of its income to energy?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Turns out that there are a lot of factors that feed into this, like your income level, the type of building you live in, If you own or rent your space, the efficiency of your home, etc. </a:t>
            </a:r>
            <a:endParaRPr sz="1400"/>
          </a:p>
        </p:txBody>
      </p:sp>
      <p:sp>
        <p:nvSpPr>
          <p:cNvPr id="445" name="Google Shape;445;g75e1b5e533_8_217: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5e1b5e533_8_230: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75e1b5e533_8_230: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Which is why its so important we define the different between Equality versus Equity. Has anyone seen this graphic before? Does someone want to give defining this difference a shot?</a:t>
            </a:r>
            <a:endParaRPr sz="1400"/>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469900" lvl="1" indent="0" algn="l" rtl="0">
              <a:spcBef>
                <a:spcPts val="0"/>
              </a:spcBef>
              <a:spcAft>
                <a:spcPts val="0"/>
              </a:spcAft>
              <a:buNone/>
            </a:pPr>
            <a:r>
              <a:rPr lang="en-US" sz="1200">
                <a:solidFill>
                  <a:schemeClr val="dk1"/>
                </a:solidFill>
                <a:latin typeface="Calibri"/>
                <a:ea typeface="Calibri"/>
                <a:cs typeface="Calibri"/>
                <a:sym typeface="Calibri"/>
              </a:rPr>
              <a:t>’Equality’ is often used to mean giving people the same resources, regardless of the situation. Equity, meanwhile, is about ensuring everyone has what they need. That will mean expending more effort on some communities than others to ensure they too end up with fair opportunities for a healthy life. </a:t>
            </a:r>
            <a:endParaRPr sz="1400"/>
          </a:p>
          <a:p>
            <a:pPr marL="469900" lvl="1" indent="0" algn="l" rtl="0">
              <a:spcBef>
                <a:spcPts val="0"/>
              </a:spcBef>
              <a:spcAft>
                <a:spcPts val="0"/>
              </a:spcAft>
              <a:buNone/>
            </a:pPr>
            <a:endParaRPr sz="1200">
              <a:solidFill>
                <a:schemeClr val="dk1"/>
              </a:solidFill>
              <a:latin typeface="Calibri"/>
              <a:ea typeface="Calibri"/>
              <a:cs typeface="Calibri"/>
              <a:sym typeface="Calibri"/>
            </a:endParaRPr>
          </a:p>
          <a:p>
            <a:pPr marL="469900" lvl="1" indent="0" algn="l" rtl="0">
              <a:spcBef>
                <a:spcPts val="0"/>
              </a:spcBef>
              <a:spcAft>
                <a:spcPts val="0"/>
              </a:spcAft>
              <a:buNone/>
            </a:pPr>
            <a:r>
              <a:rPr lang="en-US" sz="1200">
                <a:solidFill>
                  <a:schemeClr val="dk1"/>
                </a:solidFill>
                <a:latin typeface="Calibri"/>
                <a:ea typeface="Calibri"/>
                <a:cs typeface="Calibri"/>
                <a:sym typeface="Calibri"/>
              </a:rPr>
              <a:t>I don’t like this image though, because it assumes the problem is with the person as opposed to the system (height of the person is the limiting factor), so this graphic is one I like better. Here, the fence is institutional discrimination, the ground is situational differences. Its important to keep in mind that we do not all have equal footing and equal access, but that that is what we are striving to achieve – Equity.</a:t>
            </a:r>
            <a:endParaRPr sz="1400"/>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Any Questions about EJ? About these definitions? </a:t>
            </a:r>
            <a:endParaRPr sz="1400"/>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9" name="Google Shape;459;g75e1b5e533_8_230: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5e1b5e533_8_237: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466" name="Google Shape;466;g75e1b5e533_8_237: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5e1b5e533_8_268: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75e1b5e533_8_268: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The </a:t>
            </a:r>
            <a:r>
              <a:rPr lang="en-US" sz="1200" b="1">
                <a:solidFill>
                  <a:schemeClr val="lt1"/>
                </a:solidFill>
                <a:latin typeface="Calibri"/>
                <a:ea typeface="Calibri"/>
                <a:cs typeface="Calibri"/>
                <a:sym typeface="Calibri"/>
              </a:rPr>
              <a:t>WHAT</a:t>
            </a:r>
            <a:r>
              <a:rPr lang="en-US" sz="1200">
                <a:solidFill>
                  <a:schemeClr val="lt1"/>
                </a:solidFill>
                <a:latin typeface="Calibri"/>
                <a:ea typeface="Calibri"/>
                <a:cs typeface="Calibri"/>
                <a:sym typeface="Calibri"/>
              </a:rPr>
              <a:t>: What are my goals at OER? What is important to change? </a:t>
            </a:r>
            <a:endParaRPr sz="1400"/>
          </a:p>
          <a:p>
            <a:pPr marL="0" lvl="0" indent="0" algn="l" rtl="0">
              <a:spcBef>
                <a:spcPts val="0"/>
              </a:spcBef>
              <a:spcAft>
                <a:spcPts val="0"/>
              </a:spcAft>
              <a:buNone/>
            </a:pPr>
            <a:endParaRPr sz="1400"/>
          </a:p>
          <a:p>
            <a:pPr marL="469900" lvl="1" indent="0" algn="l" rtl="0">
              <a:spcBef>
                <a:spcPts val="0"/>
              </a:spcBef>
              <a:spcAft>
                <a:spcPts val="0"/>
              </a:spcAft>
              <a:buNone/>
            </a:pPr>
            <a:r>
              <a:rPr lang="en-US" sz="1200">
                <a:solidFill>
                  <a:schemeClr val="lt1"/>
                </a:solidFill>
                <a:latin typeface="Calibri"/>
                <a:ea typeface="Calibri"/>
                <a:cs typeface="Calibri"/>
                <a:sym typeface="Calibri"/>
              </a:rPr>
              <a:t>Ensure that the position is as community oriented as possible. </a:t>
            </a:r>
            <a:endParaRPr sz="1400"/>
          </a:p>
          <a:p>
            <a:pPr marL="469900" lvl="1" indent="0" algn="l" rtl="0">
              <a:spcBef>
                <a:spcPts val="0"/>
              </a:spcBef>
              <a:spcAft>
                <a:spcPts val="0"/>
              </a:spcAft>
              <a:buNone/>
            </a:pPr>
            <a:r>
              <a:rPr lang="en-US" sz="1200">
                <a:solidFill>
                  <a:schemeClr val="lt1"/>
                </a:solidFill>
                <a:latin typeface="Calibri"/>
                <a:ea typeface="Calibri"/>
                <a:cs typeface="Calibri"/>
                <a:sym typeface="Calibri"/>
              </a:rPr>
              <a:t>Integrate Environmental Justice tools into OER’s framework </a:t>
            </a:r>
            <a:endParaRPr sz="1400"/>
          </a:p>
          <a:p>
            <a:pPr marL="0" lvl="0" indent="0" algn="l" rtl="0">
              <a:spcBef>
                <a:spcPts val="0"/>
              </a:spcBef>
              <a:spcAft>
                <a:spcPts val="0"/>
              </a:spcAft>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400"/>
              <a:t>That’s great, but having goals doesn’t really matter if there isn’t a reasoning behind them. Which brings me to… the why </a:t>
            </a:r>
            <a:endParaRPr sz="1400"/>
          </a:p>
        </p:txBody>
      </p:sp>
      <p:sp>
        <p:nvSpPr>
          <p:cNvPr id="499" name="Google Shape;499;g75e1b5e533_8_268: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5e1b5e533_8_283: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5e1b5e533_8_283: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The </a:t>
            </a:r>
            <a:r>
              <a:rPr lang="en-US" sz="1200" b="1">
                <a:solidFill>
                  <a:schemeClr val="lt1"/>
                </a:solidFill>
                <a:latin typeface="Calibri"/>
                <a:ea typeface="Calibri"/>
                <a:cs typeface="Calibri"/>
                <a:sym typeface="Calibri"/>
              </a:rPr>
              <a:t>WHY</a:t>
            </a:r>
            <a:r>
              <a:rPr lang="en-US" sz="1200">
                <a:solidFill>
                  <a:schemeClr val="lt1"/>
                </a:solidFill>
                <a:latin typeface="Calibri"/>
                <a:ea typeface="Calibri"/>
                <a:cs typeface="Calibri"/>
                <a:sym typeface="Calibri"/>
              </a:rPr>
              <a:t> and the THEORY behind it – Why is this important, why is important that it change from the status quo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(As I’m going through this theory, do bear in mind that it took me long years to learn it fully, and I am trying to explain it in 10 minutes, so bear with me and ask clarifying questions as needed)</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200">
                <a:solidFill>
                  <a:schemeClr val="lt1"/>
                </a:solidFill>
                <a:latin typeface="Calibri"/>
                <a:ea typeface="Calibri"/>
                <a:cs typeface="Calibri"/>
                <a:sym typeface="Calibri"/>
              </a:rPr>
              <a:t>The first goal I mentioned was making the position Community oriented. This is important to change because it is crucial to engage stakeholders in our process, and the public (specifically the LMI public) has not been as actively involved in the past. If the folks impacted by our work are not aware of the work and are not contributing their opinions, we might create programs that are not actually beneficial for them. We want to make sure we are including everyone in the conversation and affecting everyone.</a:t>
            </a:r>
            <a:endParaRPr sz="1400"/>
          </a:p>
          <a:p>
            <a:pPr marL="469900" lvl="1" indent="0" algn="l" rtl="0">
              <a:spcBef>
                <a:spcPts val="0"/>
              </a:spcBef>
              <a:spcAft>
                <a:spcPts val="0"/>
              </a:spcAft>
              <a:buNone/>
            </a:pPr>
            <a:endParaRPr sz="1200">
              <a:solidFill>
                <a:schemeClr val="lt1"/>
              </a:solidFill>
              <a:latin typeface="Calibri"/>
              <a:ea typeface="Calibri"/>
              <a:cs typeface="Calibri"/>
              <a:sym typeface="Calibri"/>
            </a:endParaRPr>
          </a:p>
          <a:p>
            <a:pPr marL="469900" lvl="1" indent="0" algn="l" rtl="0">
              <a:spcBef>
                <a:spcPts val="0"/>
              </a:spcBef>
              <a:spcAft>
                <a:spcPts val="0"/>
              </a:spcAft>
              <a:buNone/>
            </a:pPr>
            <a:r>
              <a:rPr lang="en-US" sz="1200">
                <a:solidFill>
                  <a:schemeClr val="lt1"/>
                </a:solidFill>
                <a:latin typeface="Calibri"/>
                <a:ea typeface="Calibri"/>
                <a:cs typeface="Calibri"/>
                <a:sym typeface="Calibri"/>
              </a:rPr>
              <a:t>The underlying theory behind having a community oriented focus is the politics of knowledge. </a:t>
            </a:r>
            <a:endParaRPr sz="1400"/>
          </a:p>
          <a:p>
            <a:pPr marL="469900" lvl="1" indent="0" algn="l" rtl="0">
              <a:spcBef>
                <a:spcPts val="0"/>
              </a:spcBef>
              <a:spcAft>
                <a:spcPts val="0"/>
              </a:spcAft>
              <a:buNone/>
            </a:pPr>
            <a:endParaRPr sz="1200">
              <a:solidFill>
                <a:schemeClr val="lt1"/>
              </a:solidFill>
              <a:latin typeface="Calibri"/>
              <a:ea typeface="Calibri"/>
              <a:cs typeface="Calibri"/>
              <a:sym typeface="Calibri"/>
            </a:endParaRPr>
          </a:p>
          <a:p>
            <a:pPr marL="469900" lvl="1" indent="0" algn="l" rtl="0">
              <a:spcBef>
                <a:spcPts val="0"/>
              </a:spcBef>
              <a:spcAft>
                <a:spcPts val="0"/>
              </a:spcAft>
              <a:buNone/>
            </a:pPr>
            <a:r>
              <a:rPr lang="en-US" sz="1200">
                <a:solidFill>
                  <a:schemeClr val="lt1"/>
                </a:solidFill>
                <a:latin typeface="Calibri"/>
                <a:ea typeface="Calibri"/>
                <a:cs typeface="Calibri"/>
                <a:sym typeface="Calibri"/>
              </a:rPr>
              <a:t>Politics of Knowledge: addresses questions such as what knowledge, produced by whom, is considered legitimate, and why; it also looks at the factors that contribute to whose claims are considered credible. </a:t>
            </a:r>
            <a:endParaRPr sz="1400"/>
          </a:p>
          <a:p>
            <a:pPr marL="0" lvl="0" indent="0" algn="l" rtl="0">
              <a:spcBef>
                <a:spcPts val="0"/>
              </a:spcBef>
              <a:spcAft>
                <a:spcPts val="0"/>
              </a:spcAft>
              <a:buNone/>
            </a:pPr>
            <a:endParaRPr sz="1400"/>
          </a:p>
        </p:txBody>
      </p:sp>
      <p:sp>
        <p:nvSpPr>
          <p:cNvPr id="515" name="Google Shape;515;g75e1b5e533_8_283: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75e1b5e533_8_30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75e1b5e533_8_302: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Looking at a general example: Are we more inclined to believe someone in an institution or someone in the general public? 🡪 Institution. </a:t>
            </a:r>
            <a:endParaRPr sz="1400"/>
          </a:p>
          <a:p>
            <a:pPr marL="0" lvl="0" indent="0" algn="l" rtl="0">
              <a:spcBef>
                <a:spcPts val="0"/>
              </a:spcBef>
              <a:spcAft>
                <a:spcPts val="0"/>
              </a:spcAft>
              <a:buNone/>
            </a:pPr>
            <a:endParaRPr sz="1400"/>
          </a:p>
        </p:txBody>
      </p:sp>
      <p:sp>
        <p:nvSpPr>
          <p:cNvPr id="535" name="Google Shape;535;g75e1b5e533_8_302: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75e1b5e533_8_311: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544" name="Google Shape;544;g75e1b5e533_8_3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75e1b5e533_8_3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75e1b5e533_8_319: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927100" lvl="2" indent="0" algn="l" rtl="0">
              <a:spcBef>
                <a:spcPts val="0"/>
              </a:spcBef>
              <a:spcAft>
                <a:spcPts val="0"/>
              </a:spcAft>
              <a:buNone/>
            </a:pPr>
            <a:r>
              <a:rPr lang="en-US" sz="1200">
                <a:solidFill>
                  <a:schemeClr val="dk1"/>
                </a:solidFill>
                <a:latin typeface="Calibri"/>
                <a:ea typeface="Calibri"/>
                <a:cs typeface="Calibri"/>
                <a:sym typeface="Calibri"/>
              </a:rPr>
              <a:t>Are we more inclined to believe scientific knowledge or local/experiential knowledge?  Well, science, right? Because science is based in facts. We know certain things to be true. But there is a flip side to this… </a:t>
            </a:r>
            <a:endParaRPr sz="1400"/>
          </a:p>
        </p:txBody>
      </p:sp>
      <p:sp>
        <p:nvSpPr>
          <p:cNvPr id="554" name="Google Shape;554;g75e1b5e533_8_319: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75e1b5e533_8_3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75e1b5e533_8_328: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Example: an oil refinery that emits pollutants. They emit pollutants below the National ambient air quality standards. They are abiding by the law. But folks living within a mile of that refinery have significantly higher asthma rates. The scientific consensus around the NAAQS say that emitting those levels of pollutants is safe, but the people living by the refinery are experiencing something different. </a:t>
            </a:r>
            <a:endParaRPr sz="1400"/>
          </a:p>
        </p:txBody>
      </p:sp>
      <p:sp>
        <p:nvSpPr>
          <p:cNvPr id="564" name="Google Shape;564;g75e1b5e533_8_328: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5e1b5e533_0_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5e1b5e533_0_2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5e1b5e533_8_337: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75e1b5e533_8_337: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574" name="Google Shape;574;g75e1b5e533_8_337: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75e1b5e533_8_356: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75e1b5e533_8_356: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594" name="Google Shape;594;g75e1b5e533_8_356: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75e1b5e533_8_365: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75e1b5e533_8_365: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604" name="Google Shape;604;g75e1b5e533_8_365: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75e1b5e533_8_375: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75e1b5e533_8_375: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615" name="Google Shape;615;g75e1b5e533_8_375: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5e1b5e533_8_385: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75e1b5e533_8_385: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626" name="Google Shape;626;g75e1b5e533_8_385: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5e1b5e533_8_395: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636" name="Google Shape;636;g75e1b5e533_8_395: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5e1b5e533_8_426: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75e1b5e533_8_426: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669" name="Google Shape;669;g75e1b5e533_8_426: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75e1b5e533_8_438: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681" name="Google Shape;681;g75e1b5e533_8_4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5e1b5e533_8_447: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g75e1b5e533_8_447: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Why is it important to tackle both of these goals in this fashion?</a:t>
            </a:r>
            <a:endParaRPr sz="1400"/>
          </a:p>
        </p:txBody>
      </p:sp>
      <p:sp>
        <p:nvSpPr>
          <p:cNvPr id="692" name="Google Shape;692;g75e1b5e533_8_447: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28</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5e1b5e533_8_45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75e1b5e533_8_459: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705" name="Google Shape;705;g75e1b5e533_8_459: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5e1b5e533_8_87: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323" name="Google Shape;323;g75e1b5e533_8_8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75e1b5e533_8_476: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722" name="Google Shape;722;g75e1b5e533_8_476: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75e1b5e533_8_487: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734" name="Google Shape;734;g75e1b5e533_8_487: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75e1b5e533_8_518: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75e1b5e533_8_518: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My goal is to be present at the onset of new policies and projects, which will allow OER to develop our initiatives with EJ at the core. This is an important step in gaining the trust and support of the community and of EJ organizations, since they will begin to see that we are really striving for equity in every way we can. </a:t>
            </a:r>
            <a:endParaRPr sz="1400"/>
          </a:p>
        </p:txBody>
      </p:sp>
      <p:sp>
        <p:nvSpPr>
          <p:cNvPr id="767" name="Google Shape;767;g75e1b5e533_8_518: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75e1b5e533_8_5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75e1b5e533_8_532: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Just like environmental justice says that everyone has the right to be protected from environmental pollution and the right to live in a healthy and clean environment, energy justice says that people should all have access to clean, affordable, and reliable energy.</a:t>
            </a:r>
            <a:endParaRPr sz="1400"/>
          </a:p>
        </p:txBody>
      </p:sp>
      <p:sp>
        <p:nvSpPr>
          <p:cNvPr id="782" name="Google Shape;782;g75e1b5e533_8_532: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75e1b5e533_8_55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75e1b5e533_8_553: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Just like environmental justice says that everyone has the right to be protected from environmental pollution and the right to live in a healthy and clean environment, energy justice says that people should all have access to clean, affordable, and reliable energy.</a:t>
            </a:r>
            <a:endParaRPr sz="1400"/>
          </a:p>
        </p:txBody>
      </p:sp>
      <p:sp>
        <p:nvSpPr>
          <p:cNvPr id="804" name="Google Shape;804;g75e1b5e533_8_553: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75e1b5e533_8_574: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75e1b5e533_8_574: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826" name="Google Shape;826;g75e1b5e533_8_574: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35</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5e1b5e533_8_94: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330" name="Google Shape;330;g75e1b5e533_8_94: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5e1b5e533_8_1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75e1b5e533_8_125: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 am a recent graduate, and I studied ESPP with a focus in Environmental Justice. I wrote my Honors thesis on the topic of EJ issues in federal policy. </a:t>
            </a:r>
            <a:endParaRPr sz="1400"/>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am a Govern for America Fellow, which is a non-profit that pairs recent graduates and state agencies to encourage innovation in government</a:t>
            </a:r>
            <a:endParaRPr sz="1400"/>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work for the RI Office of Energy Resources as the program manager for Energy Justice, which will be the focus of the talk today</a:t>
            </a:r>
            <a:endParaRPr sz="1400"/>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have 3 siblings, and two adorable pet rats</a:t>
            </a:r>
            <a:endParaRPr sz="1400"/>
          </a:p>
          <a:p>
            <a:pPr marL="0" lvl="0" indent="0" algn="l" rtl="0">
              <a:spcBef>
                <a:spcPts val="0"/>
              </a:spcBef>
              <a:spcAft>
                <a:spcPts val="0"/>
              </a:spcAft>
              <a:buNone/>
            </a:pPr>
            <a:endParaRPr sz="1400"/>
          </a:p>
        </p:txBody>
      </p:sp>
      <p:sp>
        <p:nvSpPr>
          <p:cNvPr id="363" name="Google Shape;363;g75e1b5e533_8_125: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5</a:t>
            </a:fld>
            <a:endParaRPr sz="1400"/>
          </a:p>
        </p:txBody>
      </p:sp>
    </p:spTree>
    <p:extLst>
      <p:ext uri="{BB962C8B-B14F-4D97-AF65-F5344CB8AC3E}">
        <p14:creationId xmlns:p14="http://schemas.microsoft.com/office/powerpoint/2010/main" val="144349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5e1b5e533_8_144: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75e1b5e533_8_144: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Real quick: I am learning, you are learning, we are all learning! Its important that we keep it that way. So please ask questions. Clarifying questions are best during the presentation, but larger conceptual questions are welcome after! </a:t>
            </a:r>
            <a:endParaRPr sz="1400"/>
          </a:p>
        </p:txBody>
      </p:sp>
      <p:sp>
        <p:nvSpPr>
          <p:cNvPr id="383" name="Google Shape;383;g75e1b5e533_8_144: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5e1b5e533_8_15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75e1b5e533_8_154: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a:t>Generally, the way this looks is that people of color who have contributed the least to the climate crisis are disproportionately burdened by pollution and degradation. </a:t>
            </a:r>
            <a:endParaRPr sz="1400"/>
          </a:p>
          <a:p>
            <a:pPr marL="0" lvl="0" indent="0" algn="l" rtl="0">
              <a:spcBef>
                <a:spcPts val="0"/>
              </a:spcBef>
              <a:spcAft>
                <a:spcPts val="0"/>
              </a:spcAft>
              <a:buNone/>
            </a:pPr>
            <a:endParaRPr sz="1400"/>
          </a:p>
        </p:txBody>
      </p:sp>
      <p:sp>
        <p:nvSpPr>
          <p:cNvPr id="394" name="Google Shape;394;g75e1b5e533_8_154: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5e1b5e533_8_164:notes"/>
          <p:cNvSpPr txBox="1">
            <a:spLocks noGrp="1"/>
          </p:cNvSpPr>
          <p:nvPr>
            <p:ph type="body" idx="1"/>
          </p:nvPr>
        </p:nvSpPr>
        <p:spPr>
          <a:xfrm>
            <a:off x="701040" y="4473893"/>
            <a:ext cx="5608320" cy="3660458"/>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404" name="Google Shape;404;g75e1b5e533_8_164:notes"/>
          <p:cNvSpPr>
            <a:spLocks noGrp="1" noRot="1" noChangeAspect="1"/>
          </p:cNvSpPr>
          <p:nvPr>
            <p:ph type="sldImg" idx="2"/>
          </p:nvPr>
        </p:nvSpPr>
        <p:spPr>
          <a:xfrm>
            <a:off x="1402080" y="1162050"/>
            <a:ext cx="4206240" cy="313753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5e1b5e533_8_16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75e1b5e533_8_169:notes"/>
          <p:cNvSpPr txBox="1">
            <a:spLocks noGrp="1"/>
          </p:cNvSpPr>
          <p:nvPr>
            <p:ph type="body" idx="1"/>
          </p:nvPr>
        </p:nvSpPr>
        <p:spPr>
          <a:xfrm>
            <a:off x="701040" y="4473893"/>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Just like environmental justice says that everyone has the right to be protected from environmental pollution and the right to live in a healthy and clean environment, energy justice says that people should all have access to clean, affordable, and reliable energy.  And that is OER’s mission statements</a:t>
            </a:r>
            <a:endParaRPr sz="1400"/>
          </a:p>
        </p:txBody>
      </p:sp>
      <p:sp>
        <p:nvSpPr>
          <p:cNvPr id="411" name="Google Shape;411;g75e1b5e533_8_169: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sp>
        <p:nvSpPr>
          <p:cNvPr id="183" name="Google Shape;183;p30"/>
          <p:cNvSpPr/>
          <p:nvPr/>
        </p:nvSpPr>
        <p:spPr>
          <a:xfrm>
            <a:off x="334900" y="3085765"/>
            <a:ext cx="8447150"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txBox="1">
            <a:spLocks noGrp="1"/>
          </p:cNvSpPr>
          <p:nvPr>
            <p:ph type="ctrTitle"/>
          </p:nvPr>
        </p:nvSpPr>
        <p:spPr>
          <a:xfrm>
            <a:off x="435893" y="1020431"/>
            <a:ext cx="8245162" cy="147501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0"/>
          <p:cNvSpPr txBox="1">
            <a:spLocks noGrp="1"/>
          </p:cNvSpPr>
          <p:nvPr>
            <p:ph type="subTitle" idx="1"/>
          </p:nvPr>
        </p:nvSpPr>
        <p:spPr>
          <a:xfrm>
            <a:off x="435895" y="2495445"/>
            <a:ext cx="8245159" cy="590321"/>
          </a:xfrm>
          <a:prstGeom prst="rect">
            <a:avLst/>
          </a:prstGeom>
          <a:noFill/>
          <a:ln>
            <a:noFill/>
          </a:ln>
        </p:spPr>
        <p:txBody>
          <a:bodyPr spcFirstLastPara="1" wrap="square" lIns="91425" tIns="45700" rIns="91425" bIns="45700" anchor="t" anchorCtr="0">
            <a:no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186" name="Google Shape;186;p30"/>
          <p:cNvSpPr txBox="1">
            <a:spLocks noGrp="1"/>
          </p:cNvSpPr>
          <p:nvPr>
            <p:ph type="dt" idx="10"/>
          </p:nvPr>
        </p:nvSpPr>
        <p:spPr>
          <a:xfrm>
            <a:off x="5704463" y="5956137"/>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0"/>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0"/>
          <p:cNvSpPr txBox="1">
            <a:spLocks noGrp="1"/>
          </p:cNvSpPr>
          <p:nvPr>
            <p:ph type="sldNum" idx="12"/>
          </p:nvPr>
        </p:nvSpPr>
        <p:spPr>
          <a:xfrm>
            <a:off x="7918725" y="5956137"/>
            <a:ext cx="7623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9F276A"/>
                </a:solidFill>
                <a:latin typeface="Gill Sans"/>
                <a:ea typeface="Gill Sans"/>
                <a:cs typeface="Gill Sans"/>
                <a:sym typeface="Gill Sans"/>
              </a:defRPr>
            </a:lvl1pPr>
            <a:lvl2pPr marL="0" lvl="1" indent="0" algn="r">
              <a:spcBef>
                <a:spcPts val="0"/>
              </a:spcBef>
              <a:buNone/>
              <a:defRPr sz="900" b="0" i="0" u="none" strike="noStrike" cap="none">
                <a:solidFill>
                  <a:srgbClr val="9F276A"/>
                </a:solidFill>
                <a:latin typeface="Gill Sans"/>
                <a:ea typeface="Gill Sans"/>
                <a:cs typeface="Gill Sans"/>
                <a:sym typeface="Gill Sans"/>
              </a:defRPr>
            </a:lvl2pPr>
            <a:lvl3pPr marL="0" lvl="2" indent="0" algn="r">
              <a:spcBef>
                <a:spcPts val="0"/>
              </a:spcBef>
              <a:buNone/>
              <a:defRPr sz="900" b="0" i="0" u="none" strike="noStrike" cap="none">
                <a:solidFill>
                  <a:srgbClr val="9F276A"/>
                </a:solidFill>
                <a:latin typeface="Gill Sans"/>
                <a:ea typeface="Gill Sans"/>
                <a:cs typeface="Gill Sans"/>
                <a:sym typeface="Gill Sans"/>
              </a:defRPr>
            </a:lvl3pPr>
            <a:lvl4pPr marL="0" lvl="3" indent="0" algn="r">
              <a:spcBef>
                <a:spcPts val="0"/>
              </a:spcBef>
              <a:buNone/>
              <a:defRPr sz="900" b="0" i="0" u="none" strike="noStrike" cap="none">
                <a:solidFill>
                  <a:srgbClr val="9F276A"/>
                </a:solidFill>
                <a:latin typeface="Gill Sans"/>
                <a:ea typeface="Gill Sans"/>
                <a:cs typeface="Gill Sans"/>
                <a:sym typeface="Gill Sans"/>
              </a:defRPr>
            </a:lvl4pPr>
            <a:lvl5pPr marL="0" lvl="4" indent="0" algn="r">
              <a:spcBef>
                <a:spcPts val="0"/>
              </a:spcBef>
              <a:buNone/>
              <a:defRPr sz="900" b="0" i="0" u="none" strike="noStrike" cap="none">
                <a:solidFill>
                  <a:srgbClr val="9F276A"/>
                </a:solidFill>
                <a:latin typeface="Gill Sans"/>
                <a:ea typeface="Gill Sans"/>
                <a:cs typeface="Gill Sans"/>
                <a:sym typeface="Gill Sans"/>
              </a:defRPr>
            </a:lvl5pPr>
            <a:lvl6pPr marL="0" lvl="5" indent="0" algn="r">
              <a:spcBef>
                <a:spcPts val="0"/>
              </a:spcBef>
              <a:buNone/>
              <a:defRPr sz="900" b="0" i="0" u="none" strike="noStrike" cap="none">
                <a:solidFill>
                  <a:srgbClr val="9F276A"/>
                </a:solidFill>
                <a:latin typeface="Gill Sans"/>
                <a:ea typeface="Gill Sans"/>
                <a:cs typeface="Gill Sans"/>
                <a:sym typeface="Gill Sans"/>
              </a:defRPr>
            </a:lvl6pPr>
            <a:lvl7pPr marL="0" lvl="6" indent="0" algn="r">
              <a:spcBef>
                <a:spcPts val="0"/>
              </a:spcBef>
              <a:buNone/>
              <a:defRPr sz="900" b="0" i="0" u="none" strike="noStrike" cap="none">
                <a:solidFill>
                  <a:srgbClr val="9F276A"/>
                </a:solidFill>
                <a:latin typeface="Gill Sans"/>
                <a:ea typeface="Gill Sans"/>
                <a:cs typeface="Gill Sans"/>
                <a:sym typeface="Gill Sans"/>
              </a:defRPr>
            </a:lvl7pPr>
            <a:lvl8pPr marL="0" lvl="7" indent="0" algn="r">
              <a:spcBef>
                <a:spcPts val="0"/>
              </a:spcBef>
              <a:buNone/>
              <a:defRPr sz="900" b="0" i="0" u="none" strike="noStrike" cap="none">
                <a:solidFill>
                  <a:srgbClr val="9F276A"/>
                </a:solidFill>
                <a:latin typeface="Gill Sans"/>
                <a:ea typeface="Gill Sans"/>
                <a:cs typeface="Gill Sans"/>
                <a:sym typeface="Gill Sans"/>
              </a:defRPr>
            </a:lvl8pPr>
            <a:lvl9pPr marL="0" lvl="8" indent="0" algn="r">
              <a:spcBef>
                <a:spcPts val="0"/>
              </a:spcBef>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p31"/>
          <p:cNvSpPr/>
          <p:nvPr/>
        </p:nvSpPr>
        <p:spPr>
          <a:xfrm>
            <a:off x="330214" y="614407"/>
            <a:ext cx="8482004"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1"/>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a:spLocks noGrp="1"/>
          </p:cNvSpPr>
          <p:nvPr>
            <p:ph type="body" idx="1"/>
          </p:nvPr>
        </p:nvSpPr>
        <p:spPr>
          <a:xfrm>
            <a:off x="435894" y="2180496"/>
            <a:ext cx="8272211" cy="3678303"/>
          </a:xfrm>
          <a:prstGeom prst="rect">
            <a:avLst/>
          </a:prstGeom>
          <a:noFill/>
          <a:ln>
            <a:noFill/>
          </a:ln>
        </p:spPr>
        <p:txBody>
          <a:bodyPr spcFirstLastPara="1" wrap="square" lIns="91425" tIns="45700" rIns="91425" bIns="45700" anchor="ctr"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93" name="Google Shape;193;p31"/>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1"/>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1"/>
          <p:cNvSpPr txBox="1">
            <a:spLocks noGrp="1"/>
          </p:cNvSpPr>
          <p:nvPr>
            <p:ph type="sldNum" idx="12"/>
          </p:nvPr>
        </p:nvSpPr>
        <p:spPr>
          <a:xfrm>
            <a:off x="7918725" y="5956137"/>
            <a:ext cx="7893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
        <p:nvSpPr>
          <p:cNvPr id="197" name="Google Shape;197;p32"/>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2"/>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2"/>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p33"/>
          <p:cNvSpPr/>
          <p:nvPr/>
        </p:nvSpPr>
        <p:spPr>
          <a:xfrm>
            <a:off x="335863" y="5141974"/>
            <a:ext cx="8468145"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txBox="1">
            <a:spLocks noGrp="1"/>
          </p:cNvSpPr>
          <p:nvPr>
            <p:ph type="title"/>
          </p:nvPr>
        </p:nvSpPr>
        <p:spPr>
          <a:xfrm>
            <a:off x="435895" y="3043910"/>
            <a:ext cx="8272211" cy="149750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3"/>
          <p:cNvSpPr txBox="1">
            <a:spLocks noGrp="1"/>
          </p:cNvSpPr>
          <p:nvPr>
            <p:ph type="body" idx="1"/>
          </p:nvPr>
        </p:nvSpPr>
        <p:spPr>
          <a:xfrm>
            <a:off x="435894" y="4541417"/>
            <a:ext cx="8272211" cy="600556"/>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204" name="Google Shape;204;p33"/>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3"/>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3"/>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9F276A"/>
                </a:solidFill>
                <a:latin typeface="Gill Sans"/>
                <a:ea typeface="Gill Sans"/>
                <a:cs typeface="Gill Sans"/>
                <a:sym typeface="Gill Sans"/>
              </a:defRPr>
            </a:lvl1pPr>
            <a:lvl2pPr marL="0" lvl="1" indent="0" algn="r">
              <a:spcBef>
                <a:spcPts val="0"/>
              </a:spcBef>
              <a:buNone/>
              <a:defRPr sz="900">
                <a:solidFill>
                  <a:srgbClr val="9F276A"/>
                </a:solidFill>
                <a:latin typeface="Gill Sans"/>
                <a:ea typeface="Gill Sans"/>
                <a:cs typeface="Gill Sans"/>
                <a:sym typeface="Gill Sans"/>
              </a:defRPr>
            </a:lvl2pPr>
            <a:lvl3pPr marL="0" lvl="2" indent="0" algn="r">
              <a:spcBef>
                <a:spcPts val="0"/>
              </a:spcBef>
              <a:buNone/>
              <a:defRPr sz="900">
                <a:solidFill>
                  <a:srgbClr val="9F276A"/>
                </a:solidFill>
                <a:latin typeface="Gill Sans"/>
                <a:ea typeface="Gill Sans"/>
                <a:cs typeface="Gill Sans"/>
                <a:sym typeface="Gill Sans"/>
              </a:defRPr>
            </a:lvl3pPr>
            <a:lvl4pPr marL="0" lvl="3" indent="0" algn="r">
              <a:spcBef>
                <a:spcPts val="0"/>
              </a:spcBef>
              <a:buNone/>
              <a:defRPr sz="900">
                <a:solidFill>
                  <a:srgbClr val="9F276A"/>
                </a:solidFill>
                <a:latin typeface="Gill Sans"/>
                <a:ea typeface="Gill Sans"/>
                <a:cs typeface="Gill Sans"/>
                <a:sym typeface="Gill Sans"/>
              </a:defRPr>
            </a:lvl4pPr>
            <a:lvl5pPr marL="0" lvl="4" indent="0" algn="r">
              <a:spcBef>
                <a:spcPts val="0"/>
              </a:spcBef>
              <a:buNone/>
              <a:defRPr sz="900">
                <a:solidFill>
                  <a:srgbClr val="9F276A"/>
                </a:solidFill>
                <a:latin typeface="Gill Sans"/>
                <a:ea typeface="Gill Sans"/>
                <a:cs typeface="Gill Sans"/>
                <a:sym typeface="Gill Sans"/>
              </a:defRPr>
            </a:lvl5pPr>
            <a:lvl6pPr marL="0" lvl="5" indent="0" algn="r">
              <a:spcBef>
                <a:spcPts val="0"/>
              </a:spcBef>
              <a:buNone/>
              <a:defRPr sz="900">
                <a:solidFill>
                  <a:srgbClr val="9F276A"/>
                </a:solidFill>
                <a:latin typeface="Gill Sans"/>
                <a:ea typeface="Gill Sans"/>
                <a:cs typeface="Gill Sans"/>
                <a:sym typeface="Gill Sans"/>
              </a:defRPr>
            </a:lvl6pPr>
            <a:lvl7pPr marL="0" lvl="6" indent="0" algn="r">
              <a:spcBef>
                <a:spcPts val="0"/>
              </a:spcBef>
              <a:buNone/>
              <a:defRPr sz="900">
                <a:solidFill>
                  <a:srgbClr val="9F276A"/>
                </a:solidFill>
                <a:latin typeface="Gill Sans"/>
                <a:ea typeface="Gill Sans"/>
                <a:cs typeface="Gill Sans"/>
                <a:sym typeface="Gill Sans"/>
              </a:defRPr>
            </a:lvl7pPr>
            <a:lvl8pPr marL="0" lvl="7" indent="0" algn="r">
              <a:spcBef>
                <a:spcPts val="0"/>
              </a:spcBef>
              <a:buNone/>
              <a:defRPr sz="900">
                <a:solidFill>
                  <a:srgbClr val="9F276A"/>
                </a:solidFill>
                <a:latin typeface="Gill Sans"/>
                <a:ea typeface="Gill Sans"/>
                <a:cs typeface="Gill Sans"/>
                <a:sym typeface="Gill Sans"/>
              </a:defRPr>
            </a:lvl8pPr>
            <a:lvl9pPr marL="0" lvl="8" indent="0" algn="r">
              <a:spcBef>
                <a:spcPts val="0"/>
              </a:spcBef>
              <a:buNone/>
              <a:defRPr sz="900">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Google Shape;208;p34"/>
          <p:cNvSpPr/>
          <p:nvPr/>
        </p:nvSpPr>
        <p:spPr>
          <a:xfrm>
            <a:off x="334486" y="606554"/>
            <a:ext cx="847502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4"/>
          <p:cNvSpPr txBox="1">
            <a:spLocks noGrp="1"/>
          </p:cNvSpPr>
          <p:nvPr>
            <p:ph type="title"/>
          </p:nvPr>
        </p:nvSpPr>
        <p:spPr>
          <a:xfrm>
            <a:off x="435895" y="729658"/>
            <a:ext cx="8272212" cy="9883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4"/>
          <p:cNvSpPr txBox="1">
            <a:spLocks noGrp="1"/>
          </p:cNvSpPr>
          <p:nvPr>
            <p:ph type="body" idx="1"/>
          </p:nvPr>
        </p:nvSpPr>
        <p:spPr>
          <a:xfrm>
            <a:off x="435895" y="2228003"/>
            <a:ext cx="4066792" cy="3633047"/>
          </a:xfrm>
          <a:prstGeom prst="rect">
            <a:avLst/>
          </a:prstGeom>
          <a:noFill/>
          <a:ln>
            <a:noFill/>
          </a:ln>
        </p:spPr>
        <p:txBody>
          <a:bodyPr spcFirstLastPara="1" wrap="square" lIns="91425" tIns="45700" rIns="91425" bIns="45700" anchor="ctr"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11" name="Google Shape;211;p34"/>
          <p:cNvSpPr txBox="1">
            <a:spLocks noGrp="1"/>
          </p:cNvSpPr>
          <p:nvPr>
            <p:ph type="body" idx="2"/>
          </p:nvPr>
        </p:nvSpPr>
        <p:spPr>
          <a:xfrm>
            <a:off x="4641313" y="2228003"/>
            <a:ext cx="4066794" cy="3633047"/>
          </a:xfrm>
          <a:prstGeom prst="rect">
            <a:avLst/>
          </a:prstGeom>
          <a:noFill/>
          <a:ln>
            <a:noFill/>
          </a:ln>
        </p:spPr>
        <p:txBody>
          <a:bodyPr spcFirstLastPara="1" wrap="square" lIns="91425" tIns="45700" rIns="91425" bIns="45700" anchor="ctr"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12" name="Google Shape;212;p34"/>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4"/>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4"/>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5"/>
        <p:cNvGrpSpPr/>
        <p:nvPr/>
      </p:nvGrpSpPr>
      <p:grpSpPr>
        <a:xfrm>
          <a:off x="0" y="0"/>
          <a:ext cx="0" cy="0"/>
          <a:chOff x="0" y="0"/>
          <a:chExt cx="0" cy="0"/>
        </a:xfrm>
      </p:grpSpPr>
      <p:sp>
        <p:nvSpPr>
          <p:cNvPr id="216" name="Google Shape;216;p35"/>
          <p:cNvSpPr/>
          <p:nvPr/>
        </p:nvSpPr>
        <p:spPr>
          <a:xfrm>
            <a:off x="334486" y="606554"/>
            <a:ext cx="847502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txBox="1">
            <a:spLocks noGrp="1"/>
          </p:cNvSpPr>
          <p:nvPr>
            <p:ph type="title"/>
          </p:nvPr>
        </p:nvSpPr>
        <p:spPr>
          <a:xfrm>
            <a:off x="435895" y="729658"/>
            <a:ext cx="8272212" cy="9883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5"/>
          <p:cNvSpPr txBox="1">
            <a:spLocks noGrp="1"/>
          </p:cNvSpPr>
          <p:nvPr>
            <p:ph type="body" idx="1"/>
          </p:nvPr>
        </p:nvSpPr>
        <p:spPr>
          <a:xfrm>
            <a:off x="665414" y="2250892"/>
            <a:ext cx="3815306"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219" name="Google Shape;219;p35"/>
          <p:cNvSpPr txBox="1">
            <a:spLocks noGrp="1"/>
          </p:cNvSpPr>
          <p:nvPr>
            <p:ph type="body" idx="2"/>
          </p:nvPr>
        </p:nvSpPr>
        <p:spPr>
          <a:xfrm>
            <a:off x="435895" y="2926052"/>
            <a:ext cx="4044825" cy="2934999"/>
          </a:xfrm>
          <a:prstGeom prst="rect">
            <a:avLst/>
          </a:prstGeom>
          <a:noFill/>
          <a:ln>
            <a:noFill/>
          </a:ln>
        </p:spPr>
        <p:txBody>
          <a:bodyPr spcFirstLastPara="1" wrap="square" lIns="91425" tIns="45700" rIns="91425" bIns="45700" anchor="t"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20" name="Google Shape;220;p35"/>
          <p:cNvSpPr txBox="1">
            <a:spLocks noGrp="1"/>
          </p:cNvSpPr>
          <p:nvPr>
            <p:ph type="body" idx="3"/>
          </p:nvPr>
        </p:nvSpPr>
        <p:spPr>
          <a:xfrm>
            <a:off x="4892801" y="2250892"/>
            <a:ext cx="3815305"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221" name="Google Shape;221;p35"/>
          <p:cNvSpPr txBox="1">
            <a:spLocks noGrp="1"/>
          </p:cNvSpPr>
          <p:nvPr>
            <p:ph type="body" idx="4"/>
          </p:nvPr>
        </p:nvSpPr>
        <p:spPr>
          <a:xfrm>
            <a:off x="4663282" y="2926052"/>
            <a:ext cx="4044825" cy="2934999"/>
          </a:xfrm>
          <a:prstGeom prst="rect">
            <a:avLst/>
          </a:prstGeom>
          <a:noFill/>
          <a:ln>
            <a:noFill/>
          </a:ln>
        </p:spPr>
        <p:txBody>
          <a:bodyPr spcFirstLastPara="1" wrap="square" lIns="91425" tIns="45700" rIns="91425" bIns="45700" anchor="t"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22" name="Google Shape;222;p35"/>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5"/>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5"/>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36"/>
          <p:cNvSpPr/>
          <p:nvPr/>
        </p:nvSpPr>
        <p:spPr>
          <a:xfrm>
            <a:off x="330512" y="606554"/>
            <a:ext cx="847502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txBox="1">
            <a:spLocks noGrp="1"/>
          </p:cNvSpPr>
          <p:nvPr>
            <p:ph type="title"/>
          </p:nvPr>
        </p:nvSpPr>
        <p:spPr>
          <a:xfrm>
            <a:off x="431920" y="729658"/>
            <a:ext cx="8272212" cy="98833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6"/>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6"/>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6"/>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1"/>
        <p:cNvGrpSpPr/>
        <p:nvPr/>
      </p:nvGrpSpPr>
      <p:grpSpPr>
        <a:xfrm>
          <a:off x="0" y="0"/>
          <a:ext cx="0" cy="0"/>
          <a:chOff x="0" y="0"/>
          <a:chExt cx="0" cy="0"/>
        </a:xfrm>
      </p:grpSpPr>
      <p:sp>
        <p:nvSpPr>
          <p:cNvPr id="232" name="Google Shape;232;p37"/>
          <p:cNvSpPr/>
          <p:nvPr/>
        </p:nvSpPr>
        <p:spPr>
          <a:xfrm>
            <a:off x="335863" y="5141973"/>
            <a:ext cx="847365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7"/>
          <p:cNvSpPr txBox="1">
            <a:spLocks noGrp="1"/>
          </p:cNvSpPr>
          <p:nvPr>
            <p:ph type="title"/>
          </p:nvPr>
        </p:nvSpPr>
        <p:spPr>
          <a:xfrm>
            <a:off x="435894" y="5262296"/>
            <a:ext cx="3682084" cy="6895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F276A"/>
              </a:buClr>
              <a:buSzPts val="2000"/>
              <a:buFont typeface="Gill Sans"/>
              <a:buNone/>
              <a:defRPr sz="2000" b="0">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7"/>
          <p:cNvSpPr txBox="1">
            <a:spLocks noGrp="1"/>
          </p:cNvSpPr>
          <p:nvPr>
            <p:ph type="body" idx="1"/>
          </p:nvPr>
        </p:nvSpPr>
        <p:spPr>
          <a:xfrm>
            <a:off x="335862" y="601200"/>
            <a:ext cx="8469630" cy="4204800"/>
          </a:xfrm>
          <a:prstGeom prst="rect">
            <a:avLst/>
          </a:prstGeom>
          <a:noFill/>
          <a:ln>
            <a:noFill/>
          </a:ln>
        </p:spPr>
        <p:txBody>
          <a:bodyPr spcFirstLastPara="1" wrap="square" lIns="91425" tIns="45700" rIns="91425" bIns="45700" anchor="ctr" anchorCtr="0">
            <a:no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235" name="Google Shape;235;p37"/>
          <p:cNvSpPr txBox="1">
            <a:spLocks noGrp="1"/>
          </p:cNvSpPr>
          <p:nvPr>
            <p:ph type="body" idx="2"/>
          </p:nvPr>
        </p:nvSpPr>
        <p:spPr>
          <a:xfrm>
            <a:off x="4305617" y="5262296"/>
            <a:ext cx="4402490" cy="689515"/>
          </a:xfrm>
          <a:prstGeom prst="rect">
            <a:avLst/>
          </a:prstGeom>
          <a:noFill/>
          <a:ln>
            <a:noFill/>
          </a:ln>
        </p:spPr>
        <p:txBody>
          <a:bodyPr spcFirstLastPara="1" wrap="square" lIns="91425" tIns="45700" rIns="91425" bIns="45700" anchor="ctr" anchorCtr="0">
            <a:no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236" name="Google Shape;236;p37"/>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7"/>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7"/>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9F276A"/>
                </a:solidFill>
                <a:latin typeface="Gill Sans"/>
                <a:ea typeface="Gill Sans"/>
                <a:cs typeface="Gill Sans"/>
                <a:sym typeface="Gill Sans"/>
              </a:defRPr>
            </a:lvl1pPr>
            <a:lvl2pPr marL="0" lvl="1" indent="0" algn="r">
              <a:spcBef>
                <a:spcPts val="0"/>
              </a:spcBef>
              <a:buNone/>
              <a:defRPr sz="900">
                <a:solidFill>
                  <a:srgbClr val="9F276A"/>
                </a:solidFill>
                <a:latin typeface="Gill Sans"/>
                <a:ea typeface="Gill Sans"/>
                <a:cs typeface="Gill Sans"/>
                <a:sym typeface="Gill Sans"/>
              </a:defRPr>
            </a:lvl2pPr>
            <a:lvl3pPr marL="0" lvl="2" indent="0" algn="r">
              <a:spcBef>
                <a:spcPts val="0"/>
              </a:spcBef>
              <a:buNone/>
              <a:defRPr sz="900">
                <a:solidFill>
                  <a:srgbClr val="9F276A"/>
                </a:solidFill>
                <a:latin typeface="Gill Sans"/>
                <a:ea typeface="Gill Sans"/>
                <a:cs typeface="Gill Sans"/>
                <a:sym typeface="Gill Sans"/>
              </a:defRPr>
            </a:lvl3pPr>
            <a:lvl4pPr marL="0" lvl="3" indent="0" algn="r">
              <a:spcBef>
                <a:spcPts val="0"/>
              </a:spcBef>
              <a:buNone/>
              <a:defRPr sz="900">
                <a:solidFill>
                  <a:srgbClr val="9F276A"/>
                </a:solidFill>
                <a:latin typeface="Gill Sans"/>
                <a:ea typeface="Gill Sans"/>
                <a:cs typeface="Gill Sans"/>
                <a:sym typeface="Gill Sans"/>
              </a:defRPr>
            </a:lvl4pPr>
            <a:lvl5pPr marL="0" lvl="4" indent="0" algn="r">
              <a:spcBef>
                <a:spcPts val="0"/>
              </a:spcBef>
              <a:buNone/>
              <a:defRPr sz="900">
                <a:solidFill>
                  <a:srgbClr val="9F276A"/>
                </a:solidFill>
                <a:latin typeface="Gill Sans"/>
                <a:ea typeface="Gill Sans"/>
                <a:cs typeface="Gill Sans"/>
                <a:sym typeface="Gill Sans"/>
              </a:defRPr>
            </a:lvl5pPr>
            <a:lvl6pPr marL="0" lvl="5" indent="0" algn="r">
              <a:spcBef>
                <a:spcPts val="0"/>
              </a:spcBef>
              <a:buNone/>
              <a:defRPr sz="900">
                <a:solidFill>
                  <a:srgbClr val="9F276A"/>
                </a:solidFill>
                <a:latin typeface="Gill Sans"/>
                <a:ea typeface="Gill Sans"/>
                <a:cs typeface="Gill Sans"/>
                <a:sym typeface="Gill Sans"/>
              </a:defRPr>
            </a:lvl6pPr>
            <a:lvl7pPr marL="0" lvl="6" indent="0" algn="r">
              <a:spcBef>
                <a:spcPts val="0"/>
              </a:spcBef>
              <a:buNone/>
              <a:defRPr sz="900">
                <a:solidFill>
                  <a:srgbClr val="9F276A"/>
                </a:solidFill>
                <a:latin typeface="Gill Sans"/>
                <a:ea typeface="Gill Sans"/>
                <a:cs typeface="Gill Sans"/>
                <a:sym typeface="Gill Sans"/>
              </a:defRPr>
            </a:lvl7pPr>
            <a:lvl8pPr marL="0" lvl="7" indent="0" algn="r">
              <a:spcBef>
                <a:spcPts val="0"/>
              </a:spcBef>
              <a:buNone/>
              <a:defRPr sz="900">
                <a:solidFill>
                  <a:srgbClr val="9F276A"/>
                </a:solidFill>
                <a:latin typeface="Gill Sans"/>
                <a:ea typeface="Gill Sans"/>
                <a:cs typeface="Gill Sans"/>
                <a:sym typeface="Gill Sans"/>
              </a:defRPr>
            </a:lvl8pPr>
            <a:lvl9pPr marL="0" lvl="8" indent="0" algn="r">
              <a:spcBef>
                <a:spcPts val="0"/>
              </a:spcBef>
              <a:buNone/>
              <a:defRPr sz="900">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435895" y="4693389"/>
            <a:ext cx="8272212"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8"/>
          <p:cNvSpPr>
            <a:spLocks noGrp="1"/>
          </p:cNvSpPr>
          <p:nvPr>
            <p:ph type="pic" idx="2"/>
          </p:nvPr>
        </p:nvSpPr>
        <p:spPr>
          <a:xfrm>
            <a:off x="335863" y="599725"/>
            <a:ext cx="8468144" cy="3557252"/>
          </a:xfrm>
          <a:prstGeom prst="rect">
            <a:avLst/>
          </a:prstGeom>
          <a:noFill/>
          <a:ln>
            <a:noFill/>
          </a:ln>
        </p:spPr>
        <p:txBody>
          <a:bodyPr spcFirstLastPara="1" wrap="square" lIns="91425" tIns="45700" rIns="91425" bIns="45700" anchor="t" anchorCtr="0">
            <a:noAutofit/>
          </a:bodyPr>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242" name="Google Shape;242;p38"/>
          <p:cNvSpPr txBox="1">
            <a:spLocks noGrp="1"/>
          </p:cNvSpPr>
          <p:nvPr>
            <p:ph type="body" idx="1"/>
          </p:nvPr>
        </p:nvSpPr>
        <p:spPr>
          <a:xfrm>
            <a:off x="435894" y="5260127"/>
            <a:ext cx="8272213" cy="598671"/>
          </a:xfrm>
          <a:prstGeom prst="rect">
            <a:avLst/>
          </a:prstGeom>
          <a:noFill/>
          <a:ln>
            <a:noFill/>
          </a:ln>
        </p:spPr>
        <p:txBody>
          <a:bodyPr spcFirstLastPara="1" wrap="square" lIns="91425" tIns="45700" rIns="91425" bIns="45700" anchor="ctr" anchorCtr="0">
            <a:no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243" name="Google Shape;243;p38"/>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6"/>
        <p:cNvGrpSpPr/>
        <p:nvPr/>
      </p:nvGrpSpPr>
      <p:grpSpPr>
        <a:xfrm>
          <a:off x="0" y="0"/>
          <a:ext cx="0" cy="0"/>
          <a:chOff x="0" y="0"/>
          <a:chExt cx="0" cy="0"/>
        </a:xfrm>
      </p:grpSpPr>
      <p:sp>
        <p:nvSpPr>
          <p:cNvPr id="247" name="Google Shape;247;p39"/>
          <p:cNvSpPr/>
          <p:nvPr/>
        </p:nvSpPr>
        <p:spPr>
          <a:xfrm>
            <a:off x="330214" y="614407"/>
            <a:ext cx="8482004"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9"/>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9"/>
          <p:cNvSpPr txBox="1">
            <a:spLocks noGrp="1"/>
          </p:cNvSpPr>
          <p:nvPr>
            <p:ph type="body" idx="1"/>
          </p:nvPr>
        </p:nvSpPr>
        <p:spPr>
          <a:xfrm rot="5400000">
            <a:off x="2810603" y="-38706"/>
            <a:ext cx="3522794" cy="8272212"/>
          </a:xfrm>
          <a:prstGeom prst="rect">
            <a:avLst/>
          </a:prstGeom>
          <a:noFill/>
          <a:ln>
            <a:noFill/>
          </a:ln>
        </p:spPr>
        <p:txBody>
          <a:bodyPr spcFirstLastPara="1" wrap="square" lIns="91425" tIns="45700" rIns="91425" bIns="45700" anchor="t" anchorCtr="0">
            <a:no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50" name="Google Shape;250;p39"/>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9"/>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39"/>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3"/>
        <p:cNvGrpSpPr/>
        <p:nvPr/>
      </p:nvGrpSpPr>
      <p:grpSpPr>
        <a:xfrm>
          <a:off x="0" y="0"/>
          <a:ext cx="0" cy="0"/>
          <a:chOff x="0" y="0"/>
          <a:chExt cx="0" cy="0"/>
        </a:xfrm>
      </p:grpSpPr>
      <p:sp>
        <p:nvSpPr>
          <p:cNvPr id="254" name="Google Shape;254;p40"/>
          <p:cNvSpPr/>
          <p:nvPr/>
        </p:nvSpPr>
        <p:spPr>
          <a:xfrm>
            <a:off x="6629401" y="599725"/>
            <a:ext cx="2180113"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txBox="1">
            <a:spLocks noGrp="1"/>
          </p:cNvSpPr>
          <p:nvPr>
            <p:ph type="title"/>
          </p:nvPr>
        </p:nvSpPr>
        <p:spPr>
          <a:xfrm rot="5400000">
            <a:off x="4789426" y="2515701"/>
            <a:ext cx="5183073" cy="150312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0"/>
          <p:cNvSpPr txBox="1">
            <a:spLocks noGrp="1"/>
          </p:cNvSpPr>
          <p:nvPr>
            <p:ph type="body" idx="1"/>
          </p:nvPr>
        </p:nvSpPr>
        <p:spPr>
          <a:xfrm rot="5400000">
            <a:off x="950761" y="306158"/>
            <a:ext cx="5183073" cy="5922209"/>
          </a:xfrm>
          <a:prstGeom prst="rect">
            <a:avLst/>
          </a:prstGeom>
          <a:noFill/>
          <a:ln>
            <a:noFill/>
          </a:ln>
        </p:spPr>
        <p:txBody>
          <a:bodyPr spcFirstLastPara="1" wrap="square" lIns="91425" tIns="45700" rIns="91425" bIns="45700" anchor="t"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57" name="Google Shape;257;p40"/>
          <p:cNvSpPr txBox="1">
            <a:spLocks noGrp="1"/>
          </p:cNvSpPr>
          <p:nvPr>
            <p:ph type="dt" idx="10"/>
          </p:nvPr>
        </p:nvSpPr>
        <p:spPr>
          <a:xfrm>
            <a:off x="6745254" y="5956137"/>
            <a:ext cx="99610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0"/>
          <p:cNvSpPr txBox="1">
            <a:spLocks noGrp="1"/>
          </p:cNvSpPr>
          <p:nvPr>
            <p:ph type="ftr" idx="11"/>
          </p:nvPr>
        </p:nvSpPr>
        <p:spPr>
          <a:xfrm>
            <a:off x="581192" y="5951811"/>
            <a:ext cx="5922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40"/>
          <p:cNvSpPr txBox="1">
            <a:spLocks noGrp="1"/>
          </p:cNvSpPr>
          <p:nvPr>
            <p:ph type="sldNum" idx="12"/>
          </p:nvPr>
        </p:nvSpPr>
        <p:spPr>
          <a:xfrm>
            <a:off x="7834961" y="5956137"/>
            <a:ext cx="87314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9F276A"/>
                </a:solidFill>
                <a:latin typeface="Gill Sans"/>
                <a:ea typeface="Gill Sans"/>
                <a:cs typeface="Gill Sans"/>
                <a:sym typeface="Gill Sans"/>
              </a:defRPr>
            </a:lvl1pPr>
            <a:lvl2pPr marL="0" lvl="1" indent="0" algn="r">
              <a:spcBef>
                <a:spcPts val="0"/>
              </a:spcBef>
              <a:buNone/>
              <a:defRPr sz="900">
                <a:solidFill>
                  <a:srgbClr val="9F276A"/>
                </a:solidFill>
                <a:latin typeface="Gill Sans"/>
                <a:ea typeface="Gill Sans"/>
                <a:cs typeface="Gill Sans"/>
                <a:sym typeface="Gill Sans"/>
              </a:defRPr>
            </a:lvl2pPr>
            <a:lvl3pPr marL="0" lvl="2" indent="0" algn="r">
              <a:spcBef>
                <a:spcPts val="0"/>
              </a:spcBef>
              <a:buNone/>
              <a:defRPr sz="900">
                <a:solidFill>
                  <a:srgbClr val="9F276A"/>
                </a:solidFill>
                <a:latin typeface="Gill Sans"/>
                <a:ea typeface="Gill Sans"/>
                <a:cs typeface="Gill Sans"/>
                <a:sym typeface="Gill Sans"/>
              </a:defRPr>
            </a:lvl3pPr>
            <a:lvl4pPr marL="0" lvl="3" indent="0" algn="r">
              <a:spcBef>
                <a:spcPts val="0"/>
              </a:spcBef>
              <a:buNone/>
              <a:defRPr sz="900">
                <a:solidFill>
                  <a:srgbClr val="9F276A"/>
                </a:solidFill>
                <a:latin typeface="Gill Sans"/>
                <a:ea typeface="Gill Sans"/>
                <a:cs typeface="Gill Sans"/>
                <a:sym typeface="Gill Sans"/>
              </a:defRPr>
            </a:lvl4pPr>
            <a:lvl5pPr marL="0" lvl="4" indent="0" algn="r">
              <a:spcBef>
                <a:spcPts val="0"/>
              </a:spcBef>
              <a:buNone/>
              <a:defRPr sz="900">
                <a:solidFill>
                  <a:srgbClr val="9F276A"/>
                </a:solidFill>
                <a:latin typeface="Gill Sans"/>
                <a:ea typeface="Gill Sans"/>
                <a:cs typeface="Gill Sans"/>
                <a:sym typeface="Gill Sans"/>
              </a:defRPr>
            </a:lvl5pPr>
            <a:lvl6pPr marL="0" lvl="5" indent="0" algn="r">
              <a:spcBef>
                <a:spcPts val="0"/>
              </a:spcBef>
              <a:buNone/>
              <a:defRPr sz="900">
                <a:solidFill>
                  <a:srgbClr val="9F276A"/>
                </a:solidFill>
                <a:latin typeface="Gill Sans"/>
                <a:ea typeface="Gill Sans"/>
                <a:cs typeface="Gill Sans"/>
                <a:sym typeface="Gill Sans"/>
              </a:defRPr>
            </a:lvl6pPr>
            <a:lvl7pPr marL="0" lvl="6" indent="0" algn="r">
              <a:spcBef>
                <a:spcPts val="0"/>
              </a:spcBef>
              <a:buNone/>
              <a:defRPr sz="900">
                <a:solidFill>
                  <a:srgbClr val="9F276A"/>
                </a:solidFill>
                <a:latin typeface="Gill Sans"/>
                <a:ea typeface="Gill Sans"/>
                <a:cs typeface="Gill Sans"/>
                <a:sym typeface="Gill Sans"/>
              </a:defRPr>
            </a:lvl7pPr>
            <a:lvl8pPr marL="0" lvl="7" indent="0" algn="r">
              <a:spcBef>
                <a:spcPts val="0"/>
              </a:spcBef>
              <a:buNone/>
              <a:defRPr sz="900">
                <a:solidFill>
                  <a:srgbClr val="9F276A"/>
                </a:solidFill>
                <a:latin typeface="Gill Sans"/>
                <a:ea typeface="Gill Sans"/>
                <a:cs typeface="Gill Sans"/>
                <a:sym typeface="Gill Sans"/>
              </a:defRPr>
            </a:lvl8pPr>
            <a:lvl9pPr marL="0" lvl="8" indent="0" algn="r">
              <a:spcBef>
                <a:spcPts val="0"/>
              </a:spcBef>
              <a:buNone/>
              <a:defRPr sz="900">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9"/>
        <p:cNvGrpSpPr/>
        <p:nvPr/>
      </p:nvGrpSpPr>
      <p:grpSpPr>
        <a:xfrm>
          <a:off x="0" y="0"/>
          <a:ext cx="0" cy="0"/>
          <a:chOff x="0" y="0"/>
          <a:chExt cx="0" cy="0"/>
        </a:xfrm>
      </p:grpSpPr>
      <p:sp>
        <p:nvSpPr>
          <p:cNvPr id="270" name="Google Shape;270;p42"/>
          <p:cNvSpPr/>
          <p:nvPr/>
        </p:nvSpPr>
        <p:spPr>
          <a:xfrm>
            <a:off x="330214" y="614407"/>
            <a:ext cx="8482004"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2"/>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2"/>
          <p:cNvSpPr txBox="1">
            <a:spLocks noGrp="1"/>
          </p:cNvSpPr>
          <p:nvPr>
            <p:ph type="body" idx="1"/>
          </p:nvPr>
        </p:nvSpPr>
        <p:spPr>
          <a:xfrm>
            <a:off x="435894" y="2180496"/>
            <a:ext cx="8272211" cy="3678303"/>
          </a:xfrm>
          <a:prstGeom prst="rect">
            <a:avLst/>
          </a:prstGeom>
          <a:noFill/>
          <a:ln>
            <a:noFill/>
          </a:ln>
        </p:spPr>
        <p:txBody>
          <a:bodyPr spcFirstLastPara="1" wrap="square" lIns="91425" tIns="45700" rIns="91425" bIns="45700" anchor="ctr" anchorCtr="0">
            <a:no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73" name="Google Shape;273;p42"/>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2"/>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2"/>
          <p:cNvSpPr txBox="1">
            <a:spLocks noGrp="1"/>
          </p:cNvSpPr>
          <p:nvPr>
            <p:ph type="sldNum" idx="12"/>
          </p:nvPr>
        </p:nvSpPr>
        <p:spPr>
          <a:xfrm>
            <a:off x="7918725" y="5956137"/>
            <a:ext cx="7893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5"/>
            <a:ext cx="46290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5"/>
            <a:ext cx="46290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35894" y="705124"/>
            <a:ext cx="8272212" cy="11895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5" name="Google Shape;175;p29"/>
          <p:cNvSpPr txBox="1">
            <a:spLocks noGrp="1"/>
          </p:cNvSpPr>
          <p:nvPr>
            <p:ph type="body" idx="1"/>
          </p:nvPr>
        </p:nvSpPr>
        <p:spPr>
          <a:xfrm>
            <a:off x="435894" y="2336003"/>
            <a:ext cx="8272212" cy="3522794"/>
          </a:xfrm>
          <a:prstGeom prst="rect">
            <a:avLst/>
          </a:prstGeom>
          <a:noFill/>
          <a:ln>
            <a:noFill/>
          </a:ln>
        </p:spPr>
        <p:txBody>
          <a:bodyPr spcFirstLastPara="1" wrap="square" lIns="91425" tIns="45700" rIns="91425" bIns="45700" anchor="ctr" anchorCtr="0">
            <a:no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76" name="Google Shape;176;p29"/>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7" name="Google Shape;177;p29"/>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8" name="Google Shape;178;p29"/>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29"/>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435894" y="705124"/>
            <a:ext cx="8272212" cy="11895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800"/>
              <a:buFont typeface="Gill Sans"/>
              <a:buNone/>
              <a:defRPr sz="2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62" name="Google Shape;262;p41"/>
          <p:cNvSpPr txBox="1">
            <a:spLocks noGrp="1"/>
          </p:cNvSpPr>
          <p:nvPr>
            <p:ph type="body" idx="1"/>
          </p:nvPr>
        </p:nvSpPr>
        <p:spPr>
          <a:xfrm>
            <a:off x="435894" y="2336003"/>
            <a:ext cx="8272212" cy="3522794"/>
          </a:xfrm>
          <a:prstGeom prst="rect">
            <a:avLst/>
          </a:prstGeom>
          <a:noFill/>
          <a:ln>
            <a:noFill/>
          </a:ln>
        </p:spPr>
        <p:txBody>
          <a:bodyPr spcFirstLastPara="1" wrap="square" lIns="91425" tIns="45700" rIns="91425" bIns="45700" anchor="ctr" anchorCtr="0">
            <a:no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lt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lt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lt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9pPr>
          </a:lstStyle>
          <a:p>
            <a:endParaRPr/>
          </a:p>
        </p:txBody>
      </p:sp>
      <p:sp>
        <p:nvSpPr>
          <p:cNvPr id="263" name="Google Shape;263;p41"/>
          <p:cNvSpPr txBox="1">
            <a:spLocks noGrp="1"/>
          </p:cNvSpPr>
          <p:nvPr>
            <p:ph type="dt" idx="10"/>
          </p:nvPr>
        </p:nvSpPr>
        <p:spPr>
          <a:xfrm>
            <a:off x="5704463" y="5956137"/>
            <a:ext cx="21335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64" name="Google Shape;264;p41"/>
          <p:cNvSpPr txBox="1">
            <a:spLocks noGrp="1"/>
          </p:cNvSpPr>
          <p:nvPr>
            <p:ph type="ftr" idx="11"/>
          </p:nvPr>
        </p:nvSpPr>
        <p:spPr>
          <a:xfrm>
            <a:off x="435894" y="5951811"/>
            <a:ext cx="518790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65" name="Google Shape;265;p41"/>
          <p:cNvSpPr txBox="1">
            <a:spLocks noGrp="1"/>
          </p:cNvSpPr>
          <p:nvPr>
            <p:ph type="sldNum" idx="12"/>
          </p:nvPr>
        </p:nvSpPr>
        <p:spPr>
          <a:xfrm>
            <a:off x="7918725" y="5956137"/>
            <a:ext cx="78938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41"/>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linkedin.com/in/yasmin-yacoby-4229a3179"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8"/>
          <p:cNvPicPr preferRelativeResize="0"/>
          <p:nvPr/>
        </p:nvPicPr>
        <p:blipFill>
          <a:blip r:embed="rId3">
            <a:alphaModFix/>
          </a:blip>
          <a:stretch>
            <a:fillRect/>
          </a:stretch>
        </p:blipFill>
        <p:spPr>
          <a:xfrm>
            <a:off x="0" y="-12"/>
            <a:ext cx="9144003" cy="2803923"/>
          </a:xfrm>
          <a:prstGeom prst="rect">
            <a:avLst/>
          </a:prstGeom>
          <a:noFill/>
          <a:ln>
            <a:noFill/>
          </a:ln>
        </p:spPr>
      </p:pic>
      <p:sp>
        <p:nvSpPr>
          <p:cNvPr id="307" name="Google Shape;307;p48"/>
          <p:cNvSpPr txBox="1"/>
          <p:nvPr/>
        </p:nvSpPr>
        <p:spPr>
          <a:xfrm>
            <a:off x="0" y="2880100"/>
            <a:ext cx="9144000" cy="2316900"/>
          </a:xfrm>
          <a:prstGeom prst="rect">
            <a:avLst/>
          </a:prstGeom>
          <a:noFill/>
          <a:ln>
            <a:noFill/>
          </a:ln>
        </p:spPr>
        <p:txBody>
          <a:bodyPr spcFirstLastPara="1" wrap="square" lIns="91425" tIns="91425" rIns="91425" bIns="91425" anchor="ctr" anchorCtr="0">
            <a:noAutofit/>
          </a:bodyPr>
          <a:lstStyle/>
          <a:p>
            <a:pPr marL="0" lvl="0" indent="0" algn="ctr" rtl="0">
              <a:spcBef>
                <a:spcPts val="200"/>
              </a:spcBef>
              <a:spcAft>
                <a:spcPts val="0"/>
              </a:spcAft>
              <a:buClr>
                <a:schemeClr val="dk1"/>
              </a:buClr>
              <a:buSzPts val="1600"/>
              <a:buFont typeface="Arial"/>
              <a:buNone/>
            </a:pPr>
            <a:r>
              <a:rPr lang="en-US" sz="4400" b="1">
                <a:solidFill>
                  <a:srgbClr val="16B0E3"/>
                </a:solidFill>
              </a:rPr>
              <a:t>Lower Bills for Everyone:</a:t>
            </a:r>
            <a:r>
              <a:rPr lang="en-US" sz="5000" b="1">
                <a:solidFill>
                  <a:srgbClr val="16B0E3"/>
                </a:solidFill>
              </a:rPr>
              <a:t>              </a:t>
            </a:r>
            <a:r>
              <a:rPr lang="en-US" sz="4000" b="1">
                <a:solidFill>
                  <a:srgbClr val="16B0E3"/>
                </a:solidFill>
              </a:rPr>
              <a:t> </a:t>
            </a:r>
            <a:r>
              <a:rPr lang="en-US" sz="3600" b="1">
                <a:solidFill>
                  <a:srgbClr val="16B0E3"/>
                </a:solidFill>
              </a:rPr>
              <a:t>The Role of Equity in Energy Efficiency </a:t>
            </a:r>
            <a:endParaRPr sz="3600">
              <a:solidFill>
                <a:srgbClr val="7F7F7F"/>
              </a:solidFill>
              <a:latin typeface="Trebuchet MS"/>
              <a:ea typeface="Trebuchet MS"/>
              <a:cs typeface="Trebuchet MS"/>
              <a:sym typeface="Trebuchet MS"/>
            </a:endParaRPr>
          </a:p>
          <a:p>
            <a:pPr marL="0" lvl="0" indent="0" algn="ctr" rtl="0">
              <a:spcBef>
                <a:spcPts val="0"/>
              </a:spcBef>
              <a:spcAft>
                <a:spcPts val="0"/>
              </a:spcAft>
              <a:buNone/>
            </a:pPr>
            <a:endParaRPr sz="1800" b="1">
              <a:solidFill>
                <a:srgbClr val="1C4587"/>
              </a:solidFill>
            </a:endParaRPr>
          </a:p>
          <a:p>
            <a:pPr marL="0" lvl="0" indent="0" algn="ctr" rtl="0">
              <a:spcBef>
                <a:spcPts val="0"/>
              </a:spcBef>
              <a:spcAft>
                <a:spcPts val="0"/>
              </a:spcAft>
              <a:buNone/>
            </a:pPr>
            <a:r>
              <a:rPr lang="en-US" sz="3000" b="1">
                <a:solidFill>
                  <a:srgbClr val="1C4587"/>
                </a:solidFill>
              </a:rPr>
              <a:t>Monday, December 9, 2019</a:t>
            </a:r>
            <a:endParaRPr sz="3000" b="1">
              <a:solidFill>
                <a:srgbClr val="1C4587"/>
              </a:solidFill>
            </a:endParaRPr>
          </a:p>
          <a:p>
            <a:pPr marL="0" lvl="0" indent="0" algn="ctr" rtl="0">
              <a:spcBef>
                <a:spcPts val="0"/>
              </a:spcBef>
              <a:spcAft>
                <a:spcPts val="0"/>
              </a:spcAft>
              <a:buNone/>
            </a:pPr>
            <a:r>
              <a:rPr lang="en-US" sz="2600">
                <a:solidFill>
                  <a:srgbClr val="1C4587"/>
                </a:solidFill>
              </a:rPr>
              <a:t>Robert J. Higgins Welcome Center</a:t>
            </a:r>
            <a:endParaRPr sz="2600">
              <a:solidFill>
                <a:srgbClr val="1C4587"/>
              </a:solidFill>
            </a:endParaRPr>
          </a:p>
        </p:txBody>
      </p:sp>
      <p:pic>
        <p:nvPicPr>
          <p:cNvPr id="308" name="Google Shape;308;p48"/>
          <p:cNvPicPr preferRelativeResize="0"/>
          <p:nvPr/>
        </p:nvPicPr>
        <p:blipFill rotWithShape="1">
          <a:blip r:embed="rId4">
            <a:alphaModFix/>
          </a:blip>
          <a:srcRect t="7967" r="4095" b="15050"/>
          <a:stretch/>
        </p:blipFill>
        <p:spPr>
          <a:xfrm>
            <a:off x="1153875" y="5587150"/>
            <a:ext cx="6711826" cy="1182142"/>
          </a:xfrm>
          <a:prstGeom prst="rect">
            <a:avLst/>
          </a:prstGeom>
          <a:noFill/>
          <a:ln>
            <a:noFill/>
          </a:ln>
        </p:spPr>
      </p:pic>
      <p:cxnSp>
        <p:nvCxnSpPr>
          <p:cNvPr id="309" name="Google Shape;309;p48"/>
          <p:cNvCxnSpPr/>
          <p:nvPr/>
        </p:nvCxnSpPr>
        <p:spPr>
          <a:xfrm>
            <a:off x="1278300" y="5445175"/>
            <a:ext cx="6587400" cy="0"/>
          </a:xfrm>
          <a:prstGeom prst="straightConnector1">
            <a:avLst/>
          </a:prstGeom>
          <a:noFill/>
          <a:ln w="9525" cap="flat" cmpd="sng">
            <a:solidFill>
              <a:srgbClr val="073763"/>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4"/>
        <p:cNvGrpSpPr/>
        <p:nvPr/>
      </p:nvGrpSpPr>
      <p:grpSpPr>
        <a:xfrm>
          <a:off x="0" y="0"/>
          <a:ext cx="0" cy="0"/>
          <a:chOff x="0" y="0"/>
          <a:chExt cx="0" cy="0"/>
        </a:xfrm>
      </p:grpSpPr>
      <p:sp>
        <p:nvSpPr>
          <p:cNvPr id="435" name="Google Shape;435;p57"/>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436" name="Google Shape;436;p57"/>
          <p:cNvPicPr preferRelativeResize="0"/>
          <p:nvPr/>
        </p:nvPicPr>
        <p:blipFill rotWithShape="1">
          <a:blip r:embed="rId3">
            <a:alphaModFix/>
          </a:blip>
          <a:srcRect l="19985" r="19977" b="12211"/>
          <a:stretch/>
        </p:blipFill>
        <p:spPr>
          <a:xfrm>
            <a:off x="3105152" y="293914"/>
            <a:ext cx="6038848" cy="6857990"/>
          </a:xfrm>
          <a:prstGeom prst="rect">
            <a:avLst/>
          </a:prstGeom>
          <a:noFill/>
          <a:ln>
            <a:noFill/>
          </a:ln>
        </p:spPr>
      </p:pic>
      <p:grpSp>
        <p:nvGrpSpPr>
          <p:cNvPr id="437" name="Google Shape;437;p57"/>
          <p:cNvGrpSpPr/>
          <p:nvPr/>
        </p:nvGrpSpPr>
        <p:grpSpPr>
          <a:xfrm>
            <a:off x="328551" y="457200"/>
            <a:ext cx="2777490" cy="5935132"/>
            <a:chOff x="438068" y="457200"/>
            <a:chExt cx="3703320" cy="5935132"/>
          </a:xfrm>
        </p:grpSpPr>
        <p:sp>
          <p:nvSpPr>
            <p:cNvPr id="438" name="Google Shape;438;p57"/>
            <p:cNvSpPr/>
            <p:nvPr/>
          </p:nvSpPr>
          <p:spPr>
            <a:xfrm>
              <a:off x="438068" y="618067"/>
              <a:ext cx="3702134" cy="5774265"/>
            </a:xfrm>
            <a:prstGeom prst="rect">
              <a:avLst/>
            </a:prstGeom>
            <a:solidFill>
              <a:schemeClr val="accent1">
                <a:alpha val="96862"/>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7"/>
            <p:cNvSpPr/>
            <p:nvPr/>
          </p:nvSpPr>
          <p:spPr>
            <a:xfrm>
              <a:off x="438068"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57"/>
          <p:cNvSpPr txBox="1">
            <a:spLocks noGrp="1"/>
          </p:cNvSpPr>
          <p:nvPr>
            <p:ph type="title"/>
          </p:nvPr>
        </p:nvSpPr>
        <p:spPr>
          <a:xfrm>
            <a:off x="438150" y="1006956"/>
            <a:ext cx="2559050" cy="13721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2800"/>
              <a:buFont typeface="Gill Sans"/>
              <a:buNone/>
            </a:pPr>
            <a:r>
              <a:rPr lang="en-US">
                <a:solidFill>
                  <a:srgbClr val="FFFFFF"/>
                </a:solidFill>
              </a:rPr>
              <a:t>WHAT DOES ENERGY JUSTICE LOOK LIKE IN RI</a:t>
            </a:r>
            <a:endParaRPr/>
          </a:p>
        </p:txBody>
      </p:sp>
      <p:pic>
        <p:nvPicPr>
          <p:cNvPr id="441" name="Google Shape;441;p57"/>
          <p:cNvPicPr preferRelativeResize="0"/>
          <p:nvPr/>
        </p:nvPicPr>
        <p:blipFill rotWithShape="1">
          <a:blip r:embed="rId3">
            <a:alphaModFix/>
          </a:blip>
          <a:srcRect l="2476" t="88795" r="49827" b="970"/>
          <a:stretch/>
        </p:blipFill>
        <p:spPr>
          <a:xfrm>
            <a:off x="4990744" y="6102099"/>
            <a:ext cx="4153256" cy="6922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58"/>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8"/>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8"/>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58" descr="A close up of a map&#10;&#10;Description automatically generated"/>
          <p:cNvPicPr preferRelativeResize="0">
            <a:picLocks noGrp="1"/>
          </p:cNvPicPr>
          <p:nvPr>
            <p:ph type="body" idx="1"/>
          </p:nvPr>
        </p:nvPicPr>
        <p:blipFill rotWithShape="1">
          <a:blip r:embed="rId3">
            <a:alphaModFix/>
          </a:blip>
          <a:srcRect b="3434"/>
          <a:stretch/>
        </p:blipFill>
        <p:spPr>
          <a:xfrm>
            <a:off x="15" y="10"/>
            <a:ext cx="9143985" cy="6857990"/>
          </a:xfrm>
          <a:prstGeom prst="rect">
            <a:avLst/>
          </a:prstGeom>
          <a:noFill/>
          <a:ln>
            <a:noFill/>
          </a:ln>
        </p:spPr>
      </p:pic>
      <p:cxnSp>
        <p:nvCxnSpPr>
          <p:cNvPr id="451" name="Google Shape;451;p58"/>
          <p:cNvCxnSpPr/>
          <p:nvPr/>
        </p:nvCxnSpPr>
        <p:spPr>
          <a:xfrm flipH="1">
            <a:off x="3305332" y="2203554"/>
            <a:ext cx="2012429" cy="1094282"/>
          </a:xfrm>
          <a:prstGeom prst="straightConnector1">
            <a:avLst/>
          </a:prstGeom>
          <a:noFill/>
          <a:ln w="12700" cap="rnd" cmpd="sng">
            <a:solidFill>
              <a:srgbClr val="45112E"/>
            </a:solidFill>
            <a:prstDash val="solid"/>
            <a:round/>
            <a:headEnd type="none" w="sm" len="sm"/>
            <a:tailEnd type="triangle" w="med" len="med"/>
          </a:ln>
        </p:spPr>
      </p:cxnSp>
      <p:cxnSp>
        <p:nvCxnSpPr>
          <p:cNvPr id="452" name="Google Shape;452;p58"/>
          <p:cNvCxnSpPr/>
          <p:nvPr/>
        </p:nvCxnSpPr>
        <p:spPr>
          <a:xfrm rot="10800000">
            <a:off x="3305332" y="3515943"/>
            <a:ext cx="2169826" cy="194872"/>
          </a:xfrm>
          <a:prstGeom prst="straightConnector1">
            <a:avLst/>
          </a:prstGeom>
          <a:noFill/>
          <a:ln w="12700" cap="rnd" cmpd="sng">
            <a:solidFill>
              <a:srgbClr val="45112E"/>
            </a:solidFill>
            <a:prstDash val="solid"/>
            <a:round/>
            <a:headEnd type="none" w="sm" len="sm"/>
            <a:tailEnd type="triangle" w="med" len="med"/>
          </a:ln>
        </p:spPr>
      </p:cxnSp>
      <p:pic>
        <p:nvPicPr>
          <p:cNvPr id="453" name="Google Shape;453;p58" descr="A picture containing bottle&#10;&#10;Description automatically generated"/>
          <p:cNvPicPr preferRelativeResize="0"/>
          <p:nvPr/>
        </p:nvPicPr>
        <p:blipFill rotWithShape="1">
          <a:blip r:embed="rId4">
            <a:alphaModFix/>
          </a:blip>
          <a:srcRect b="8080"/>
          <a:stretch/>
        </p:blipFill>
        <p:spPr>
          <a:xfrm>
            <a:off x="5385217" y="1650680"/>
            <a:ext cx="2100556" cy="866896"/>
          </a:xfrm>
          <a:prstGeom prst="rect">
            <a:avLst/>
          </a:prstGeom>
          <a:noFill/>
          <a:ln>
            <a:noFill/>
          </a:ln>
        </p:spPr>
      </p:pic>
      <p:pic>
        <p:nvPicPr>
          <p:cNvPr id="454" name="Google Shape;454;p58" descr="A picture containing bottle&#10;&#10;Description automatically generated"/>
          <p:cNvPicPr preferRelativeResize="0"/>
          <p:nvPr/>
        </p:nvPicPr>
        <p:blipFill rotWithShape="1">
          <a:blip r:embed="rId5">
            <a:alphaModFix/>
          </a:blip>
          <a:srcRect/>
          <a:stretch/>
        </p:blipFill>
        <p:spPr>
          <a:xfrm>
            <a:off x="5593485" y="3429000"/>
            <a:ext cx="2071977" cy="650172"/>
          </a:xfrm>
          <a:prstGeom prst="rect">
            <a:avLst/>
          </a:prstGeom>
          <a:noFill/>
          <a:ln>
            <a:noFill/>
          </a:ln>
        </p:spPr>
      </p:pic>
      <p:sp>
        <p:nvSpPr>
          <p:cNvPr id="455" name="Google Shape;455;p58"/>
          <p:cNvSpPr txBox="1"/>
          <p:nvPr/>
        </p:nvSpPr>
        <p:spPr>
          <a:xfrm>
            <a:off x="5182029" y="1618240"/>
            <a:ext cx="2777490" cy="267765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Gill Sans"/>
                <a:ea typeface="Gill Sans"/>
                <a:cs typeface="Gill Sans"/>
                <a:sym typeface="Gill Sans"/>
              </a:rPr>
              <a:t>Factors: </a:t>
            </a:r>
            <a:endParaRPr/>
          </a:p>
          <a:p>
            <a:pPr marL="742950" marR="0" lvl="1"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Gill Sans"/>
                <a:ea typeface="Gill Sans"/>
                <a:cs typeface="Gill Sans"/>
                <a:sym typeface="Gill Sans"/>
              </a:rPr>
              <a:t>Income level</a:t>
            </a:r>
            <a:endParaRPr/>
          </a:p>
          <a:p>
            <a:pPr marL="742950" marR="0" lvl="1"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Gill Sans"/>
                <a:ea typeface="Gill Sans"/>
                <a:cs typeface="Gill Sans"/>
                <a:sym typeface="Gill Sans"/>
              </a:rPr>
              <a:t>Building type</a:t>
            </a:r>
            <a:endParaRPr/>
          </a:p>
          <a:p>
            <a:pPr marL="742950" marR="0" lvl="1"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Gill Sans"/>
                <a:ea typeface="Gill Sans"/>
                <a:cs typeface="Gill Sans"/>
                <a:sym typeface="Gill Sans"/>
              </a:rPr>
              <a:t>Rent/Own</a:t>
            </a:r>
            <a:endParaRPr/>
          </a:p>
          <a:p>
            <a:pPr marL="742950" marR="0" lvl="1"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Gill Sans"/>
                <a:ea typeface="Gill Sans"/>
                <a:cs typeface="Gill Sans"/>
                <a:sym typeface="Gill Sans"/>
              </a:rPr>
              <a:t>Energy Efficiency</a:t>
            </a:r>
            <a:endParaRPr/>
          </a:p>
          <a:p>
            <a:pPr marL="742950" marR="0" lvl="1"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Gill Sans"/>
                <a:ea typeface="Gill Sans"/>
                <a:cs typeface="Gill Sans"/>
                <a:sym typeface="Gill Sans"/>
              </a:rPr>
              <a:t>Etc.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EQUALITY VS. EQUITY</a:t>
            </a:r>
            <a:endParaRPr/>
          </a:p>
        </p:txBody>
      </p:sp>
      <p:pic>
        <p:nvPicPr>
          <p:cNvPr id="462" name="Google Shape;462;p59"/>
          <p:cNvPicPr preferRelativeResize="0">
            <a:picLocks noGrp="1"/>
          </p:cNvPicPr>
          <p:nvPr>
            <p:ph type="body" idx="1"/>
          </p:nvPr>
        </p:nvPicPr>
        <p:blipFill rotWithShape="1">
          <a:blip r:embed="rId3">
            <a:alphaModFix/>
          </a:blip>
          <a:srcRect/>
          <a:stretch/>
        </p:blipFill>
        <p:spPr>
          <a:xfrm>
            <a:off x="2149499" y="1937065"/>
            <a:ext cx="4845003" cy="4840349"/>
          </a:xfrm>
          <a:prstGeom prst="rect">
            <a:avLst/>
          </a:prstGeom>
          <a:noFill/>
          <a:ln>
            <a:noFill/>
          </a:ln>
        </p:spPr>
      </p:pic>
      <p:pic>
        <p:nvPicPr>
          <p:cNvPr id="463" name="Google Shape;463;p59"/>
          <p:cNvPicPr preferRelativeResize="0"/>
          <p:nvPr/>
        </p:nvPicPr>
        <p:blipFill rotWithShape="1">
          <a:blip r:embed="rId4">
            <a:alphaModFix/>
          </a:blip>
          <a:srcRect/>
          <a:stretch/>
        </p:blipFill>
        <p:spPr>
          <a:xfrm>
            <a:off x="1238250" y="1937064"/>
            <a:ext cx="6667500" cy="49209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Google Shape;468;p60"/>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69" name="Google Shape;469;p60"/>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0"/>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TABLE OF CONTENTS	</a:t>
            </a:r>
            <a:endParaRPr/>
          </a:p>
        </p:txBody>
      </p:sp>
      <p:grpSp>
        <p:nvGrpSpPr>
          <p:cNvPr id="471" name="Google Shape;471;p60"/>
          <p:cNvGrpSpPr/>
          <p:nvPr/>
        </p:nvGrpSpPr>
        <p:grpSpPr>
          <a:xfrm>
            <a:off x="364525" y="1037967"/>
            <a:ext cx="5259278" cy="4707607"/>
            <a:chOff x="0" y="0"/>
            <a:chExt cx="7012370" cy="4707607"/>
          </a:xfrm>
        </p:grpSpPr>
        <p:sp>
          <p:nvSpPr>
            <p:cNvPr id="472" name="Google Shape;472;p60"/>
            <p:cNvSpPr/>
            <p:nvPr/>
          </p:nvSpPr>
          <p:spPr>
            <a:xfrm>
              <a:off x="0" y="0"/>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0"/>
            <p:cNvSpPr/>
            <p:nvPr/>
          </p:nvSpPr>
          <p:spPr>
            <a:xfrm>
              <a:off x="196357" y="147574"/>
              <a:ext cx="357013" cy="35701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0"/>
            <p:cNvSpPr/>
            <p:nvPr/>
          </p:nvSpPr>
          <p:spPr>
            <a:xfrm>
              <a:off x="749727" y="1523"/>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0"/>
            <p:cNvSpPr txBox="1"/>
            <p:nvPr/>
          </p:nvSpPr>
          <p:spPr>
            <a:xfrm>
              <a:off x="749727" y="1523"/>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WHO</a:t>
              </a:r>
              <a:r>
                <a:rPr lang="en-US" sz="1900" i="1" strike="sngStrike">
                  <a:solidFill>
                    <a:schemeClr val="dk1"/>
                  </a:solidFill>
                  <a:latin typeface="Gill Sans"/>
                  <a:ea typeface="Gill Sans"/>
                  <a:cs typeface="Gill Sans"/>
                  <a:sym typeface="Gill Sans"/>
                </a:rPr>
                <a:t>: About me</a:t>
              </a:r>
              <a:endParaRPr/>
            </a:p>
          </p:txBody>
        </p:sp>
        <p:sp>
          <p:nvSpPr>
            <p:cNvPr id="476" name="Google Shape;476;p60"/>
            <p:cNvSpPr/>
            <p:nvPr/>
          </p:nvSpPr>
          <p:spPr>
            <a:xfrm>
              <a:off x="0" y="812917"/>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0"/>
            <p:cNvSpPr/>
            <p:nvPr/>
          </p:nvSpPr>
          <p:spPr>
            <a:xfrm>
              <a:off x="196357" y="958968"/>
              <a:ext cx="357013" cy="35701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0"/>
            <p:cNvSpPr/>
            <p:nvPr/>
          </p:nvSpPr>
          <p:spPr>
            <a:xfrm>
              <a:off x="749727" y="812917"/>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0"/>
            <p:cNvSpPr txBox="1"/>
            <p:nvPr/>
          </p:nvSpPr>
          <p:spPr>
            <a:xfrm>
              <a:off x="749727" y="812917"/>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Environmental Justice Definitions</a:t>
              </a:r>
              <a:endParaRPr/>
            </a:p>
          </p:txBody>
        </p:sp>
        <p:sp>
          <p:nvSpPr>
            <p:cNvPr id="480" name="Google Shape;480;p60"/>
            <p:cNvSpPr/>
            <p:nvPr/>
          </p:nvSpPr>
          <p:spPr>
            <a:xfrm>
              <a:off x="0" y="1624311"/>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0"/>
            <p:cNvSpPr/>
            <p:nvPr/>
          </p:nvSpPr>
          <p:spPr>
            <a:xfrm>
              <a:off x="196357" y="1770361"/>
              <a:ext cx="357013" cy="35701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0"/>
            <p:cNvSpPr/>
            <p:nvPr/>
          </p:nvSpPr>
          <p:spPr>
            <a:xfrm>
              <a:off x="749727" y="1624311"/>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0"/>
            <p:cNvSpPr txBox="1"/>
            <p:nvPr/>
          </p:nvSpPr>
          <p:spPr>
            <a:xfrm>
              <a:off x="749727" y="1624311"/>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WHAT</a:t>
              </a:r>
              <a:r>
                <a:rPr lang="en-US" sz="1900">
                  <a:solidFill>
                    <a:schemeClr val="dk1"/>
                  </a:solidFill>
                  <a:latin typeface="Gill Sans"/>
                  <a:ea typeface="Gill Sans"/>
                  <a:cs typeface="Gill Sans"/>
                  <a:sym typeface="Gill Sans"/>
                </a:rPr>
                <a:t>: My Goals at OER</a:t>
              </a:r>
              <a:endParaRPr/>
            </a:p>
          </p:txBody>
        </p:sp>
        <p:sp>
          <p:nvSpPr>
            <p:cNvPr id="484" name="Google Shape;484;p60"/>
            <p:cNvSpPr/>
            <p:nvPr/>
          </p:nvSpPr>
          <p:spPr>
            <a:xfrm>
              <a:off x="0" y="2435704"/>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0"/>
            <p:cNvSpPr/>
            <p:nvPr/>
          </p:nvSpPr>
          <p:spPr>
            <a:xfrm>
              <a:off x="196357" y="2581755"/>
              <a:ext cx="357013" cy="35701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0"/>
            <p:cNvSpPr/>
            <p:nvPr/>
          </p:nvSpPr>
          <p:spPr>
            <a:xfrm>
              <a:off x="749727" y="2435704"/>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0"/>
            <p:cNvSpPr txBox="1"/>
            <p:nvPr/>
          </p:nvSpPr>
          <p:spPr>
            <a:xfrm>
              <a:off x="749727" y="2435704"/>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WHY</a:t>
              </a:r>
              <a:r>
                <a:rPr lang="en-US" sz="1900">
                  <a:solidFill>
                    <a:schemeClr val="dk1"/>
                  </a:solidFill>
                  <a:latin typeface="Gill Sans"/>
                  <a:ea typeface="Gill Sans"/>
                  <a:cs typeface="Gill Sans"/>
                  <a:sym typeface="Gill Sans"/>
                </a:rPr>
                <a:t> and the Theory Behind It </a:t>
              </a:r>
              <a:endParaRPr/>
            </a:p>
          </p:txBody>
        </p:sp>
        <p:sp>
          <p:nvSpPr>
            <p:cNvPr id="488" name="Google Shape;488;p60"/>
            <p:cNvSpPr/>
            <p:nvPr/>
          </p:nvSpPr>
          <p:spPr>
            <a:xfrm>
              <a:off x="0" y="3247098"/>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0"/>
            <p:cNvSpPr/>
            <p:nvPr/>
          </p:nvSpPr>
          <p:spPr>
            <a:xfrm>
              <a:off x="196357" y="3393149"/>
              <a:ext cx="357013" cy="35701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0"/>
            <p:cNvSpPr/>
            <p:nvPr/>
          </p:nvSpPr>
          <p:spPr>
            <a:xfrm>
              <a:off x="749727" y="3247098"/>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0"/>
            <p:cNvSpPr txBox="1"/>
            <p:nvPr/>
          </p:nvSpPr>
          <p:spPr>
            <a:xfrm>
              <a:off x="749727" y="3247098"/>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HOW:</a:t>
              </a:r>
              <a:r>
                <a:rPr lang="en-US" sz="1900" b="0">
                  <a:solidFill>
                    <a:schemeClr val="dk1"/>
                  </a:solidFill>
                  <a:latin typeface="Gill Sans"/>
                  <a:ea typeface="Gill Sans"/>
                  <a:cs typeface="Gill Sans"/>
                  <a:sym typeface="Gill Sans"/>
                </a:rPr>
                <a:t> Applying Theory to Practice</a:t>
              </a:r>
              <a:endParaRPr sz="1900" b="1">
                <a:solidFill>
                  <a:schemeClr val="dk1"/>
                </a:solidFill>
                <a:latin typeface="Gill Sans"/>
                <a:ea typeface="Gill Sans"/>
                <a:cs typeface="Gill Sans"/>
                <a:sym typeface="Gill Sans"/>
              </a:endParaRPr>
            </a:p>
          </p:txBody>
        </p:sp>
        <p:sp>
          <p:nvSpPr>
            <p:cNvPr id="492" name="Google Shape;492;p60"/>
            <p:cNvSpPr/>
            <p:nvPr/>
          </p:nvSpPr>
          <p:spPr>
            <a:xfrm>
              <a:off x="0" y="4058492"/>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0"/>
            <p:cNvSpPr/>
            <p:nvPr/>
          </p:nvSpPr>
          <p:spPr>
            <a:xfrm>
              <a:off x="196357" y="4204543"/>
              <a:ext cx="357013" cy="35701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0"/>
            <p:cNvSpPr/>
            <p:nvPr/>
          </p:nvSpPr>
          <p:spPr>
            <a:xfrm>
              <a:off x="749727" y="4058492"/>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0"/>
            <p:cNvSpPr txBox="1"/>
            <p:nvPr/>
          </p:nvSpPr>
          <p:spPr>
            <a:xfrm>
              <a:off x="749727" y="4058492"/>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WHEN</a:t>
              </a:r>
              <a:r>
                <a:rPr lang="en-US" sz="1900">
                  <a:solidFill>
                    <a:schemeClr val="dk1"/>
                  </a:solidFill>
                  <a:latin typeface="Gill Sans"/>
                  <a:ea typeface="Gill Sans"/>
                  <a:cs typeface="Gill Sans"/>
                  <a:sym typeface="Gill Sans"/>
                </a:rPr>
                <a:t> and </a:t>
              </a:r>
              <a:r>
                <a:rPr lang="en-US" sz="1900" b="1">
                  <a:solidFill>
                    <a:schemeClr val="dk1"/>
                  </a:solidFill>
                  <a:latin typeface="Gill Sans"/>
                  <a:ea typeface="Gill Sans"/>
                  <a:cs typeface="Gill Sans"/>
                  <a:sym typeface="Gill Sans"/>
                </a:rPr>
                <a:t>WHERE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27272"/>
            </a:gs>
            <a:gs pos="100000">
              <a:srgbClr val="333333"/>
            </a:gs>
          </a:gsLst>
          <a:path path="circle">
            <a:fillToRect r="100000" b="100000"/>
          </a:path>
          <a:tileRect l="-100000" t="-100000"/>
        </a:gradFill>
        <a:effectLst/>
      </p:bgPr>
    </p:bg>
    <p:spTree>
      <p:nvGrpSpPr>
        <p:cNvPr id="1" name="Shape 500"/>
        <p:cNvGrpSpPr/>
        <p:nvPr/>
      </p:nvGrpSpPr>
      <p:grpSpPr>
        <a:xfrm>
          <a:off x="0" y="0"/>
          <a:ext cx="0" cy="0"/>
          <a:chOff x="0" y="0"/>
          <a:chExt cx="0" cy="0"/>
        </a:xfrm>
      </p:grpSpPr>
      <p:sp>
        <p:nvSpPr>
          <p:cNvPr id="501" name="Google Shape;501;p61"/>
          <p:cNvSpPr/>
          <p:nvPr/>
        </p:nvSpPr>
        <p:spPr>
          <a:xfrm>
            <a:off x="0" y="0"/>
            <a:ext cx="9143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2" name="Google Shape;502;p61"/>
          <p:cNvSpPr txBox="1">
            <a:spLocks noGrp="1"/>
          </p:cNvSpPr>
          <p:nvPr>
            <p:ph type="title"/>
          </p:nvPr>
        </p:nvSpPr>
        <p:spPr>
          <a:xfrm>
            <a:off x="559671"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4000"/>
              <a:buFont typeface="Gill Sans"/>
              <a:buNone/>
            </a:pPr>
            <a:r>
              <a:rPr lang="en-US" sz="4000">
                <a:solidFill>
                  <a:schemeClr val="accent1"/>
                </a:solidFill>
              </a:rPr>
              <a:t>THE </a:t>
            </a:r>
            <a:r>
              <a:rPr lang="en-US" sz="4000" b="1">
                <a:solidFill>
                  <a:schemeClr val="accent1"/>
                </a:solidFill>
              </a:rPr>
              <a:t>WHAT</a:t>
            </a:r>
            <a:r>
              <a:rPr lang="en-US" sz="4000">
                <a:solidFill>
                  <a:schemeClr val="accent1"/>
                </a:solidFill>
              </a:rPr>
              <a:t>: MY GOALS AT OER</a:t>
            </a:r>
            <a:endParaRPr/>
          </a:p>
        </p:txBody>
      </p:sp>
      <p:sp>
        <p:nvSpPr>
          <p:cNvPr id="503" name="Google Shape;503;p61"/>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1"/>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1"/>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1"/>
          <p:cNvSpPr/>
          <p:nvPr/>
        </p:nvSpPr>
        <p:spPr>
          <a:xfrm>
            <a:off x="3185138" y="723898"/>
            <a:ext cx="5623962"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61"/>
          <p:cNvGrpSpPr/>
          <p:nvPr/>
        </p:nvGrpSpPr>
        <p:grpSpPr>
          <a:xfrm>
            <a:off x="3448828" y="1047796"/>
            <a:ext cx="5259278" cy="4689472"/>
            <a:chOff x="0" y="9829"/>
            <a:chExt cx="7012370" cy="4689472"/>
          </a:xfrm>
        </p:grpSpPr>
        <p:sp>
          <p:nvSpPr>
            <p:cNvPr id="508" name="Google Shape;508;p61"/>
            <p:cNvSpPr/>
            <p:nvPr/>
          </p:nvSpPr>
          <p:spPr>
            <a:xfrm>
              <a:off x="0" y="9829"/>
              <a:ext cx="7012370" cy="2282816"/>
            </a:xfrm>
            <a:prstGeom prst="roundRect">
              <a:avLst>
                <a:gd name="adj" fmla="val 16667"/>
              </a:avLst>
            </a:prstGeom>
            <a:gradFill>
              <a:gsLst>
                <a:gs pos="0">
                  <a:srgbClr val="AAB1B7"/>
                </a:gs>
                <a:gs pos="84000">
                  <a:srgbClr val="7A858E"/>
                </a:gs>
                <a:gs pos="100000">
                  <a:srgbClr val="7A858E"/>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1"/>
            <p:cNvSpPr txBox="1"/>
            <p:nvPr/>
          </p:nvSpPr>
          <p:spPr>
            <a:xfrm>
              <a:off x="111438" y="121267"/>
              <a:ext cx="6789494" cy="2059940"/>
            </a:xfrm>
            <a:prstGeom prst="rect">
              <a:avLst/>
            </a:prstGeom>
            <a:noFill/>
            <a:ln>
              <a:noFill/>
            </a:ln>
          </p:spPr>
          <p:txBody>
            <a:bodyPr spcFirstLastPara="1" wrap="square" lIns="163825" tIns="163825" rIns="163825" bIns="163825" anchor="ctr" anchorCtr="0">
              <a:noAutofit/>
            </a:bodyPr>
            <a:lstStyle/>
            <a:p>
              <a:pPr marL="0" marR="0" lvl="0" indent="0" algn="l" rtl="0">
                <a:lnSpc>
                  <a:spcPct val="90000"/>
                </a:lnSpc>
                <a:spcBef>
                  <a:spcPts val="0"/>
                </a:spcBef>
                <a:spcAft>
                  <a:spcPts val="0"/>
                </a:spcAft>
                <a:buClr>
                  <a:schemeClr val="lt1"/>
                </a:buClr>
                <a:buSzPts val="4300"/>
                <a:buFont typeface="Gill Sans"/>
                <a:buNone/>
              </a:pPr>
              <a:r>
                <a:rPr lang="en-US" sz="4300">
                  <a:solidFill>
                    <a:schemeClr val="lt1"/>
                  </a:solidFill>
                  <a:latin typeface="Gill Sans"/>
                  <a:ea typeface="Gill Sans"/>
                  <a:cs typeface="Gill Sans"/>
                  <a:sym typeface="Gill Sans"/>
                </a:rPr>
                <a:t>Ensure the position is community oriented</a:t>
              </a:r>
              <a:endParaRPr/>
            </a:p>
          </p:txBody>
        </p:sp>
        <p:sp>
          <p:nvSpPr>
            <p:cNvPr id="510" name="Google Shape;510;p61"/>
            <p:cNvSpPr/>
            <p:nvPr/>
          </p:nvSpPr>
          <p:spPr>
            <a:xfrm>
              <a:off x="0" y="2416485"/>
              <a:ext cx="7012370" cy="2282816"/>
            </a:xfrm>
            <a:prstGeom prst="roundRect">
              <a:avLst>
                <a:gd name="adj" fmla="val 16667"/>
              </a:avLst>
            </a:prstGeom>
            <a:gradFill>
              <a:gsLst>
                <a:gs pos="0">
                  <a:srgbClr val="82BCD5"/>
                </a:gs>
                <a:gs pos="84000">
                  <a:srgbClr val="4696B9"/>
                </a:gs>
                <a:gs pos="100000">
                  <a:srgbClr val="4696B9"/>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1"/>
            <p:cNvSpPr txBox="1"/>
            <p:nvPr/>
          </p:nvSpPr>
          <p:spPr>
            <a:xfrm>
              <a:off x="111438" y="2527923"/>
              <a:ext cx="6789494" cy="2059940"/>
            </a:xfrm>
            <a:prstGeom prst="rect">
              <a:avLst/>
            </a:prstGeom>
            <a:noFill/>
            <a:ln>
              <a:noFill/>
            </a:ln>
          </p:spPr>
          <p:txBody>
            <a:bodyPr spcFirstLastPara="1" wrap="square" lIns="163825" tIns="163825" rIns="163825" bIns="163825" anchor="ctr" anchorCtr="0">
              <a:noAutofit/>
            </a:bodyPr>
            <a:lstStyle/>
            <a:p>
              <a:pPr marL="0" marR="0" lvl="0" indent="0" algn="l" rtl="0">
                <a:lnSpc>
                  <a:spcPct val="90000"/>
                </a:lnSpc>
                <a:spcBef>
                  <a:spcPts val="0"/>
                </a:spcBef>
                <a:spcAft>
                  <a:spcPts val="0"/>
                </a:spcAft>
                <a:buClr>
                  <a:schemeClr val="lt1"/>
                </a:buClr>
                <a:buSzPts val="4300"/>
                <a:buFont typeface="Gill Sans"/>
                <a:buNone/>
              </a:pPr>
              <a:r>
                <a:rPr lang="en-US" sz="4300">
                  <a:solidFill>
                    <a:schemeClr val="lt1"/>
                  </a:solidFill>
                  <a:latin typeface="Gill Sans"/>
                  <a:ea typeface="Gill Sans"/>
                  <a:cs typeface="Gill Sans"/>
                  <a:sym typeface="Gill Sans"/>
                </a:rPr>
                <a:t>Integrate Environmental Justice tools into OER’s framework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27272"/>
            </a:gs>
            <a:gs pos="100000">
              <a:srgbClr val="333333"/>
            </a:gs>
          </a:gsLst>
          <a:path path="circle">
            <a:fillToRect r="100000" b="100000"/>
          </a:path>
          <a:tileRect l="-100000" t="-100000"/>
        </a:gradFill>
        <a:effectLst/>
      </p:bgPr>
    </p:bg>
    <p:spTree>
      <p:nvGrpSpPr>
        <p:cNvPr id="1" name="Shape 516"/>
        <p:cNvGrpSpPr/>
        <p:nvPr/>
      </p:nvGrpSpPr>
      <p:grpSpPr>
        <a:xfrm>
          <a:off x="0" y="0"/>
          <a:ext cx="0" cy="0"/>
          <a:chOff x="0" y="0"/>
          <a:chExt cx="0" cy="0"/>
        </a:xfrm>
      </p:grpSpPr>
      <p:sp>
        <p:nvSpPr>
          <p:cNvPr id="517" name="Google Shape;517;p62"/>
          <p:cNvSpPr/>
          <p:nvPr/>
        </p:nvSpPr>
        <p:spPr>
          <a:xfrm>
            <a:off x="0" y="0"/>
            <a:ext cx="9143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18" name="Google Shape;518;p62"/>
          <p:cNvSpPr txBox="1">
            <a:spLocks noGrp="1"/>
          </p:cNvSpPr>
          <p:nvPr>
            <p:ph type="title"/>
          </p:nvPr>
        </p:nvSpPr>
        <p:spPr>
          <a:xfrm>
            <a:off x="559671"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4000"/>
              <a:buFont typeface="Gill Sans"/>
              <a:buNone/>
            </a:pPr>
            <a:r>
              <a:rPr lang="en-US" sz="4000">
                <a:solidFill>
                  <a:schemeClr val="accent1"/>
                </a:solidFill>
              </a:rPr>
              <a:t>THE </a:t>
            </a:r>
            <a:r>
              <a:rPr lang="en-US" sz="4000" b="1">
                <a:solidFill>
                  <a:schemeClr val="accent1"/>
                </a:solidFill>
              </a:rPr>
              <a:t>WHY</a:t>
            </a:r>
            <a:r>
              <a:rPr lang="en-US" sz="4000">
                <a:solidFill>
                  <a:schemeClr val="accent1"/>
                </a:solidFill>
              </a:rPr>
              <a:t> AND THE THEORY BEHIND IT</a:t>
            </a:r>
            <a:endParaRPr sz="4000">
              <a:solidFill>
                <a:schemeClr val="accent1"/>
              </a:solidFill>
            </a:endParaRPr>
          </a:p>
        </p:txBody>
      </p:sp>
      <p:sp>
        <p:nvSpPr>
          <p:cNvPr id="519" name="Google Shape;519;p62"/>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2"/>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2"/>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2"/>
          <p:cNvSpPr/>
          <p:nvPr/>
        </p:nvSpPr>
        <p:spPr>
          <a:xfrm>
            <a:off x="3185138" y="723898"/>
            <a:ext cx="5623962"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62"/>
          <p:cNvGrpSpPr/>
          <p:nvPr/>
        </p:nvGrpSpPr>
        <p:grpSpPr>
          <a:xfrm>
            <a:off x="3448828" y="1241093"/>
            <a:ext cx="5259278" cy="4302878"/>
            <a:chOff x="0" y="203126"/>
            <a:chExt cx="7012370" cy="4302878"/>
          </a:xfrm>
        </p:grpSpPr>
        <p:sp>
          <p:nvSpPr>
            <p:cNvPr id="524" name="Google Shape;524;p62"/>
            <p:cNvSpPr/>
            <p:nvPr/>
          </p:nvSpPr>
          <p:spPr>
            <a:xfrm>
              <a:off x="0" y="203126"/>
              <a:ext cx="7012370" cy="1196909"/>
            </a:xfrm>
            <a:prstGeom prst="roundRect">
              <a:avLst>
                <a:gd name="adj" fmla="val 16667"/>
              </a:avLst>
            </a:prstGeom>
            <a:gradFill>
              <a:gsLst>
                <a:gs pos="0">
                  <a:srgbClr val="AAB1B7"/>
                </a:gs>
                <a:gs pos="84000">
                  <a:srgbClr val="7A858E"/>
                </a:gs>
                <a:gs pos="100000">
                  <a:srgbClr val="7A858E"/>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2"/>
            <p:cNvSpPr txBox="1"/>
            <p:nvPr/>
          </p:nvSpPr>
          <p:spPr>
            <a:xfrm>
              <a:off x="58428" y="261554"/>
              <a:ext cx="6895514" cy="1080053"/>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Gill Sans"/>
                <a:buNone/>
              </a:pPr>
              <a:r>
                <a:rPr lang="en-US" sz="3100">
                  <a:solidFill>
                    <a:schemeClr val="lt1"/>
                  </a:solidFill>
                  <a:latin typeface="Gill Sans"/>
                  <a:ea typeface="Gill Sans"/>
                  <a:cs typeface="Gill Sans"/>
                  <a:sym typeface="Gill Sans"/>
                </a:rPr>
                <a:t>Ensure the position is community oriented</a:t>
              </a:r>
              <a:endParaRPr/>
            </a:p>
          </p:txBody>
        </p:sp>
        <p:sp>
          <p:nvSpPr>
            <p:cNvPr id="526" name="Google Shape;526;p62"/>
            <p:cNvSpPr/>
            <p:nvPr/>
          </p:nvSpPr>
          <p:spPr>
            <a:xfrm>
              <a:off x="0" y="1400036"/>
              <a:ext cx="7012370" cy="7860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2"/>
            <p:cNvSpPr txBox="1"/>
            <p:nvPr/>
          </p:nvSpPr>
          <p:spPr>
            <a:xfrm>
              <a:off x="0" y="1400036"/>
              <a:ext cx="7012370" cy="786082"/>
            </a:xfrm>
            <a:prstGeom prst="rect">
              <a:avLst/>
            </a:prstGeom>
            <a:noFill/>
            <a:ln>
              <a:noFill/>
            </a:ln>
          </p:spPr>
          <p:txBody>
            <a:bodyPr spcFirstLastPara="1" wrap="square" lIns="222625" tIns="39350" rIns="220450" bIns="39350" anchor="t" anchorCtr="0">
              <a:noAutofit/>
            </a:bodyPr>
            <a:lstStyle/>
            <a:p>
              <a:pPr marL="228600" marR="0" lvl="1" indent="-228600" algn="l" rtl="0">
                <a:lnSpc>
                  <a:spcPct val="90000"/>
                </a:lnSpc>
                <a:spcBef>
                  <a:spcPts val="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Important to include everyone in the conversation! </a:t>
              </a:r>
              <a:endParaRPr/>
            </a:p>
            <a:p>
              <a:pPr marL="457200" marR="0" lvl="2" indent="-228600" algn="l" rtl="0">
                <a:lnSpc>
                  <a:spcPct val="90000"/>
                </a:lnSpc>
                <a:spcBef>
                  <a:spcPts val="48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Politics of Knowledge</a:t>
              </a:r>
              <a:endParaRPr/>
            </a:p>
          </p:txBody>
        </p:sp>
        <p:sp>
          <p:nvSpPr>
            <p:cNvPr id="528" name="Google Shape;528;p62"/>
            <p:cNvSpPr/>
            <p:nvPr/>
          </p:nvSpPr>
          <p:spPr>
            <a:xfrm>
              <a:off x="0" y="2186119"/>
              <a:ext cx="7012370" cy="1196909"/>
            </a:xfrm>
            <a:prstGeom prst="roundRect">
              <a:avLst>
                <a:gd name="adj" fmla="val 16667"/>
              </a:avLst>
            </a:prstGeom>
            <a:gradFill>
              <a:gsLst>
                <a:gs pos="0">
                  <a:srgbClr val="82BCD5"/>
                </a:gs>
                <a:gs pos="84000">
                  <a:srgbClr val="4696B9"/>
                </a:gs>
                <a:gs pos="100000">
                  <a:srgbClr val="4696B9"/>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2"/>
            <p:cNvSpPr txBox="1"/>
            <p:nvPr/>
          </p:nvSpPr>
          <p:spPr>
            <a:xfrm>
              <a:off x="58428" y="2244547"/>
              <a:ext cx="6895514" cy="1080053"/>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Gill Sans"/>
                <a:buNone/>
              </a:pPr>
              <a:r>
                <a:rPr lang="en-US" sz="3100">
                  <a:solidFill>
                    <a:schemeClr val="lt1"/>
                  </a:solidFill>
                  <a:latin typeface="Gill Sans"/>
                  <a:ea typeface="Gill Sans"/>
                  <a:cs typeface="Gill Sans"/>
                  <a:sym typeface="Gill Sans"/>
                </a:rPr>
                <a:t>Integrate Environmental Justice Tools</a:t>
              </a:r>
              <a:endParaRPr/>
            </a:p>
          </p:txBody>
        </p:sp>
        <p:sp>
          <p:nvSpPr>
            <p:cNvPr id="530" name="Google Shape;530;p62"/>
            <p:cNvSpPr/>
            <p:nvPr/>
          </p:nvSpPr>
          <p:spPr>
            <a:xfrm>
              <a:off x="0" y="3383029"/>
              <a:ext cx="7012370" cy="1122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2"/>
            <p:cNvSpPr txBox="1"/>
            <p:nvPr/>
          </p:nvSpPr>
          <p:spPr>
            <a:xfrm>
              <a:off x="0" y="3383029"/>
              <a:ext cx="7012370" cy="1122975"/>
            </a:xfrm>
            <a:prstGeom prst="rect">
              <a:avLst/>
            </a:prstGeom>
            <a:noFill/>
            <a:ln>
              <a:noFill/>
            </a:ln>
          </p:spPr>
          <p:txBody>
            <a:bodyPr spcFirstLastPara="1" wrap="square" lIns="222625" tIns="39350" rIns="220450" bIns="39350" anchor="t" anchorCtr="0">
              <a:noAutofit/>
            </a:bodyPr>
            <a:lstStyle/>
            <a:p>
              <a:pPr marL="228600" marR="0" lvl="1" indent="-228600" algn="l" rtl="0">
                <a:lnSpc>
                  <a:spcPct val="90000"/>
                </a:lnSpc>
                <a:spcBef>
                  <a:spcPts val="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Will help with looking at problems with an Equity lens</a:t>
              </a:r>
              <a:endParaRPr/>
            </a:p>
            <a:p>
              <a:pPr marL="457200" marR="0" lvl="2" indent="-228600" algn="l" rtl="0">
                <a:lnSpc>
                  <a:spcPct val="90000"/>
                </a:lnSpc>
                <a:spcBef>
                  <a:spcPts val="48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Targeted Universalism</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3"/>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POLITICS OF KNOWLEDGE</a:t>
            </a:r>
            <a:endParaRPr/>
          </a:p>
        </p:txBody>
      </p:sp>
      <p:grpSp>
        <p:nvGrpSpPr>
          <p:cNvPr id="538" name="Google Shape;538;p63"/>
          <p:cNvGrpSpPr/>
          <p:nvPr/>
        </p:nvGrpSpPr>
        <p:grpSpPr>
          <a:xfrm flipH="1">
            <a:off x="1920514" y="1882352"/>
            <a:ext cx="5302971" cy="4750158"/>
            <a:chOff x="3282292" y="1893237"/>
            <a:chExt cx="5466052" cy="4750158"/>
          </a:xfrm>
        </p:grpSpPr>
        <p:pic>
          <p:nvPicPr>
            <p:cNvPr id="539" name="Google Shape;539;p63" descr="A close up of a logo&#10;&#10;Description automatically generated"/>
            <p:cNvPicPr preferRelativeResize="0"/>
            <p:nvPr/>
          </p:nvPicPr>
          <p:blipFill rotWithShape="1">
            <a:blip r:embed="rId3">
              <a:alphaModFix/>
            </a:blip>
            <a:srcRect b="13097"/>
            <a:stretch/>
          </p:blipFill>
          <p:spPr>
            <a:xfrm>
              <a:off x="3282292" y="1893237"/>
              <a:ext cx="5466052" cy="4750158"/>
            </a:xfrm>
            <a:prstGeom prst="rect">
              <a:avLst/>
            </a:prstGeom>
            <a:noFill/>
            <a:ln>
              <a:noFill/>
            </a:ln>
          </p:spPr>
        </p:pic>
        <p:pic>
          <p:nvPicPr>
            <p:cNvPr id="540" name="Google Shape;540;p63" descr="A close up of a logo&#10;&#10;Description automatically generated"/>
            <p:cNvPicPr preferRelativeResize="0"/>
            <p:nvPr/>
          </p:nvPicPr>
          <p:blipFill rotWithShape="1">
            <a:blip r:embed="rId4">
              <a:alphaModFix/>
            </a:blip>
            <a:srcRect b="16375"/>
            <a:stretch/>
          </p:blipFill>
          <p:spPr>
            <a:xfrm>
              <a:off x="6792179" y="4435739"/>
              <a:ext cx="1677747" cy="1402999"/>
            </a:xfrm>
            <a:prstGeom prst="rect">
              <a:avLst/>
            </a:prstGeom>
            <a:noFill/>
            <a:ln>
              <a:noFill/>
            </a:ln>
          </p:spPr>
        </p:pic>
        <p:pic>
          <p:nvPicPr>
            <p:cNvPr id="541" name="Google Shape;541;p63" descr="A close up of a logo&#10;&#10;Description automatically generated"/>
            <p:cNvPicPr preferRelativeResize="0"/>
            <p:nvPr/>
          </p:nvPicPr>
          <p:blipFill rotWithShape="1">
            <a:blip r:embed="rId5">
              <a:alphaModFix/>
            </a:blip>
            <a:srcRect b="14472"/>
            <a:stretch/>
          </p:blipFill>
          <p:spPr>
            <a:xfrm>
              <a:off x="3796720" y="4512745"/>
              <a:ext cx="1378417" cy="1178928"/>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4"/>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POLITICS OF KNOWLEDGE</a:t>
            </a:r>
            <a:endParaRPr/>
          </a:p>
        </p:txBody>
      </p:sp>
      <p:grpSp>
        <p:nvGrpSpPr>
          <p:cNvPr id="547" name="Google Shape;547;p64"/>
          <p:cNvGrpSpPr/>
          <p:nvPr/>
        </p:nvGrpSpPr>
        <p:grpSpPr>
          <a:xfrm flipH="1">
            <a:off x="2253342" y="1886192"/>
            <a:ext cx="4637316" cy="4588609"/>
            <a:chOff x="3588049" y="1893237"/>
            <a:chExt cx="4772676" cy="4588609"/>
          </a:xfrm>
        </p:grpSpPr>
        <p:pic>
          <p:nvPicPr>
            <p:cNvPr id="548" name="Google Shape;548;p64"/>
            <p:cNvPicPr preferRelativeResize="0"/>
            <p:nvPr/>
          </p:nvPicPr>
          <p:blipFill rotWithShape="1">
            <a:blip r:embed="rId3">
              <a:alphaModFix/>
            </a:blip>
            <a:srcRect b="8414"/>
            <a:stretch/>
          </p:blipFill>
          <p:spPr>
            <a:xfrm>
              <a:off x="3588049" y="1893237"/>
              <a:ext cx="4657725" cy="4588609"/>
            </a:xfrm>
            <a:prstGeom prst="rect">
              <a:avLst/>
            </a:prstGeom>
            <a:noFill/>
            <a:ln>
              <a:noFill/>
            </a:ln>
          </p:spPr>
        </p:pic>
        <p:pic>
          <p:nvPicPr>
            <p:cNvPr id="549" name="Google Shape;549;p64" descr="A close up of a logo&#10;&#10;Description automatically generated"/>
            <p:cNvPicPr preferRelativeResize="0"/>
            <p:nvPr/>
          </p:nvPicPr>
          <p:blipFill rotWithShape="1">
            <a:blip r:embed="rId4">
              <a:alphaModFix/>
            </a:blip>
            <a:srcRect b="16375"/>
            <a:stretch/>
          </p:blipFill>
          <p:spPr>
            <a:xfrm>
              <a:off x="6553305" y="4644408"/>
              <a:ext cx="1807420" cy="1511436"/>
            </a:xfrm>
            <a:prstGeom prst="rect">
              <a:avLst/>
            </a:prstGeom>
            <a:noFill/>
            <a:ln>
              <a:noFill/>
            </a:ln>
          </p:spPr>
        </p:pic>
        <p:pic>
          <p:nvPicPr>
            <p:cNvPr id="550" name="Google Shape;550;p64" descr="A close up of a logo&#10;&#10;Description automatically generated"/>
            <p:cNvPicPr preferRelativeResize="0"/>
            <p:nvPr/>
          </p:nvPicPr>
          <p:blipFill rotWithShape="1">
            <a:blip r:embed="rId5">
              <a:alphaModFix/>
            </a:blip>
            <a:srcRect b="14472"/>
            <a:stretch/>
          </p:blipFill>
          <p:spPr>
            <a:xfrm>
              <a:off x="3761959" y="3914618"/>
              <a:ext cx="1378417" cy="1178928"/>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POLITICS OF KNOWLEDGE</a:t>
            </a:r>
            <a:endParaRPr/>
          </a:p>
        </p:txBody>
      </p:sp>
      <p:grpSp>
        <p:nvGrpSpPr>
          <p:cNvPr id="557" name="Google Shape;557;p65"/>
          <p:cNvGrpSpPr/>
          <p:nvPr/>
        </p:nvGrpSpPr>
        <p:grpSpPr>
          <a:xfrm flipH="1">
            <a:off x="1993993" y="1904123"/>
            <a:ext cx="5156014" cy="4750158"/>
            <a:chOff x="3282292" y="1893237"/>
            <a:chExt cx="5466052" cy="4750158"/>
          </a:xfrm>
        </p:grpSpPr>
        <p:pic>
          <p:nvPicPr>
            <p:cNvPr id="558" name="Google Shape;558;p65" descr="A close up of a logo&#10;&#10;Description automatically generated"/>
            <p:cNvPicPr preferRelativeResize="0"/>
            <p:nvPr/>
          </p:nvPicPr>
          <p:blipFill rotWithShape="1">
            <a:blip r:embed="rId3">
              <a:alphaModFix/>
            </a:blip>
            <a:srcRect b="13097"/>
            <a:stretch/>
          </p:blipFill>
          <p:spPr>
            <a:xfrm>
              <a:off x="3282292" y="1893237"/>
              <a:ext cx="5466052" cy="4750158"/>
            </a:xfrm>
            <a:prstGeom prst="rect">
              <a:avLst/>
            </a:prstGeom>
            <a:noFill/>
            <a:ln>
              <a:noFill/>
            </a:ln>
          </p:spPr>
        </p:pic>
        <p:pic>
          <p:nvPicPr>
            <p:cNvPr id="559" name="Google Shape;559;p65" descr="https://static.thenounproject.com/png/1725893-200.png"/>
            <p:cNvPicPr preferRelativeResize="0"/>
            <p:nvPr/>
          </p:nvPicPr>
          <p:blipFill rotWithShape="1">
            <a:blip r:embed="rId4">
              <a:alphaModFix/>
            </a:blip>
            <a:srcRect/>
            <a:stretch/>
          </p:blipFill>
          <p:spPr>
            <a:xfrm>
              <a:off x="6865942" y="4519880"/>
              <a:ext cx="1391650" cy="1391650"/>
            </a:xfrm>
            <a:prstGeom prst="rect">
              <a:avLst/>
            </a:prstGeom>
            <a:noFill/>
            <a:ln>
              <a:noFill/>
            </a:ln>
          </p:spPr>
        </p:pic>
        <p:pic>
          <p:nvPicPr>
            <p:cNvPr id="560" name="Google Shape;560;p65" descr="https://static.thenounproject.com/png/2389099-200.png"/>
            <p:cNvPicPr preferRelativeResize="0"/>
            <p:nvPr/>
          </p:nvPicPr>
          <p:blipFill rotWithShape="1">
            <a:blip r:embed="rId5">
              <a:alphaModFix/>
            </a:blip>
            <a:srcRect/>
            <a:stretch/>
          </p:blipFill>
          <p:spPr>
            <a:xfrm>
              <a:off x="3665373" y="4316158"/>
              <a:ext cx="1660686" cy="166068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6"/>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POLITICS OF KNOWLEDGE</a:t>
            </a:r>
            <a:endParaRPr/>
          </a:p>
        </p:txBody>
      </p:sp>
      <p:grpSp>
        <p:nvGrpSpPr>
          <p:cNvPr id="567" name="Google Shape;567;p66"/>
          <p:cNvGrpSpPr/>
          <p:nvPr/>
        </p:nvGrpSpPr>
        <p:grpSpPr>
          <a:xfrm flipH="1">
            <a:off x="2449286" y="1927175"/>
            <a:ext cx="4446054" cy="4588609"/>
            <a:chOff x="3588049" y="1893237"/>
            <a:chExt cx="4669544" cy="4588609"/>
          </a:xfrm>
        </p:grpSpPr>
        <p:pic>
          <p:nvPicPr>
            <p:cNvPr id="568" name="Google Shape;568;p66"/>
            <p:cNvPicPr preferRelativeResize="0"/>
            <p:nvPr/>
          </p:nvPicPr>
          <p:blipFill rotWithShape="1">
            <a:blip r:embed="rId3">
              <a:alphaModFix/>
            </a:blip>
            <a:srcRect b="8414"/>
            <a:stretch/>
          </p:blipFill>
          <p:spPr>
            <a:xfrm>
              <a:off x="3588049" y="1893237"/>
              <a:ext cx="4657725" cy="4588609"/>
            </a:xfrm>
            <a:prstGeom prst="rect">
              <a:avLst/>
            </a:prstGeom>
            <a:noFill/>
            <a:ln>
              <a:noFill/>
            </a:ln>
          </p:spPr>
        </p:pic>
        <p:pic>
          <p:nvPicPr>
            <p:cNvPr id="569" name="Google Shape;569;p66" descr="https://static.thenounproject.com/png/1725893-200.png"/>
            <p:cNvPicPr preferRelativeResize="0"/>
            <p:nvPr/>
          </p:nvPicPr>
          <p:blipFill rotWithShape="1">
            <a:blip r:embed="rId4">
              <a:alphaModFix/>
            </a:blip>
            <a:srcRect/>
            <a:stretch/>
          </p:blipFill>
          <p:spPr>
            <a:xfrm>
              <a:off x="6865943" y="4883774"/>
              <a:ext cx="1391650" cy="1391650"/>
            </a:xfrm>
            <a:prstGeom prst="rect">
              <a:avLst/>
            </a:prstGeom>
            <a:noFill/>
            <a:ln>
              <a:noFill/>
            </a:ln>
          </p:spPr>
        </p:pic>
        <p:pic>
          <p:nvPicPr>
            <p:cNvPr id="570" name="Google Shape;570;p66" descr="https://static.thenounproject.com/png/2389099-200.png"/>
            <p:cNvPicPr preferRelativeResize="0"/>
            <p:nvPr/>
          </p:nvPicPr>
          <p:blipFill rotWithShape="1">
            <a:blip r:embed="rId5">
              <a:alphaModFix/>
            </a:blip>
            <a:srcRect/>
            <a:stretch/>
          </p:blipFill>
          <p:spPr>
            <a:xfrm>
              <a:off x="3665372" y="3746991"/>
              <a:ext cx="1660686" cy="166068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9"/>
          <p:cNvPicPr preferRelativeResize="0"/>
          <p:nvPr/>
        </p:nvPicPr>
        <p:blipFill rotWithShape="1">
          <a:blip r:embed="rId3">
            <a:alphaModFix/>
          </a:blip>
          <a:srcRect l="30834" t="60539"/>
          <a:stretch/>
        </p:blipFill>
        <p:spPr>
          <a:xfrm>
            <a:off x="0" y="-2"/>
            <a:ext cx="9144003" cy="1599649"/>
          </a:xfrm>
          <a:prstGeom prst="rect">
            <a:avLst/>
          </a:prstGeom>
          <a:noFill/>
          <a:ln>
            <a:noFill/>
          </a:ln>
        </p:spPr>
      </p:pic>
      <p:sp>
        <p:nvSpPr>
          <p:cNvPr id="315" name="Google Shape;315;p49"/>
          <p:cNvSpPr/>
          <p:nvPr/>
        </p:nvSpPr>
        <p:spPr>
          <a:xfrm>
            <a:off x="1638300" y="2491462"/>
            <a:ext cx="5918100" cy="1068000"/>
          </a:xfrm>
          <a:prstGeom prst="rect">
            <a:avLst/>
          </a:prstGeom>
          <a:solidFill>
            <a:srgbClr val="DEF4F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1">
            <a:noAutofit/>
          </a:bodyPr>
          <a:lstStyle/>
          <a:p>
            <a:pPr marL="0" marR="0" lvl="0" indent="0" algn="ctr" rtl="0">
              <a:spcBef>
                <a:spcPts val="0"/>
              </a:spcBef>
              <a:spcAft>
                <a:spcPts val="0"/>
              </a:spcAft>
              <a:buNone/>
            </a:pPr>
            <a:r>
              <a:rPr lang="en-US" sz="2000" b="1">
                <a:solidFill>
                  <a:srgbClr val="000000"/>
                </a:solidFill>
                <a:latin typeface="Arial"/>
                <a:ea typeface="Arial"/>
                <a:cs typeface="Arial"/>
                <a:sym typeface="Arial"/>
              </a:rPr>
              <a:t>From Theory to Practice: Applying Theoretical Frameworks to Implement Real Solutions to RI’s Energy Equity Challenges</a:t>
            </a:r>
            <a:endParaRPr sz="2000">
              <a:solidFill>
                <a:srgbClr val="000000"/>
              </a:solidFill>
              <a:latin typeface="Arial"/>
              <a:ea typeface="Arial"/>
              <a:cs typeface="Arial"/>
              <a:sym typeface="Arial"/>
            </a:endParaRPr>
          </a:p>
        </p:txBody>
      </p:sp>
      <p:sp>
        <p:nvSpPr>
          <p:cNvPr id="316" name="Google Shape;316;p49"/>
          <p:cNvSpPr/>
          <p:nvPr/>
        </p:nvSpPr>
        <p:spPr>
          <a:xfrm>
            <a:off x="1409700" y="3603711"/>
            <a:ext cx="63246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	</a:t>
            </a:r>
            <a:r>
              <a:rPr lang="en-US" sz="1200" b="1">
                <a:solidFill>
                  <a:srgbClr val="000000"/>
                </a:solidFill>
                <a:latin typeface="Arial"/>
                <a:ea typeface="Arial"/>
                <a:cs typeface="Arial"/>
                <a:sym typeface="Arial"/>
              </a:rPr>
              <a:t>	YASMIN </a:t>
            </a:r>
            <a:r>
              <a:rPr lang="en-US" sz="1200" b="1" dirty="0">
                <a:solidFill>
                  <a:srgbClr val="000000"/>
                </a:solidFill>
                <a:latin typeface="Arial"/>
                <a:ea typeface="Arial"/>
                <a:cs typeface="Arial"/>
                <a:sym typeface="Arial"/>
              </a:rPr>
              <a:t>YACOBY</a:t>
            </a:r>
            <a:endParaRPr sz="1100" dirty="0">
              <a:solidFill>
                <a:srgbClr val="000000"/>
              </a:solidFill>
              <a:latin typeface="Arial"/>
              <a:ea typeface="Arial"/>
              <a:cs typeface="Arial"/>
              <a:sym typeface="Arial"/>
            </a:endParaRPr>
          </a:p>
          <a:p>
            <a:pPr marL="0" marR="0" lvl="0" indent="0" algn="l" rtl="0">
              <a:spcBef>
                <a:spcPts val="0"/>
              </a:spcBef>
              <a:spcAft>
                <a:spcPts val="0"/>
              </a:spcAft>
              <a:buNone/>
            </a:pPr>
            <a:r>
              <a:rPr lang="en-US" sz="1100" i="1" dirty="0">
                <a:solidFill>
                  <a:srgbClr val="000000"/>
                </a:solidFill>
                <a:latin typeface="Arial"/>
                <a:ea typeface="Arial"/>
                <a:cs typeface="Arial"/>
                <a:sym typeface="Arial"/>
              </a:rPr>
              <a:t>		</a:t>
            </a:r>
            <a:r>
              <a:rPr lang="en-US" sz="1000" i="1" dirty="0">
                <a:solidFill>
                  <a:srgbClr val="000000"/>
                </a:solidFill>
                <a:latin typeface="Arial"/>
                <a:ea typeface="Arial"/>
                <a:cs typeface="Arial"/>
                <a:sym typeface="Arial"/>
              </a:rPr>
              <a:t>Energy Justice Program Manager, </a:t>
            </a:r>
            <a:r>
              <a:rPr lang="en-US" sz="1000" dirty="0">
                <a:solidFill>
                  <a:srgbClr val="000000"/>
                </a:solidFill>
                <a:latin typeface="Arial"/>
                <a:ea typeface="Arial"/>
                <a:cs typeface="Arial"/>
                <a:sym typeface="Arial"/>
              </a:rPr>
              <a:t>RI Office of Energy Resources			</a:t>
            </a:r>
            <a:endParaRPr sz="1800" dirty="0">
              <a:solidFill>
                <a:srgbClr val="000000"/>
              </a:solidFill>
              <a:latin typeface="Arial"/>
              <a:ea typeface="Arial"/>
              <a:cs typeface="Arial"/>
              <a:sym typeface="Arial"/>
            </a:endParaRPr>
          </a:p>
        </p:txBody>
      </p:sp>
      <p:pic>
        <p:nvPicPr>
          <p:cNvPr id="317" name="Google Shape;317;p49" descr="https://lh6.googleusercontent.com/4PyQ0kVCdcQkJhT5C3yXEMUSILynxQT5wBoeXhVTwY8JM6QQkvYVxm0yqvQncXJ1WjSIioGDgB1rX6twLo_-E8X1mVpV3ENxyHxOwdVsl1TKmpT6YD0VFa3FgRdUgPxX52wzFCMk"/>
          <p:cNvPicPr preferRelativeResize="0"/>
          <p:nvPr/>
        </p:nvPicPr>
        <p:blipFill rotWithShape="1">
          <a:blip r:embed="rId4">
            <a:alphaModFix/>
          </a:blip>
          <a:srcRect t="8736" b="16659"/>
          <a:stretch/>
        </p:blipFill>
        <p:spPr>
          <a:xfrm>
            <a:off x="1651000" y="3704655"/>
            <a:ext cx="1549401" cy="1553116"/>
          </a:xfrm>
          <a:prstGeom prst="rect">
            <a:avLst/>
          </a:prstGeom>
          <a:noFill/>
          <a:ln>
            <a:noFill/>
          </a:ln>
          <a:effectLst>
            <a:outerShdw blurRad="50800" dist="38100" dir="2700000" algn="tl" rotWithShape="0">
              <a:srgbClr val="000000">
                <a:alpha val="40000"/>
              </a:srgbClr>
            </a:outerShdw>
          </a:effectLst>
        </p:spPr>
      </p:pic>
      <p:cxnSp>
        <p:nvCxnSpPr>
          <p:cNvPr id="318" name="Google Shape;318;p49"/>
          <p:cNvCxnSpPr/>
          <p:nvPr/>
        </p:nvCxnSpPr>
        <p:spPr>
          <a:xfrm>
            <a:off x="3340100" y="4079825"/>
            <a:ext cx="4229100" cy="0"/>
          </a:xfrm>
          <a:prstGeom prst="straightConnector1">
            <a:avLst/>
          </a:prstGeom>
          <a:noFill/>
          <a:ln w="1270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sp>
        <p:nvSpPr>
          <p:cNvPr id="319" name="Google Shape;319;p49"/>
          <p:cNvSpPr/>
          <p:nvPr/>
        </p:nvSpPr>
        <p:spPr>
          <a:xfrm>
            <a:off x="3251200" y="4148042"/>
            <a:ext cx="4445100" cy="15465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a:solidFill>
                  <a:srgbClr val="222222"/>
                </a:solidFill>
                <a:latin typeface="Arial"/>
                <a:ea typeface="Arial"/>
                <a:cs typeface="Arial"/>
                <a:sym typeface="Arial"/>
              </a:rPr>
              <a:t>In order to address energy inequity, we must begin to address inequity issues at large. Yasmin’s presentation will focus on contextualizing theoretical frameworks and academic concepts in practical settings. She will discuss the importance of equity in the Office of Energy Resources (OER), Rhode Island’s lead state agency on energy policy and programs, and the various environmental justice tools OER will attempt to utilize in the coming years.</a:t>
            </a:r>
            <a:endParaRPr sz="1050">
              <a:solidFill>
                <a:srgbClr val="000000"/>
              </a:solidFill>
              <a:latin typeface="Arial"/>
              <a:ea typeface="Arial"/>
              <a:cs typeface="Arial"/>
              <a:sym typeface="Arial"/>
            </a:endParaRPr>
          </a:p>
          <a:p>
            <a:pPr marL="0" marR="0" lvl="0" indent="0" algn="l" rtl="0">
              <a:spcBef>
                <a:spcPts val="0"/>
              </a:spcBef>
              <a:spcAft>
                <a:spcPts val="0"/>
              </a:spcAft>
              <a:buNone/>
            </a:pPr>
            <a:br>
              <a:rPr lang="en-US" sz="1050">
                <a:solidFill>
                  <a:srgbClr val="000000"/>
                </a:solidFill>
                <a:latin typeface="Arial"/>
                <a:ea typeface="Arial"/>
                <a:cs typeface="Arial"/>
                <a:sym typeface="Arial"/>
              </a:rPr>
            </a:br>
            <a:endParaRPr sz="1050">
              <a:solidFill>
                <a:srgbClr val="000000"/>
              </a:solidFill>
              <a:latin typeface="Arial"/>
              <a:ea typeface="Arial"/>
              <a:cs typeface="Arial"/>
              <a:sym typeface="Arial"/>
            </a:endParaRPr>
          </a:p>
        </p:txBody>
      </p:sp>
      <p:sp>
        <p:nvSpPr>
          <p:cNvPr id="320" name="Google Shape;320;p49"/>
          <p:cNvSpPr/>
          <p:nvPr/>
        </p:nvSpPr>
        <p:spPr>
          <a:xfrm>
            <a:off x="1574800" y="5358973"/>
            <a:ext cx="6070500" cy="507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900" i="1">
                <a:solidFill>
                  <a:srgbClr val="222222"/>
                </a:solidFill>
                <a:latin typeface="Arial"/>
                <a:ea typeface="Arial"/>
                <a:cs typeface="Arial"/>
                <a:sym typeface="Arial"/>
              </a:rPr>
              <a:t>Yasmin is a Govern for America Fellow and graduated from Harvard University with Honors in May 2019 with a Bachelor of Arts in Environmental Science and Public Policy. For more information about Yasmin’s background, please </a:t>
            </a:r>
            <a:r>
              <a:rPr lang="en-US" sz="900" i="1">
                <a:solidFill>
                  <a:srgbClr val="000000"/>
                </a:solidFill>
                <a:latin typeface="Arial"/>
                <a:ea typeface="Arial"/>
                <a:cs typeface="Arial"/>
                <a:sym typeface="Arial"/>
              </a:rPr>
              <a:t>visit </a:t>
            </a:r>
            <a:r>
              <a:rPr lang="en-US" sz="900" i="1" u="sng">
                <a:solidFill>
                  <a:srgbClr val="000000"/>
                </a:solidFill>
                <a:latin typeface="Arial"/>
                <a:ea typeface="Arial"/>
                <a:cs typeface="Arial"/>
                <a:sym typeface="Arial"/>
                <a:hlinkClick r:id="rId5"/>
              </a:rPr>
              <a:t>https://www.linkedin.com/in/yasmin-yacoby-4229a3179</a:t>
            </a:r>
            <a:r>
              <a:rPr lang="en-US" sz="900" i="1">
                <a:solidFill>
                  <a:srgbClr val="000000"/>
                </a:solidFill>
                <a:latin typeface="Arial"/>
                <a:ea typeface="Arial"/>
                <a:cs typeface="Arial"/>
                <a:sym typeface="Arial"/>
              </a:rPr>
              <a:t>/.</a:t>
            </a:r>
            <a:endParaRPr sz="9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27272"/>
            </a:gs>
            <a:gs pos="100000">
              <a:srgbClr val="333333"/>
            </a:gs>
          </a:gsLst>
          <a:path path="circle">
            <a:fillToRect r="100000" b="100000"/>
          </a:path>
          <a:tileRect l="-100000" t="-100000"/>
        </a:gradFill>
        <a:effectLst/>
      </p:bgPr>
    </p:bg>
    <p:spTree>
      <p:nvGrpSpPr>
        <p:cNvPr id="1" name="Shape 575"/>
        <p:cNvGrpSpPr/>
        <p:nvPr/>
      </p:nvGrpSpPr>
      <p:grpSpPr>
        <a:xfrm>
          <a:off x="0" y="0"/>
          <a:ext cx="0" cy="0"/>
          <a:chOff x="0" y="0"/>
          <a:chExt cx="0" cy="0"/>
        </a:xfrm>
      </p:grpSpPr>
      <p:sp>
        <p:nvSpPr>
          <p:cNvPr id="576" name="Google Shape;576;p67"/>
          <p:cNvSpPr/>
          <p:nvPr/>
        </p:nvSpPr>
        <p:spPr>
          <a:xfrm>
            <a:off x="0" y="0"/>
            <a:ext cx="9143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77" name="Google Shape;577;p67"/>
          <p:cNvSpPr txBox="1">
            <a:spLocks noGrp="1"/>
          </p:cNvSpPr>
          <p:nvPr>
            <p:ph type="title"/>
          </p:nvPr>
        </p:nvSpPr>
        <p:spPr>
          <a:xfrm>
            <a:off x="559671"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1"/>
              </a:buClr>
              <a:buSzPts val="4000"/>
              <a:buFont typeface="Gill Sans"/>
              <a:buNone/>
            </a:pPr>
            <a:r>
              <a:rPr lang="en-US" sz="4000">
                <a:solidFill>
                  <a:schemeClr val="accent1"/>
                </a:solidFill>
              </a:rPr>
              <a:t>THE </a:t>
            </a:r>
            <a:r>
              <a:rPr lang="en-US" sz="4000" b="1">
                <a:solidFill>
                  <a:schemeClr val="accent1"/>
                </a:solidFill>
              </a:rPr>
              <a:t>WHY</a:t>
            </a:r>
            <a:r>
              <a:rPr lang="en-US" sz="4000">
                <a:solidFill>
                  <a:schemeClr val="accent1"/>
                </a:solidFill>
              </a:rPr>
              <a:t> AND THE THEORY BEHIND IT</a:t>
            </a:r>
            <a:endParaRPr sz="4000">
              <a:solidFill>
                <a:schemeClr val="accent1"/>
              </a:solidFill>
            </a:endParaRPr>
          </a:p>
        </p:txBody>
      </p:sp>
      <p:sp>
        <p:nvSpPr>
          <p:cNvPr id="578" name="Google Shape;578;p67"/>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7"/>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7"/>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7"/>
          <p:cNvSpPr/>
          <p:nvPr/>
        </p:nvSpPr>
        <p:spPr>
          <a:xfrm>
            <a:off x="3185138" y="723898"/>
            <a:ext cx="5623962"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67"/>
          <p:cNvGrpSpPr/>
          <p:nvPr/>
        </p:nvGrpSpPr>
        <p:grpSpPr>
          <a:xfrm>
            <a:off x="3448828" y="1241093"/>
            <a:ext cx="5259278" cy="4302878"/>
            <a:chOff x="0" y="203126"/>
            <a:chExt cx="7012370" cy="4302878"/>
          </a:xfrm>
        </p:grpSpPr>
        <p:sp>
          <p:nvSpPr>
            <p:cNvPr id="583" name="Google Shape;583;p67"/>
            <p:cNvSpPr/>
            <p:nvPr/>
          </p:nvSpPr>
          <p:spPr>
            <a:xfrm>
              <a:off x="0" y="203126"/>
              <a:ext cx="7012370" cy="1196909"/>
            </a:xfrm>
            <a:prstGeom prst="roundRect">
              <a:avLst>
                <a:gd name="adj" fmla="val 16667"/>
              </a:avLst>
            </a:prstGeom>
            <a:gradFill>
              <a:gsLst>
                <a:gs pos="0">
                  <a:srgbClr val="AAB1B7"/>
                </a:gs>
                <a:gs pos="84000">
                  <a:srgbClr val="7A858E"/>
                </a:gs>
                <a:gs pos="100000">
                  <a:srgbClr val="7A858E"/>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7"/>
            <p:cNvSpPr txBox="1"/>
            <p:nvPr/>
          </p:nvSpPr>
          <p:spPr>
            <a:xfrm>
              <a:off x="58428" y="261554"/>
              <a:ext cx="6895514" cy="1080053"/>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Gill Sans"/>
                <a:buNone/>
              </a:pPr>
              <a:r>
                <a:rPr lang="en-US" sz="3100">
                  <a:solidFill>
                    <a:schemeClr val="lt1"/>
                  </a:solidFill>
                  <a:latin typeface="Gill Sans"/>
                  <a:ea typeface="Gill Sans"/>
                  <a:cs typeface="Gill Sans"/>
                  <a:sym typeface="Gill Sans"/>
                </a:rPr>
                <a:t>Ensure the position is community oriented</a:t>
              </a:r>
              <a:endParaRPr/>
            </a:p>
          </p:txBody>
        </p:sp>
        <p:sp>
          <p:nvSpPr>
            <p:cNvPr id="585" name="Google Shape;585;p67"/>
            <p:cNvSpPr/>
            <p:nvPr/>
          </p:nvSpPr>
          <p:spPr>
            <a:xfrm>
              <a:off x="0" y="1400036"/>
              <a:ext cx="7012370" cy="7860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7"/>
            <p:cNvSpPr txBox="1"/>
            <p:nvPr/>
          </p:nvSpPr>
          <p:spPr>
            <a:xfrm>
              <a:off x="0" y="1400036"/>
              <a:ext cx="7012370" cy="786082"/>
            </a:xfrm>
            <a:prstGeom prst="rect">
              <a:avLst/>
            </a:prstGeom>
            <a:noFill/>
            <a:ln>
              <a:noFill/>
            </a:ln>
          </p:spPr>
          <p:txBody>
            <a:bodyPr spcFirstLastPara="1" wrap="square" lIns="222625" tIns="39350" rIns="220450" bIns="39350" anchor="t" anchorCtr="0">
              <a:noAutofit/>
            </a:bodyPr>
            <a:lstStyle/>
            <a:p>
              <a:pPr marL="228600" marR="0" lvl="1" indent="-228600" algn="l" rtl="0">
                <a:lnSpc>
                  <a:spcPct val="90000"/>
                </a:lnSpc>
                <a:spcBef>
                  <a:spcPts val="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Important to include everyone in the conversation! </a:t>
              </a:r>
              <a:endParaRPr/>
            </a:p>
            <a:p>
              <a:pPr marL="457200" marR="0" lvl="2" indent="-228600" algn="l" rtl="0">
                <a:lnSpc>
                  <a:spcPct val="90000"/>
                </a:lnSpc>
                <a:spcBef>
                  <a:spcPts val="48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Politics of Knowledge</a:t>
              </a:r>
              <a:endParaRPr/>
            </a:p>
          </p:txBody>
        </p:sp>
        <p:sp>
          <p:nvSpPr>
            <p:cNvPr id="587" name="Google Shape;587;p67"/>
            <p:cNvSpPr/>
            <p:nvPr/>
          </p:nvSpPr>
          <p:spPr>
            <a:xfrm>
              <a:off x="0" y="2186119"/>
              <a:ext cx="7012370" cy="1196909"/>
            </a:xfrm>
            <a:prstGeom prst="roundRect">
              <a:avLst>
                <a:gd name="adj" fmla="val 16667"/>
              </a:avLst>
            </a:prstGeom>
            <a:gradFill>
              <a:gsLst>
                <a:gs pos="0">
                  <a:srgbClr val="82BCD5"/>
                </a:gs>
                <a:gs pos="84000">
                  <a:srgbClr val="4696B9"/>
                </a:gs>
                <a:gs pos="100000">
                  <a:srgbClr val="4696B9"/>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7"/>
            <p:cNvSpPr txBox="1"/>
            <p:nvPr/>
          </p:nvSpPr>
          <p:spPr>
            <a:xfrm>
              <a:off x="58428" y="2244547"/>
              <a:ext cx="6895514" cy="1080053"/>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Gill Sans"/>
                <a:buNone/>
              </a:pPr>
              <a:r>
                <a:rPr lang="en-US" sz="3100">
                  <a:solidFill>
                    <a:schemeClr val="lt1"/>
                  </a:solidFill>
                  <a:latin typeface="Gill Sans"/>
                  <a:ea typeface="Gill Sans"/>
                  <a:cs typeface="Gill Sans"/>
                  <a:sym typeface="Gill Sans"/>
                </a:rPr>
                <a:t>Integrate Environmental Justice Tools</a:t>
              </a:r>
              <a:endParaRPr/>
            </a:p>
          </p:txBody>
        </p:sp>
        <p:sp>
          <p:nvSpPr>
            <p:cNvPr id="589" name="Google Shape;589;p67"/>
            <p:cNvSpPr/>
            <p:nvPr/>
          </p:nvSpPr>
          <p:spPr>
            <a:xfrm>
              <a:off x="0" y="3383029"/>
              <a:ext cx="7012370" cy="1122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7"/>
            <p:cNvSpPr txBox="1"/>
            <p:nvPr/>
          </p:nvSpPr>
          <p:spPr>
            <a:xfrm>
              <a:off x="0" y="3383029"/>
              <a:ext cx="7012370" cy="1122975"/>
            </a:xfrm>
            <a:prstGeom prst="rect">
              <a:avLst/>
            </a:prstGeom>
            <a:noFill/>
            <a:ln>
              <a:noFill/>
            </a:ln>
          </p:spPr>
          <p:txBody>
            <a:bodyPr spcFirstLastPara="1" wrap="square" lIns="222625" tIns="39350" rIns="220450" bIns="39350" anchor="t" anchorCtr="0">
              <a:noAutofit/>
            </a:bodyPr>
            <a:lstStyle/>
            <a:p>
              <a:pPr marL="228600" marR="0" lvl="1" indent="-228600" algn="l" rtl="0">
                <a:lnSpc>
                  <a:spcPct val="90000"/>
                </a:lnSpc>
                <a:spcBef>
                  <a:spcPts val="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Will help with looking at problems with an Equity lens</a:t>
              </a:r>
              <a:endParaRPr/>
            </a:p>
            <a:p>
              <a:pPr marL="457200" marR="0" lvl="2" indent="-228600" algn="l" rtl="0">
                <a:lnSpc>
                  <a:spcPct val="90000"/>
                </a:lnSpc>
                <a:spcBef>
                  <a:spcPts val="480"/>
                </a:spcBef>
                <a:spcAft>
                  <a:spcPts val="0"/>
                </a:spcAft>
                <a:buClr>
                  <a:schemeClr val="lt1"/>
                </a:buClr>
                <a:buSzPts val="2400"/>
                <a:buFont typeface="Courier New"/>
                <a:buChar char="o"/>
              </a:pPr>
              <a:r>
                <a:rPr lang="en-US" sz="2400" b="0" i="0" u="none" strike="noStrike" cap="none">
                  <a:solidFill>
                    <a:schemeClr val="lt1"/>
                  </a:solidFill>
                  <a:latin typeface="Gill Sans"/>
                  <a:ea typeface="Gill Sans"/>
                  <a:cs typeface="Gill Sans"/>
                  <a:sym typeface="Gill Sans"/>
                </a:rPr>
                <a:t>Targeted Universalism</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8"/>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TARGETED UNIVERSALISM</a:t>
            </a:r>
            <a:endParaRPr/>
          </a:p>
        </p:txBody>
      </p:sp>
      <p:pic>
        <p:nvPicPr>
          <p:cNvPr id="597" name="Google Shape;597;p68" descr="A close up of a logo&#10;&#10;Description automatically generated"/>
          <p:cNvPicPr preferRelativeResize="0">
            <a:picLocks noGrp="1"/>
          </p:cNvPicPr>
          <p:nvPr>
            <p:ph type="body" idx="1"/>
          </p:nvPr>
        </p:nvPicPr>
        <p:blipFill rotWithShape="1">
          <a:blip r:embed="rId3">
            <a:alphaModFix/>
          </a:blip>
          <a:srcRect b="14743"/>
          <a:stretch/>
        </p:blipFill>
        <p:spPr>
          <a:xfrm>
            <a:off x="2904037" y="1349893"/>
            <a:ext cx="3335923" cy="3792152"/>
          </a:xfrm>
          <a:prstGeom prst="rect">
            <a:avLst/>
          </a:prstGeom>
          <a:noFill/>
          <a:ln>
            <a:noFill/>
          </a:ln>
        </p:spPr>
      </p:pic>
      <p:pic>
        <p:nvPicPr>
          <p:cNvPr id="598" name="Google Shape;598;p68" descr="A close up of a logo&#10;&#10;Description automatically generated"/>
          <p:cNvPicPr preferRelativeResize="0"/>
          <p:nvPr/>
        </p:nvPicPr>
        <p:blipFill rotWithShape="1">
          <a:blip r:embed="rId4">
            <a:alphaModFix/>
          </a:blip>
          <a:srcRect b="26679"/>
          <a:stretch/>
        </p:blipFill>
        <p:spPr>
          <a:xfrm>
            <a:off x="3035947" y="2389301"/>
            <a:ext cx="3072104" cy="3003343"/>
          </a:xfrm>
          <a:prstGeom prst="rect">
            <a:avLst/>
          </a:prstGeom>
          <a:noFill/>
          <a:ln>
            <a:noFill/>
          </a:ln>
        </p:spPr>
      </p:pic>
      <p:pic>
        <p:nvPicPr>
          <p:cNvPr id="599" name="Google Shape;599;p68" descr="A close up of a logo&#10;&#10;Description automatically generated"/>
          <p:cNvPicPr preferRelativeResize="0"/>
          <p:nvPr/>
        </p:nvPicPr>
        <p:blipFill rotWithShape="1">
          <a:blip r:embed="rId5">
            <a:alphaModFix/>
          </a:blip>
          <a:srcRect b="14743"/>
          <a:stretch/>
        </p:blipFill>
        <p:spPr>
          <a:xfrm>
            <a:off x="2904037" y="3919314"/>
            <a:ext cx="3335924" cy="3792152"/>
          </a:xfrm>
          <a:prstGeom prst="rect">
            <a:avLst/>
          </a:prstGeom>
          <a:noFill/>
          <a:ln>
            <a:noFill/>
          </a:ln>
        </p:spPr>
      </p:pic>
      <p:pic>
        <p:nvPicPr>
          <p:cNvPr id="600" name="Google Shape;600;p68" descr="https://static.thenounproject.com/png/2643770-200.png"/>
          <p:cNvPicPr preferRelativeResize="0"/>
          <p:nvPr/>
        </p:nvPicPr>
        <p:blipFill rotWithShape="1">
          <a:blip r:embed="rId6">
            <a:alphaModFix/>
          </a:blip>
          <a:srcRect/>
          <a:stretch/>
        </p:blipFill>
        <p:spPr>
          <a:xfrm>
            <a:off x="4179091" y="4951273"/>
            <a:ext cx="785813" cy="7858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9"/>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TARGETED UNIVERSALISM</a:t>
            </a:r>
            <a:endParaRPr/>
          </a:p>
        </p:txBody>
      </p:sp>
      <p:pic>
        <p:nvPicPr>
          <p:cNvPr id="607" name="Google Shape;607;p69" descr="A close up of a logo&#10;&#10;Description automatically generated"/>
          <p:cNvPicPr preferRelativeResize="0">
            <a:picLocks noGrp="1"/>
          </p:cNvPicPr>
          <p:nvPr>
            <p:ph type="body" idx="1"/>
          </p:nvPr>
        </p:nvPicPr>
        <p:blipFill rotWithShape="1">
          <a:blip r:embed="rId3">
            <a:alphaModFix/>
          </a:blip>
          <a:srcRect b="14743"/>
          <a:stretch/>
        </p:blipFill>
        <p:spPr>
          <a:xfrm>
            <a:off x="2904037" y="1349893"/>
            <a:ext cx="3335923" cy="3792152"/>
          </a:xfrm>
          <a:prstGeom prst="rect">
            <a:avLst/>
          </a:prstGeom>
          <a:noFill/>
          <a:ln>
            <a:noFill/>
          </a:ln>
        </p:spPr>
      </p:pic>
      <p:pic>
        <p:nvPicPr>
          <p:cNvPr id="608" name="Google Shape;608;p69" descr="A close up of a logo&#10;&#10;Description automatically generated"/>
          <p:cNvPicPr preferRelativeResize="0"/>
          <p:nvPr/>
        </p:nvPicPr>
        <p:blipFill rotWithShape="1">
          <a:blip r:embed="rId4">
            <a:alphaModFix/>
          </a:blip>
          <a:srcRect b="26679"/>
          <a:stretch/>
        </p:blipFill>
        <p:spPr>
          <a:xfrm>
            <a:off x="3035947" y="2389301"/>
            <a:ext cx="3072104" cy="3003343"/>
          </a:xfrm>
          <a:prstGeom prst="rect">
            <a:avLst/>
          </a:prstGeom>
          <a:noFill/>
          <a:ln>
            <a:noFill/>
          </a:ln>
        </p:spPr>
      </p:pic>
      <p:pic>
        <p:nvPicPr>
          <p:cNvPr id="609" name="Google Shape;609;p69" descr="A close up of a logo&#10;&#10;Description automatically generated"/>
          <p:cNvPicPr preferRelativeResize="0"/>
          <p:nvPr/>
        </p:nvPicPr>
        <p:blipFill rotWithShape="1">
          <a:blip r:embed="rId5">
            <a:alphaModFix/>
          </a:blip>
          <a:srcRect b="14743"/>
          <a:stretch/>
        </p:blipFill>
        <p:spPr>
          <a:xfrm>
            <a:off x="2904037" y="3919314"/>
            <a:ext cx="3335924" cy="3792152"/>
          </a:xfrm>
          <a:prstGeom prst="rect">
            <a:avLst/>
          </a:prstGeom>
          <a:noFill/>
          <a:ln>
            <a:noFill/>
          </a:ln>
        </p:spPr>
      </p:pic>
      <p:pic>
        <p:nvPicPr>
          <p:cNvPr id="610" name="Google Shape;610;p69" descr="A close up of a logo&#10;&#10;Description automatically generated"/>
          <p:cNvPicPr preferRelativeResize="0"/>
          <p:nvPr/>
        </p:nvPicPr>
        <p:blipFill rotWithShape="1">
          <a:blip r:embed="rId6">
            <a:alphaModFix/>
          </a:blip>
          <a:srcRect b="12916"/>
          <a:stretch/>
        </p:blipFill>
        <p:spPr>
          <a:xfrm>
            <a:off x="4143418" y="4943475"/>
            <a:ext cx="957335" cy="1111571"/>
          </a:xfrm>
          <a:prstGeom prst="rect">
            <a:avLst/>
          </a:prstGeom>
          <a:noFill/>
          <a:ln>
            <a:noFill/>
          </a:ln>
        </p:spPr>
      </p:pic>
      <p:pic>
        <p:nvPicPr>
          <p:cNvPr id="611" name="Google Shape;611;p69" descr="https://static.thenounproject.com/png/2643770-200.png"/>
          <p:cNvPicPr preferRelativeResize="0"/>
          <p:nvPr/>
        </p:nvPicPr>
        <p:blipFill rotWithShape="1">
          <a:blip r:embed="rId7">
            <a:alphaModFix/>
          </a:blip>
          <a:srcRect/>
          <a:stretch/>
        </p:blipFill>
        <p:spPr>
          <a:xfrm>
            <a:off x="4179091" y="1952915"/>
            <a:ext cx="785813" cy="7858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70" descr="https://static.thenounproject.com/png/737357-200.png"/>
          <p:cNvPicPr preferRelativeResize="0"/>
          <p:nvPr/>
        </p:nvPicPr>
        <p:blipFill rotWithShape="1">
          <a:blip r:embed="rId3">
            <a:alphaModFix/>
          </a:blip>
          <a:srcRect/>
          <a:stretch/>
        </p:blipFill>
        <p:spPr>
          <a:xfrm>
            <a:off x="4143418" y="3429000"/>
            <a:ext cx="1428750" cy="1428750"/>
          </a:xfrm>
          <a:prstGeom prst="rect">
            <a:avLst/>
          </a:prstGeom>
          <a:noFill/>
          <a:ln>
            <a:noFill/>
          </a:ln>
        </p:spPr>
      </p:pic>
      <p:sp>
        <p:nvSpPr>
          <p:cNvPr id="618" name="Google Shape;618;p70"/>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TARGETED UNIVERSALISM</a:t>
            </a:r>
            <a:endParaRPr/>
          </a:p>
        </p:txBody>
      </p:sp>
      <p:pic>
        <p:nvPicPr>
          <p:cNvPr id="619" name="Google Shape;619;p70" descr="A close up of a logo&#10;&#10;Description automatically generated"/>
          <p:cNvPicPr preferRelativeResize="0">
            <a:picLocks noGrp="1"/>
          </p:cNvPicPr>
          <p:nvPr>
            <p:ph type="body" idx="1"/>
          </p:nvPr>
        </p:nvPicPr>
        <p:blipFill rotWithShape="1">
          <a:blip r:embed="rId4">
            <a:alphaModFix/>
          </a:blip>
          <a:srcRect b="14743"/>
          <a:stretch/>
        </p:blipFill>
        <p:spPr>
          <a:xfrm>
            <a:off x="2954123" y="1122730"/>
            <a:ext cx="3335923" cy="3792152"/>
          </a:xfrm>
          <a:prstGeom prst="rect">
            <a:avLst/>
          </a:prstGeom>
          <a:noFill/>
          <a:ln>
            <a:noFill/>
          </a:ln>
        </p:spPr>
      </p:pic>
      <p:pic>
        <p:nvPicPr>
          <p:cNvPr id="620" name="Google Shape;620;p70" descr="A close up of a logo&#10;&#10;Description automatically generated"/>
          <p:cNvPicPr preferRelativeResize="0"/>
          <p:nvPr/>
        </p:nvPicPr>
        <p:blipFill rotWithShape="1">
          <a:blip r:embed="rId5">
            <a:alphaModFix/>
          </a:blip>
          <a:srcRect b="14743"/>
          <a:stretch/>
        </p:blipFill>
        <p:spPr>
          <a:xfrm>
            <a:off x="2954123" y="3893706"/>
            <a:ext cx="3335924" cy="3792152"/>
          </a:xfrm>
          <a:prstGeom prst="rect">
            <a:avLst/>
          </a:prstGeom>
          <a:noFill/>
          <a:ln>
            <a:noFill/>
          </a:ln>
        </p:spPr>
      </p:pic>
      <p:pic>
        <p:nvPicPr>
          <p:cNvPr id="621" name="Google Shape;621;p70" descr="A close up of a logo&#10;&#10;Description automatically generated"/>
          <p:cNvPicPr preferRelativeResize="0"/>
          <p:nvPr/>
        </p:nvPicPr>
        <p:blipFill rotWithShape="1">
          <a:blip r:embed="rId6">
            <a:alphaModFix/>
          </a:blip>
          <a:srcRect b="12916"/>
          <a:stretch/>
        </p:blipFill>
        <p:spPr>
          <a:xfrm>
            <a:off x="3750511" y="4914882"/>
            <a:ext cx="957335" cy="1111571"/>
          </a:xfrm>
          <a:prstGeom prst="rect">
            <a:avLst/>
          </a:prstGeom>
          <a:noFill/>
          <a:ln>
            <a:noFill/>
          </a:ln>
        </p:spPr>
      </p:pic>
      <p:pic>
        <p:nvPicPr>
          <p:cNvPr id="622" name="Google Shape;622;p70" descr="https://static.thenounproject.com/png/2643770-200.png"/>
          <p:cNvPicPr preferRelativeResize="0"/>
          <p:nvPr/>
        </p:nvPicPr>
        <p:blipFill rotWithShape="1">
          <a:blip r:embed="rId7">
            <a:alphaModFix/>
          </a:blip>
          <a:srcRect/>
          <a:stretch/>
        </p:blipFill>
        <p:spPr>
          <a:xfrm>
            <a:off x="4622085" y="4914882"/>
            <a:ext cx="785813" cy="7858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71" descr="https://static.thenounproject.com/png/737357-200.png"/>
          <p:cNvPicPr preferRelativeResize="0"/>
          <p:nvPr/>
        </p:nvPicPr>
        <p:blipFill rotWithShape="1">
          <a:blip r:embed="rId3">
            <a:alphaModFix/>
          </a:blip>
          <a:srcRect/>
          <a:stretch/>
        </p:blipFill>
        <p:spPr>
          <a:xfrm>
            <a:off x="4143418" y="3429000"/>
            <a:ext cx="1428750" cy="1428750"/>
          </a:xfrm>
          <a:prstGeom prst="rect">
            <a:avLst/>
          </a:prstGeom>
          <a:noFill/>
          <a:ln>
            <a:noFill/>
          </a:ln>
        </p:spPr>
      </p:pic>
      <p:sp>
        <p:nvSpPr>
          <p:cNvPr id="629" name="Google Shape;629;p71"/>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TARGETED UNIVERSALISM</a:t>
            </a:r>
            <a:endParaRPr/>
          </a:p>
        </p:txBody>
      </p:sp>
      <p:pic>
        <p:nvPicPr>
          <p:cNvPr id="630" name="Google Shape;630;p71" descr="A close up of a logo&#10;&#10;Description automatically generated"/>
          <p:cNvPicPr preferRelativeResize="0">
            <a:picLocks noGrp="1"/>
          </p:cNvPicPr>
          <p:nvPr>
            <p:ph type="body" idx="1"/>
          </p:nvPr>
        </p:nvPicPr>
        <p:blipFill rotWithShape="1">
          <a:blip r:embed="rId4">
            <a:alphaModFix/>
          </a:blip>
          <a:srcRect b="14743"/>
          <a:stretch/>
        </p:blipFill>
        <p:spPr>
          <a:xfrm>
            <a:off x="2954123" y="1122730"/>
            <a:ext cx="3335923" cy="3792152"/>
          </a:xfrm>
          <a:prstGeom prst="rect">
            <a:avLst/>
          </a:prstGeom>
          <a:noFill/>
          <a:ln>
            <a:noFill/>
          </a:ln>
        </p:spPr>
      </p:pic>
      <p:pic>
        <p:nvPicPr>
          <p:cNvPr id="631" name="Google Shape;631;p71" descr="A close up of a logo&#10;&#10;Description automatically generated"/>
          <p:cNvPicPr preferRelativeResize="0"/>
          <p:nvPr/>
        </p:nvPicPr>
        <p:blipFill rotWithShape="1">
          <a:blip r:embed="rId5">
            <a:alphaModFix/>
          </a:blip>
          <a:srcRect b="14743"/>
          <a:stretch/>
        </p:blipFill>
        <p:spPr>
          <a:xfrm>
            <a:off x="2954123" y="3893706"/>
            <a:ext cx="3335924" cy="3792152"/>
          </a:xfrm>
          <a:prstGeom prst="rect">
            <a:avLst/>
          </a:prstGeom>
          <a:noFill/>
          <a:ln>
            <a:noFill/>
          </a:ln>
        </p:spPr>
      </p:pic>
      <p:pic>
        <p:nvPicPr>
          <p:cNvPr id="632" name="Google Shape;632;p71" descr="A close up of a logo&#10;&#10;Description automatically generated"/>
          <p:cNvPicPr preferRelativeResize="0"/>
          <p:nvPr/>
        </p:nvPicPr>
        <p:blipFill rotWithShape="1">
          <a:blip r:embed="rId6">
            <a:alphaModFix/>
          </a:blip>
          <a:srcRect b="12916"/>
          <a:stretch/>
        </p:blipFill>
        <p:spPr>
          <a:xfrm>
            <a:off x="3764720" y="2057817"/>
            <a:ext cx="957335" cy="1111571"/>
          </a:xfrm>
          <a:prstGeom prst="rect">
            <a:avLst/>
          </a:prstGeom>
          <a:noFill/>
          <a:ln>
            <a:noFill/>
          </a:ln>
        </p:spPr>
      </p:pic>
      <p:pic>
        <p:nvPicPr>
          <p:cNvPr id="633" name="Google Shape;633;p71" descr="https://static.thenounproject.com/png/2643770-200.png"/>
          <p:cNvPicPr preferRelativeResize="0"/>
          <p:nvPr/>
        </p:nvPicPr>
        <p:blipFill rotWithShape="1">
          <a:blip r:embed="rId7">
            <a:alphaModFix/>
          </a:blip>
          <a:srcRect/>
          <a:stretch/>
        </p:blipFill>
        <p:spPr>
          <a:xfrm>
            <a:off x="4636294" y="2057817"/>
            <a:ext cx="785813" cy="7858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72"/>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39" name="Google Shape;639;p72"/>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2"/>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TABLE OF CONTENTS	</a:t>
            </a:r>
            <a:endParaRPr/>
          </a:p>
        </p:txBody>
      </p:sp>
      <p:grpSp>
        <p:nvGrpSpPr>
          <p:cNvPr id="641" name="Google Shape;641;p72"/>
          <p:cNvGrpSpPr/>
          <p:nvPr/>
        </p:nvGrpSpPr>
        <p:grpSpPr>
          <a:xfrm>
            <a:off x="364525" y="1037967"/>
            <a:ext cx="5259278" cy="4707607"/>
            <a:chOff x="0" y="0"/>
            <a:chExt cx="7012370" cy="4707607"/>
          </a:xfrm>
        </p:grpSpPr>
        <p:sp>
          <p:nvSpPr>
            <p:cNvPr id="642" name="Google Shape;642;p72"/>
            <p:cNvSpPr/>
            <p:nvPr/>
          </p:nvSpPr>
          <p:spPr>
            <a:xfrm>
              <a:off x="0" y="0"/>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2"/>
            <p:cNvSpPr/>
            <p:nvPr/>
          </p:nvSpPr>
          <p:spPr>
            <a:xfrm>
              <a:off x="196357" y="147574"/>
              <a:ext cx="357013" cy="35701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2"/>
            <p:cNvSpPr/>
            <p:nvPr/>
          </p:nvSpPr>
          <p:spPr>
            <a:xfrm>
              <a:off x="749727" y="1523"/>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2"/>
            <p:cNvSpPr txBox="1"/>
            <p:nvPr/>
          </p:nvSpPr>
          <p:spPr>
            <a:xfrm>
              <a:off x="749727" y="1523"/>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WHO</a:t>
              </a:r>
              <a:r>
                <a:rPr lang="en-US" sz="1900" i="1" strike="sngStrike">
                  <a:solidFill>
                    <a:schemeClr val="dk1"/>
                  </a:solidFill>
                  <a:latin typeface="Gill Sans"/>
                  <a:ea typeface="Gill Sans"/>
                  <a:cs typeface="Gill Sans"/>
                  <a:sym typeface="Gill Sans"/>
                </a:rPr>
                <a:t>: About me</a:t>
              </a:r>
              <a:endParaRPr/>
            </a:p>
          </p:txBody>
        </p:sp>
        <p:sp>
          <p:nvSpPr>
            <p:cNvPr id="646" name="Google Shape;646;p72"/>
            <p:cNvSpPr/>
            <p:nvPr/>
          </p:nvSpPr>
          <p:spPr>
            <a:xfrm>
              <a:off x="0" y="812917"/>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2"/>
            <p:cNvSpPr/>
            <p:nvPr/>
          </p:nvSpPr>
          <p:spPr>
            <a:xfrm>
              <a:off x="196357" y="958968"/>
              <a:ext cx="357013" cy="35701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2"/>
            <p:cNvSpPr/>
            <p:nvPr/>
          </p:nvSpPr>
          <p:spPr>
            <a:xfrm>
              <a:off x="749727" y="812917"/>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2"/>
            <p:cNvSpPr txBox="1"/>
            <p:nvPr/>
          </p:nvSpPr>
          <p:spPr>
            <a:xfrm>
              <a:off x="749727" y="812917"/>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Environmental Justice Definitions</a:t>
              </a:r>
              <a:endParaRPr/>
            </a:p>
          </p:txBody>
        </p:sp>
        <p:sp>
          <p:nvSpPr>
            <p:cNvPr id="650" name="Google Shape;650;p72"/>
            <p:cNvSpPr/>
            <p:nvPr/>
          </p:nvSpPr>
          <p:spPr>
            <a:xfrm>
              <a:off x="0" y="1624311"/>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2"/>
            <p:cNvSpPr/>
            <p:nvPr/>
          </p:nvSpPr>
          <p:spPr>
            <a:xfrm>
              <a:off x="196357" y="1770361"/>
              <a:ext cx="357013" cy="35701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2"/>
            <p:cNvSpPr/>
            <p:nvPr/>
          </p:nvSpPr>
          <p:spPr>
            <a:xfrm>
              <a:off x="749727" y="1624311"/>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2"/>
            <p:cNvSpPr txBox="1"/>
            <p:nvPr/>
          </p:nvSpPr>
          <p:spPr>
            <a:xfrm>
              <a:off x="749727" y="1624311"/>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WHAT</a:t>
              </a:r>
              <a:r>
                <a:rPr lang="en-US" sz="1900" i="1" strike="sngStrike">
                  <a:solidFill>
                    <a:schemeClr val="dk1"/>
                  </a:solidFill>
                  <a:latin typeface="Gill Sans"/>
                  <a:ea typeface="Gill Sans"/>
                  <a:cs typeface="Gill Sans"/>
                  <a:sym typeface="Gill Sans"/>
                </a:rPr>
                <a:t>: My Goals at OER</a:t>
              </a:r>
              <a:endParaRPr/>
            </a:p>
          </p:txBody>
        </p:sp>
        <p:sp>
          <p:nvSpPr>
            <p:cNvPr id="654" name="Google Shape;654;p72"/>
            <p:cNvSpPr/>
            <p:nvPr/>
          </p:nvSpPr>
          <p:spPr>
            <a:xfrm>
              <a:off x="0" y="2435704"/>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2"/>
            <p:cNvSpPr/>
            <p:nvPr/>
          </p:nvSpPr>
          <p:spPr>
            <a:xfrm>
              <a:off x="196357" y="2581755"/>
              <a:ext cx="357013" cy="35701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2"/>
            <p:cNvSpPr/>
            <p:nvPr/>
          </p:nvSpPr>
          <p:spPr>
            <a:xfrm>
              <a:off x="749727" y="2435704"/>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2"/>
            <p:cNvSpPr txBox="1"/>
            <p:nvPr/>
          </p:nvSpPr>
          <p:spPr>
            <a:xfrm>
              <a:off x="749727" y="2435704"/>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WHY</a:t>
              </a:r>
              <a:r>
                <a:rPr lang="en-US" sz="1900" i="1" strike="sngStrike">
                  <a:solidFill>
                    <a:schemeClr val="dk1"/>
                  </a:solidFill>
                  <a:latin typeface="Gill Sans"/>
                  <a:ea typeface="Gill Sans"/>
                  <a:cs typeface="Gill Sans"/>
                  <a:sym typeface="Gill Sans"/>
                </a:rPr>
                <a:t> and the Theory Behind It </a:t>
              </a:r>
              <a:endParaRPr/>
            </a:p>
          </p:txBody>
        </p:sp>
        <p:sp>
          <p:nvSpPr>
            <p:cNvPr id="658" name="Google Shape;658;p72"/>
            <p:cNvSpPr/>
            <p:nvPr/>
          </p:nvSpPr>
          <p:spPr>
            <a:xfrm>
              <a:off x="0" y="3247098"/>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2"/>
            <p:cNvSpPr/>
            <p:nvPr/>
          </p:nvSpPr>
          <p:spPr>
            <a:xfrm>
              <a:off x="196357" y="3393149"/>
              <a:ext cx="357013" cy="35701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2"/>
            <p:cNvSpPr/>
            <p:nvPr/>
          </p:nvSpPr>
          <p:spPr>
            <a:xfrm>
              <a:off x="749727" y="3247098"/>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2"/>
            <p:cNvSpPr txBox="1"/>
            <p:nvPr/>
          </p:nvSpPr>
          <p:spPr>
            <a:xfrm>
              <a:off x="749727" y="3247098"/>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HOW:</a:t>
              </a:r>
              <a:r>
                <a:rPr lang="en-US" sz="1900" b="0">
                  <a:solidFill>
                    <a:schemeClr val="dk1"/>
                  </a:solidFill>
                  <a:latin typeface="Gill Sans"/>
                  <a:ea typeface="Gill Sans"/>
                  <a:cs typeface="Gill Sans"/>
                  <a:sym typeface="Gill Sans"/>
                </a:rPr>
                <a:t> Applying Theory to Practice</a:t>
              </a:r>
              <a:endParaRPr sz="1900" b="1">
                <a:solidFill>
                  <a:schemeClr val="dk1"/>
                </a:solidFill>
                <a:latin typeface="Gill Sans"/>
                <a:ea typeface="Gill Sans"/>
                <a:cs typeface="Gill Sans"/>
                <a:sym typeface="Gill Sans"/>
              </a:endParaRPr>
            </a:p>
          </p:txBody>
        </p:sp>
        <p:sp>
          <p:nvSpPr>
            <p:cNvPr id="662" name="Google Shape;662;p72"/>
            <p:cNvSpPr/>
            <p:nvPr/>
          </p:nvSpPr>
          <p:spPr>
            <a:xfrm>
              <a:off x="0" y="4058492"/>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2"/>
            <p:cNvSpPr/>
            <p:nvPr/>
          </p:nvSpPr>
          <p:spPr>
            <a:xfrm>
              <a:off x="196357" y="4204543"/>
              <a:ext cx="357013" cy="35701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2"/>
            <p:cNvSpPr/>
            <p:nvPr/>
          </p:nvSpPr>
          <p:spPr>
            <a:xfrm>
              <a:off x="749727" y="4058492"/>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2"/>
            <p:cNvSpPr txBox="1"/>
            <p:nvPr/>
          </p:nvSpPr>
          <p:spPr>
            <a:xfrm>
              <a:off x="749727" y="4058492"/>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WHEN</a:t>
              </a:r>
              <a:r>
                <a:rPr lang="en-US" sz="1900">
                  <a:solidFill>
                    <a:schemeClr val="dk1"/>
                  </a:solidFill>
                  <a:latin typeface="Gill Sans"/>
                  <a:ea typeface="Gill Sans"/>
                  <a:cs typeface="Gill Sans"/>
                  <a:sym typeface="Gill Sans"/>
                </a:rPr>
                <a:t> and </a:t>
              </a:r>
              <a:r>
                <a:rPr lang="en-US" sz="1900" b="1">
                  <a:solidFill>
                    <a:schemeClr val="dk1"/>
                  </a:solidFill>
                  <a:latin typeface="Gill Sans"/>
                  <a:ea typeface="Gill Sans"/>
                  <a:cs typeface="Gill Sans"/>
                  <a:sym typeface="Gill Sans"/>
                </a:rPr>
                <a:t>WHERE</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p73"/>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THE </a:t>
            </a:r>
            <a:r>
              <a:rPr lang="en-US" b="1">
                <a:solidFill>
                  <a:srgbClr val="FFFEFF"/>
                </a:solidFill>
              </a:rPr>
              <a:t>HOW</a:t>
            </a:r>
            <a:r>
              <a:rPr lang="en-US">
                <a:solidFill>
                  <a:srgbClr val="FFFEFF"/>
                </a:solidFill>
              </a:rPr>
              <a:t>: APPLYING THEORY TO PRACTICE </a:t>
            </a:r>
            <a:endParaRPr/>
          </a:p>
        </p:txBody>
      </p:sp>
      <p:grpSp>
        <p:nvGrpSpPr>
          <p:cNvPr id="672" name="Google Shape;672;p73"/>
          <p:cNvGrpSpPr/>
          <p:nvPr/>
        </p:nvGrpSpPr>
        <p:grpSpPr>
          <a:xfrm>
            <a:off x="436778" y="2270423"/>
            <a:ext cx="8270443" cy="3499841"/>
            <a:chOff x="1346" y="89198"/>
            <a:chExt cx="11027257" cy="3499841"/>
          </a:xfrm>
        </p:grpSpPr>
        <p:sp>
          <p:nvSpPr>
            <p:cNvPr id="673" name="Google Shape;673;p73"/>
            <p:cNvSpPr/>
            <p:nvPr/>
          </p:nvSpPr>
          <p:spPr>
            <a:xfrm>
              <a:off x="1346" y="89198"/>
              <a:ext cx="4725967" cy="3000989"/>
            </a:xfrm>
            <a:prstGeom prst="roundRect">
              <a:avLst>
                <a:gd name="adj" fmla="val 10000"/>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3"/>
            <p:cNvSpPr/>
            <p:nvPr/>
          </p:nvSpPr>
          <p:spPr>
            <a:xfrm>
              <a:off x="526453" y="588050"/>
              <a:ext cx="4725967" cy="3000989"/>
            </a:xfrm>
            <a:prstGeom prst="roundRect">
              <a:avLst>
                <a:gd name="adj" fmla="val 10000"/>
              </a:avLst>
            </a:prstGeom>
            <a:solidFill>
              <a:schemeClr val="lt1">
                <a:alpha val="89803"/>
              </a:schemeClr>
            </a:solidFill>
            <a:ln w="22225" cap="rnd" cmpd="sng">
              <a:solidFill>
                <a:srgbClr val="4D11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3"/>
            <p:cNvSpPr txBox="1"/>
            <p:nvPr/>
          </p:nvSpPr>
          <p:spPr>
            <a:xfrm>
              <a:off x="614349" y="675946"/>
              <a:ext cx="4550175" cy="2825197"/>
            </a:xfrm>
            <a:prstGeom prst="rect">
              <a:avLst/>
            </a:prstGeom>
            <a:noFill/>
            <a:ln>
              <a:noFill/>
            </a:ln>
          </p:spPr>
          <p:txBody>
            <a:bodyPr spcFirstLastPara="1" wrap="square" lIns="224775" tIns="224775" rIns="224775" bIns="224775" anchor="ctr" anchorCtr="0">
              <a:noAutofit/>
            </a:bodyPr>
            <a:lstStyle/>
            <a:p>
              <a:pPr marL="0" marR="0" lvl="0" indent="0" algn="ctr" rtl="0">
                <a:lnSpc>
                  <a:spcPct val="90000"/>
                </a:lnSpc>
                <a:spcBef>
                  <a:spcPts val="0"/>
                </a:spcBef>
                <a:spcAft>
                  <a:spcPts val="0"/>
                </a:spcAft>
                <a:buClr>
                  <a:schemeClr val="dk1"/>
                </a:buClr>
                <a:buSzPts val="5900"/>
                <a:buFont typeface="Gill Sans"/>
                <a:buNone/>
              </a:pPr>
              <a:r>
                <a:rPr lang="en-US" sz="5900">
                  <a:solidFill>
                    <a:schemeClr val="dk1"/>
                  </a:solidFill>
                  <a:latin typeface="Gill Sans"/>
                  <a:ea typeface="Gill Sans"/>
                  <a:cs typeface="Gill Sans"/>
                  <a:sym typeface="Gill Sans"/>
                </a:rPr>
                <a:t>Undoing Racism Trainings</a:t>
              </a:r>
              <a:endParaRPr/>
            </a:p>
          </p:txBody>
        </p:sp>
        <p:sp>
          <p:nvSpPr>
            <p:cNvPr id="676" name="Google Shape;676;p73"/>
            <p:cNvSpPr/>
            <p:nvPr/>
          </p:nvSpPr>
          <p:spPr>
            <a:xfrm>
              <a:off x="5777528" y="89198"/>
              <a:ext cx="4725967" cy="3000989"/>
            </a:xfrm>
            <a:prstGeom prst="roundRect">
              <a:avLst>
                <a:gd name="adj" fmla="val 10000"/>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3"/>
            <p:cNvSpPr/>
            <p:nvPr/>
          </p:nvSpPr>
          <p:spPr>
            <a:xfrm>
              <a:off x="6302636" y="588050"/>
              <a:ext cx="4725967" cy="3000989"/>
            </a:xfrm>
            <a:prstGeom prst="roundRect">
              <a:avLst>
                <a:gd name="adj" fmla="val 10000"/>
              </a:avLst>
            </a:prstGeom>
            <a:solidFill>
              <a:schemeClr val="lt1">
                <a:alpha val="89803"/>
              </a:schemeClr>
            </a:solidFill>
            <a:ln w="22225" cap="rnd" cmpd="sng">
              <a:solidFill>
                <a:srgbClr val="4D11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3"/>
            <p:cNvSpPr txBox="1"/>
            <p:nvPr/>
          </p:nvSpPr>
          <p:spPr>
            <a:xfrm>
              <a:off x="6390532" y="675946"/>
              <a:ext cx="4550175" cy="2825197"/>
            </a:xfrm>
            <a:prstGeom prst="rect">
              <a:avLst/>
            </a:prstGeom>
            <a:noFill/>
            <a:ln>
              <a:noFill/>
            </a:ln>
          </p:spPr>
          <p:txBody>
            <a:bodyPr spcFirstLastPara="1" wrap="square" lIns="224775" tIns="224775" rIns="224775" bIns="224775" anchor="ctr" anchorCtr="0">
              <a:noAutofit/>
            </a:bodyPr>
            <a:lstStyle/>
            <a:p>
              <a:pPr marL="0" marR="0" lvl="0" indent="0" algn="ctr" rtl="0">
                <a:lnSpc>
                  <a:spcPct val="90000"/>
                </a:lnSpc>
                <a:spcBef>
                  <a:spcPts val="0"/>
                </a:spcBef>
                <a:spcAft>
                  <a:spcPts val="0"/>
                </a:spcAft>
                <a:buClr>
                  <a:schemeClr val="dk1"/>
                </a:buClr>
                <a:buSzPts val="5900"/>
                <a:buFont typeface="Gill Sans"/>
                <a:buNone/>
              </a:pPr>
              <a:r>
                <a:rPr lang="en-US" sz="5900">
                  <a:solidFill>
                    <a:schemeClr val="dk1"/>
                  </a:solidFill>
                  <a:latin typeface="Gill Sans"/>
                  <a:ea typeface="Gill Sans"/>
                  <a:cs typeface="Gill Sans"/>
                  <a:sym typeface="Gill Sans"/>
                </a:rPr>
                <a:t>Theory of Change</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2"/>
        <p:cNvGrpSpPr/>
        <p:nvPr/>
      </p:nvGrpSpPr>
      <p:grpSpPr>
        <a:xfrm>
          <a:off x="0" y="0"/>
          <a:ext cx="0" cy="0"/>
          <a:chOff x="0" y="0"/>
          <a:chExt cx="0" cy="0"/>
        </a:xfrm>
      </p:grpSpPr>
      <p:sp>
        <p:nvSpPr>
          <p:cNvPr id="683" name="Google Shape;683;p74"/>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84" name="Google Shape;684;p74"/>
          <p:cNvSpPr/>
          <p:nvPr/>
        </p:nvSpPr>
        <p:spPr>
          <a:xfrm>
            <a:off x="334900" y="455422"/>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4"/>
          <p:cNvSpPr/>
          <p:nvPr/>
        </p:nvSpPr>
        <p:spPr>
          <a:xfrm>
            <a:off x="3183256"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4"/>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 name="Google Shape;687;p74" descr="A screenshot of a cell phone&#10;&#10;Description automatically generated"/>
          <p:cNvPicPr preferRelativeResize="0"/>
          <p:nvPr/>
        </p:nvPicPr>
        <p:blipFill rotWithShape="1">
          <a:blip r:embed="rId3">
            <a:alphaModFix/>
          </a:blip>
          <a:srcRect/>
          <a:stretch/>
        </p:blipFill>
        <p:spPr>
          <a:xfrm>
            <a:off x="674914" y="599723"/>
            <a:ext cx="7859486" cy="5398305"/>
          </a:xfrm>
          <a:prstGeom prst="rect">
            <a:avLst/>
          </a:prstGeom>
          <a:noFill/>
          <a:ln>
            <a:noFill/>
          </a:ln>
        </p:spPr>
      </p:pic>
      <p:sp>
        <p:nvSpPr>
          <p:cNvPr id="688" name="Google Shape;688;p74"/>
          <p:cNvSpPr/>
          <p:nvPr/>
        </p:nvSpPr>
        <p:spPr>
          <a:xfrm>
            <a:off x="334900" y="5873675"/>
            <a:ext cx="8472549" cy="51689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3"/>
        <p:cNvGrpSpPr/>
        <p:nvPr/>
      </p:nvGrpSpPr>
      <p:grpSpPr>
        <a:xfrm>
          <a:off x="0" y="0"/>
          <a:ext cx="0" cy="0"/>
          <a:chOff x="0" y="0"/>
          <a:chExt cx="0" cy="0"/>
        </a:xfrm>
      </p:grpSpPr>
      <p:sp>
        <p:nvSpPr>
          <p:cNvPr id="694" name="Google Shape;694;p75"/>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THE </a:t>
            </a:r>
            <a:r>
              <a:rPr lang="en-US" b="1">
                <a:solidFill>
                  <a:srgbClr val="FFFEFF"/>
                </a:solidFill>
              </a:rPr>
              <a:t>HOW</a:t>
            </a:r>
            <a:r>
              <a:rPr lang="en-US">
                <a:solidFill>
                  <a:srgbClr val="FFFEFF"/>
                </a:solidFill>
              </a:rPr>
              <a:t>: APPLYING THEORY TO PRACTICE </a:t>
            </a:r>
            <a:endParaRPr/>
          </a:p>
        </p:txBody>
      </p:sp>
      <p:grpSp>
        <p:nvGrpSpPr>
          <p:cNvPr id="695" name="Google Shape;695;p75"/>
          <p:cNvGrpSpPr/>
          <p:nvPr/>
        </p:nvGrpSpPr>
        <p:grpSpPr>
          <a:xfrm>
            <a:off x="436778" y="2270423"/>
            <a:ext cx="8270443" cy="3499841"/>
            <a:chOff x="1346" y="89198"/>
            <a:chExt cx="11027257" cy="3499841"/>
          </a:xfrm>
        </p:grpSpPr>
        <p:sp>
          <p:nvSpPr>
            <p:cNvPr id="696" name="Google Shape;696;p75"/>
            <p:cNvSpPr/>
            <p:nvPr/>
          </p:nvSpPr>
          <p:spPr>
            <a:xfrm>
              <a:off x="1346" y="89198"/>
              <a:ext cx="4725967" cy="3000989"/>
            </a:xfrm>
            <a:prstGeom prst="roundRect">
              <a:avLst>
                <a:gd name="adj" fmla="val 10000"/>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5"/>
            <p:cNvSpPr/>
            <p:nvPr/>
          </p:nvSpPr>
          <p:spPr>
            <a:xfrm>
              <a:off x="526453" y="588050"/>
              <a:ext cx="4725967" cy="3000989"/>
            </a:xfrm>
            <a:prstGeom prst="roundRect">
              <a:avLst>
                <a:gd name="adj" fmla="val 10000"/>
              </a:avLst>
            </a:prstGeom>
            <a:solidFill>
              <a:schemeClr val="lt1">
                <a:alpha val="89803"/>
              </a:schemeClr>
            </a:solidFill>
            <a:ln w="22225" cap="rnd" cmpd="sng">
              <a:solidFill>
                <a:srgbClr val="4D11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5"/>
            <p:cNvSpPr txBox="1"/>
            <p:nvPr/>
          </p:nvSpPr>
          <p:spPr>
            <a:xfrm>
              <a:off x="614349" y="675946"/>
              <a:ext cx="4550175" cy="2825197"/>
            </a:xfrm>
            <a:prstGeom prst="rect">
              <a:avLst/>
            </a:prstGeom>
            <a:noFill/>
            <a:ln>
              <a:noFill/>
            </a:ln>
          </p:spPr>
          <p:txBody>
            <a:bodyPr spcFirstLastPara="1" wrap="square" lIns="224775" tIns="224775" rIns="224775" bIns="224775" anchor="ctr" anchorCtr="0">
              <a:noAutofit/>
            </a:bodyPr>
            <a:lstStyle/>
            <a:p>
              <a:pPr marL="0" marR="0" lvl="0" indent="0" algn="ctr" rtl="0">
                <a:lnSpc>
                  <a:spcPct val="90000"/>
                </a:lnSpc>
                <a:spcBef>
                  <a:spcPts val="0"/>
                </a:spcBef>
                <a:spcAft>
                  <a:spcPts val="0"/>
                </a:spcAft>
                <a:buClr>
                  <a:schemeClr val="dk1"/>
                </a:buClr>
                <a:buSzPts val="5900"/>
                <a:buFont typeface="Gill Sans"/>
                <a:buNone/>
              </a:pPr>
              <a:r>
                <a:rPr lang="en-US" sz="5900">
                  <a:solidFill>
                    <a:schemeClr val="dk1"/>
                  </a:solidFill>
                  <a:latin typeface="Gill Sans"/>
                  <a:ea typeface="Gill Sans"/>
                  <a:cs typeface="Gill Sans"/>
                  <a:sym typeface="Gill Sans"/>
                </a:rPr>
                <a:t>Undoing Racism Trainings</a:t>
              </a:r>
              <a:endParaRPr/>
            </a:p>
          </p:txBody>
        </p:sp>
        <p:sp>
          <p:nvSpPr>
            <p:cNvPr id="699" name="Google Shape;699;p75"/>
            <p:cNvSpPr/>
            <p:nvPr/>
          </p:nvSpPr>
          <p:spPr>
            <a:xfrm>
              <a:off x="5777528" y="89198"/>
              <a:ext cx="4725967" cy="3000989"/>
            </a:xfrm>
            <a:prstGeom prst="roundRect">
              <a:avLst>
                <a:gd name="adj" fmla="val 10000"/>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5"/>
            <p:cNvSpPr/>
            <p:nvPr/>
          </p:nvSpPr>
          <p:spPr>
            <a:xfrm>
              <a:off x="6302636" y="588050"/>
              <a:ext cx="4725967" cy="3000989"/>
            </a:xfrm>
            <a:prstGeom prst="roundRect">
              <a:avLst>
                <a:gd name="adj" fmla="val 10000"/>
              </a:avLst>
            </a:prstGeom>
            <a:solidFill>
              <a:schemeClr val="lt1">
                <a:alpha val="89803"/>
              </a:schemeClr>
            </a:solidFill>
            <a:ln w="22225" cap="rnd" cmpd="sng">
              <a:solidFill>
                <a:srgbClr val="4D11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5"/>
            <p:cNvSpPr txBox="1"/>
            <p:nvPr/>
          </p:nvSpPr>
          <p:spPr>
            <a:xfrm>
              <a:off x="6390532" y="675946"/>
              <a:ext cx="4550175" cy="2825197"/>
            </a:xfrm>
            <a:prstGeom prst="rect">
              <a:avLst/>
            </a:prstGeom>
            <a:noFill/>
            <a:ln>
              <a:noFill/>
            </a:ln>
          </p:spPr>
          <p:txBody>
            <a:bodyPr spcFirstLastPara="1" wrap="square" lIns="224775" tIns="224775" rIns="224775" bIns="224775" anchor="ctr" anchorCtr="0">
              <a:noAutofit/>
            </a:bodyPr>
            <a:lstStyle/>
            <a:p>
              <a:pPr marL="0" marR="0" lvl="0" indent="0" algn="ctr" rtl="0">
                <a:lnSpc>
                  <a:spcPct val="90000"/>
                </a:lnSpc>
                <a:spcBef>
                  <a:spcPts val="0"/>
                </a:spcBef>
                <a:spcAft>
                  <a:spcPts val="0"/>
                </a:spcAft>
                <a:buClr>
                  <a:schemeClr val="dk1"/>
                </a:buClr>
                <a:buSzPts val="5900"/>
                <a:buFont typeface="Gill Sans"/>
                <a:buNone/>
              </a:pPr>
              <a:r>
                <a:rPr lang="en-US" sz="5900">
                  <a:solidFill>
                    <a:schemeClr val="dk1"/>
                  </a:solidFill>
                  <a:latin typeface="Gill Sans"/>
                  <a:ea typeface="Gill Sans"/>
                  <a:cs typeface="Gill Sans"/>
                  <a:sym typeface="Gill Sans"/>
                </a:rPr>
                <a:t>Theory of Change</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6"/>
        <p:cNvGrpSpPr/>
        <p:nvPr/>
      </p:nvGrpSpPr>
      <p:grpSpPr>
        <a:xfrm>
          <a:off x="0" y="0"/>
          <a:ext cx="0" cy="0"/>
          <a:chOff x="0" y="0"/>
          <a:chExt cx="0" cy="0"/>
        </a:xfrm>
      </p:grpSpPr>
      <p:sp>
        <p:nvSpPr>
          <p:cNvPr id="707" name="Google Shape;707;p76"/>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08" name="Google Shape;708;p76"/>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6"/>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3600"/>
              <a:buFont typeface="Gill Sans"/>
              <a:buNone/>
            </a:pPr>
            <a:r>
              <a:rPr lang="en-US" sz="3600">
                <a:solidFill>
                  <a:srgbClr val="FFFFFF"/>
                </a:solidFill>
              </a:rPr>
              <a:t>THE LAYERS OF CHANGE</a:t>
            </a:r>
            <a:endParaRPr sz="3600">
              <a:solidFill>
                <a:srgbClr val="FFFEFF"/>
              </a:solidFill>
            </a:endParaRPr>
          </a:p>
        </p:txBody>
      </p:sp>
      <p:grpSp>
        <p:nvGrpSpPr>
          <p:cNvPr id="710" name="Google Shape;710;p76"/>
          <p:cNvGrpSpPr/>
          <p:nvPr/>
        </p:nvGrpSpPr>
        <p:grpSpPr>
          <a:xfrm>
            <a:off x="468086" y="1037967"/>
            <a:ext cx="5228625" cy="5558776"/>
            <a:chOff x="1151619" y="0"/>
            <a:chExt cx="4709131" cy="4709131"/>
          </a:xfrm>
        </p:grpSpPr>
        <p:sp>
          <p:nvSpPr>
            <p:cNvPr id="711" name="Google Shape;711;p76"/>
            <p:cNvSpPr/>
            <p:nvPr/>
          </p:nvSpPr>
          <p:spPr>
            <a:xfrm>
              <a:off x="1151619" y="0"/>
              <a:ext cx="4709131" cy="4709131"/>
            </a:xfrm>
            <a:prstGeom prst="diamond">
              <a:avLst/>
            </a:prstGeom>
            <a:solidFill>
              <a:srgbClr val="CC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6"/>
            <p:cNvSpPr/>
            <p:nvPr/>
          </p:nvSpPr>
          <p:spPr>
            <a:xfrm>
              <a:off x="1598986" y="447367"/>
              <a:ext cx="1836561" cy="1836561"/>
            </a:xfrm>
            <a:prstGeom prst="roundRect">
              <a:avLst>
                <a:gd name="adj" fmla="val 16667"/>
              </a:avLst>
            </a:prstGeom>
            <a:solidFill>
              <a:srgbClr val="36578D"/>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6"/>
            <p:cNvSpPr txBox="1"/>
            <p:nvPr/>
          </p:nvSpPr>
          <p:spPr>
            <a:xfrm>
              <a:off x="1688640" y="537021"/>
              <a:ext cx="1657253" cy="165725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ill Sans"/>
                <a:buNone/>
              </a:pPr>
              <a:r>
                <a:rPr lang="en-US" sz="1500" b="1">
                  <a:solidFill>
                    <a:schemeClr val="lt1"/>
                  </a:solidFill>
                  <a:latin typeface="Gill Sans"/>
                  <a:ea typeface="Gill Sans"/>
                  <a:cs typeface="Gill Sans"/>
                  <a:sym typeface="Gill Sans"/>
                </a:rPr>
                <a:t>Ideological</a:t>
              </a:r>
              <a:r>
                <a:rPr lang="en-US" sz="1500">
                  <a:solidFill>
                    <a:schemeClr val="lt1"/>
                  </a:solidFill>
                  <a:latin typeface="Gill Sans"/>
                  <a:ea typeface="Gill Sans"/>
                  <a:cs typeface="Gill Sans"/>
                  <a:sym typeface="Gill Sans"/>
                </a:rPr>
                <a:t>: Certain ideas about a group; creation of a dominant narrative about a group</a:t>
              </a:r>
              <a:endParaRPr/>
            </a:p>
          </p:txBody>
        </p:sp>
        <p:sp>
          <p:nvSpPr>
            <p:cNvPr id="714" name="Google Shape;714;p76"/>
            <p:cNvSpPr/>
            <p:nvPr/>
          </p:nvSpPr>
          <p:spPr>
            <a:xfrm>
              <a:off x="3576821" y="447367"/>
              <a:ext cx="1836561" cy="1836561"/>
            </a:xfrm>
            <a:prstGeom prst="roundRect">
              <a:avLst>
                <a:gd name="adj" fmla="val 16667"/>
              </a:avLst>
            </a:prstGeom>
            <a:solidFill>
              <a:srgbClr val="4D6CA8"/>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6"/>
            <p:cNvSpPr txBox="1"/>
            <p:nvPr/>
          </p:nvSpPr>
          <p:spPr>
            <a:xfrm>
              <a:off x="3666475" y="537021"/>
              <a:ext cx="1657253" cy="165725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ill Sans"/>
                <a:buNone/>
              </a:pPr>
              <a:r>
                <a:rPr lang="en-US" sz="1500" b="1">
                  <a:solidFill>
                    <a:schemeClr val="lt1"/>
                  </a:solidFill>
                  <a:latin typeface="Gill Sans"/>
                  <a:ea typeface="Gill Sans"/>
                  <a:cs typeface="Gill Sans"/>
                  <a:sym typeface="Gill Sans"/>
                </a:rPr>
                <a:t>Institutional</a:t>
              </a:r>
              <a:r>
                <a:rPr lang="en-US" sz="1500">
                  <a:solidFill>
                    <a:schemeClr val="lt1"/>
                  </a:solidFill>
                  <a:latin typeface="Gill Sans"/>
                  <a:ea typeface="Gill Sans"/>
                  <a:cs typeface="Gill Sans"/>
                  <a:sym typeface="Gill Sans"/>
                </a:rPr>
                <a:t>: How institutions and systems reinforce and manifest ideology</a:t>
              </a:r>
              <a:endParaRPr/>
            </a:p>
          </p:txBody>
        </p:sp>
        <p:sp>
          <p:nvSpPr>
            <p:cNvPr id="716" name="Google Shape;716;p76"/>
            <p:cNvSpPr/>
            <p:nvPr/>
          </p:nvSpPr>
          <p:spPr>
            <a:xfrm>
              <a:off x="1598986" y="2425202"/>
              <a:ext cx="1836561" cy="1836561"/>
            </a:xfrm>
            <a:prstGeom prst="roundRect">
              <a:avLst>
                <a:gd name="adj" fmla="val 16667"/>
              </a:avLst>
            </a:prstGeom>
            <a:solidFill>
              <a:srgbClr val="7387B5"/>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6"/>
            <p:cNvSpPr txBox="1"/>
            <p:nvPr/>
          </p:nvSpPr>
          <p:spPr>
            <a:xfrm>
              <a:off x="1688640" y="2514856"/>
              <a:ext cx="1657253" cy="165725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ill Sans"/>
                <a:buNone/>
              </a:pPr>
              <a:r>
                <a:rPr lang="en-US" sz="1500" b="1">
                  <a:solidFill>
                    <a:schemeClr val="lt1"/>
                  </a:solidFill>
                  <a:latin typeface="Gill Sans"/>
                  <a:ea typeface="Gill Sans"/>
                  <a:cs typeface="Gill Sans"/>
                  <a:sym typeface="Gill Sans"/>
                </a:rPr>
                <a:t>Interpersonal</a:t>
              </a:r>
              <a:r>
                <a:rPr lang="en-US" sz="1500">
                  <a:solidFill>
                    <a:schemeClr val="lt1"/>
                  </a:solidFill>
                  <a:latin typeface="Gill Sans"/>
                  <a:ea typeface="Gill Sans"/>
                  <a:cs typeface="Gill Sans"/>
                  <a:sym typeface="Gill Sans"/>
                </a:rPr>
                <a:t>: Mistreatment of individuals in oppressed groups, whether conscious or subconscious; Microaggressions</a:t>
              </a:r>
              <a:endParaRPr/>
            </a:p>
          </p:txBody>
        </p:sp>
        <p:sp>
          <p:nvSpPr>
            <p:cNvPr id="718" name="Google Shape;718;p76"/>
            <p:cNvSpPr/>
            <p:nvPr/>
          </p:nvSpPr>
          <p:spPr>
            <a:xfrm>
              <a:off x="3576821" y="2425202"/>
              <a:ext cx="1836561" cy="1836561"/>
            </a:xfrm>
            <a:prstGeom prst="roundRect">
              <a:avLst>
                <a:gd name="adj" fmla="val 16667"/>
              </a:avLst>
            </a:prstGeom>
            <a:solidFill>
              <a:srgbClr val="9AA4C0"/>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6"/>
            <p:cNvSpPr txBox="1"/>
            <p:nvPr/>
          </p:nvSpPr>
          <p:spPr>
            <a:xfrm>
              <a:off x="3666475" y="2514856"/>
              <a:ext cx="1657253" cy="165725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Gill Sans"/>
                <a:buNone/>
              </a:pPr>
              <a:r>
                <a:rPr lang="en-US" sz="1500" b="1">
                  <a:solidFill>
                    <a:schemeClr val="lt1"/>
                  </a:solidFill>
                  <a:latin typeface="Gill Sans"/>
                  <a:ea typeface="Gill Sans"/>
                  <a:cs typeface="Gill Sans"/>
                  <a:sym typeface="Gill Sans"/>
                </a:rPr>
                <a:t>Individual</a:t>
              </a:r>
              <a:r>
                <a:rPr lang="en-US" sz="1500">
                  <a:solidFill>
                    <a:schemeClr val="lt1"/>
                  </a:solidFill>
                  <a:latin typeface="Gill Sans"/>
                  <a:ea typeface="Gill Sans"/>
                  <a:cs typeface="Gill Sans"/>
                  <a:sym typeface="Gill Sans"/>
                </a:rPr>
                <a:t>: How we internalize ideologies of oppression, in both the dominant and oppressed group</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ctrTitle"/>
          </p:nvPr>
        </p:nvSpPr>
        <p:spPr>
          <a:xfrm>
            <a:off x="435893" y="1020431"/>
            <a:ext cx="8245162" cy="14750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FROM THEORY TO PRACTICE</a:t>
            </a:r>
            <a:endParaRPr/>
          </a:p>
        </p:txBody>
      </p:sp>
      <p:sp>
        <p:nvSpPr>
          <p:cNvPr id="326" name="Google Shape;326;p50"/>
          <p:cNvSpPr txBox="1">
            <a:spLocks noGrp="1"/>
          </p:cNvSpPr>
          <p:nvPr>
            <p:ph type="subTitle" idx="1"/>
          </p:nvPr>
        </p:nvSpPr>
        <p:spPr>
          <a:xfrm>
            <a:off x="435895" y="2495445"/>
            <a:ext cx="8245159" cy="59032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72"/>
              <a:buNone/>
            </a:pPr>
            <a:r>
              <a:rPr lang="en-US" b="1"/>
              <a:t>APPLYING THEORETICAL FRAMEWORKS TO RHODE ISLAND’S ENERGY EQUITY CHALLENGES</a:t>
            </a:r>
            <a:endParaRPr/>
          </a:p>
        </p:txBody>
      </p:sp>
      <p:sp>
        <p:nvSpPr>
          <p:cNvPr id="327" name="Google Shape;327;p50"/>
          <p:cNvSpPr txBox="1"/>
          <p:nvPr/>
        </p:nvSpPr>
        <p:spPr>
          <a:xfrm>
            <a:off x="3749879" y="4495800"/>
            <a:ext cx="4931176" cy="18303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i="0" u="none" strike="noStrike" cap="none" dirty="0">
                <a:solidFill>
                  <a:schemeClr val="lt2"/>
                </a:solidFill>
                <a:latin typeface="Gill Sans"/>
                <a:ea typeface="Gill Sans"/>
                <a:cs typeface="Gill Sans"/>
                <a:sym typeface="Gill Sans"/>
              </a:rPr>
              <a:t>Yasmin </a:t>
            </a:r>
            <a:r>
              <a:rPr lang="en-US" sz="1800" b="0" i="0" u="none" strike="noStrike" cap="none" dirty="0" err="1">
                <a:solidFill>
                  <a:schemeClr val="lt2"/>
                </a:solidFill>
                <a:latin typeface="Gill Sans"/>
                <a:ea typeface="Gill Sans"/>
                <a:cs typeface="Gill Sans"/>
                <a:sym typeface="Gill Sans"/>
              </a:rPr>
              <a:t>Yacoby</a:t>
            </a:r>
            <a:endParaRPr dirty="0"/>
          </a:p>
          <a:p>
            <a:pPr marL="0" marR="0" lvl="0" indent="0" algn="r" rtl="0">
              <a:spcBef>
                <a:spcPts val="0"/>
              </a:spcBef>
              <a:spcAft>
                <a:spcPts val="0"/>
              </a:spcAft>
              <a:buNone/>
            </a:pPr>
            <a:r>
              <a:rPr lang="en-US" sz="1800" b="0" i="0" u="none" strike="noStrike" cap="none" dirty="0">
                <a:solidFill>
                  <a:schemeClr val="lt2"/>
                </a:solidFill>
                <a:latin typeface="Gill Sans"/>
                <a:ea typeface="Gill Sans"/>
                <a:cs typeface="Gill Sans"/>
                <a:sym typeface="Gill Sans"/>
              </a:rPr>
              <a:t>Energy Justice Program Manager, </a:t>
            </a:r>
          </a:p>
          <a:p>
            <a:pPr marL="0" marR="0" lvl="0" indent="0" algn="r" rtl="0">
              <a:spcBef>
                <a:spcPts val="0"/>
              </a:spcBef>
              <a:spcAft>
                <a:spcPts val="0"/>
              </a:spcAft>
              <a:buNone/>
            </a:pPr>
            <a:r>
              <a:rPr lang="en-US" sz="1800" b="0" i="0" u="none" strike="noStrike" cap="none" dirty="0">
                <a:solidFill>
                  <a:schemeClr val="lt2"/>
                </a:solidFill>
                <a:latin typeface="Gill Sans"/>
                <a:ea typeface="Gill Sans"/>
                <a:cs typeface="Gill Sans"/>
                <a:sym typeface="Gill Sans"/>
              </a:rPr>
              <a:t>RI Office of Energy Resources</a:t>
            </a:r>
            <a:endParaRPr dirty="0"/>
          </a:p>
          <a:p>
            <a:pPr marL="0" marR="0" lvl="0" indent="0" algn="r" rtl="0">
              <a:spcBef>
                <a:spcPts val="0"/>
              </a:spcBef>
              <a:spcAft>
                <a:spcPts val="0"/>
              </a:spcAft>
              <a:buNone/>
            </a:pPr>
            <a:r>
              <a:rPr lang="en-US" sz="1800" b="0" i="0" u="none" strike="noStrike" cap="none" dirty="0">
                <a:solidFill>
                  <a:schemeClr val="lt2"/>
                </a:solidFill>
                <a:latin typeface="Gill Sans"/>
                <a:ea typeface="Gill Sans"/>
                <a:cs typeface="Gill Sans"/>
                <a:sym typeface="Gill Sans"/>
              </a:rPr>
              <a:t>She, Her, Hers</a:t>
            </a:r>
            <a:endParaRPr dirty="0"/>
          </a:p>
          <a:p>
            <a:pPr marL="0" marR="0" lvl="0" indent="0" algn="r" rtl="0">
              <a:spcBef>
                <a:spcPts val="0"/>
              </a:spcBef>
              <a:spcAft>
                <a:spcPts val="0"/>
              </a:spcAft>
              <a:buNone/>
            </a:pPr>
            <a:r>
              <a:rPr lang="en-US" sz="1800" b="0" i="0" u="none" strike="noStrike" cap="none" dirty="0" err="1">
                <a:solidFill>
                  <a:schemeClr val="lt2"/>
                </a:solidFill>
                <a:latin typeface="Gill Sans"/>
                <a:ea typeface="Gill Sans"/>
                <a:cs typeface="Gill Sans"/>
                <a:sym typeface="Gill Sans"/>
              </a:rPr>
              <a:t>Yasmin.Yacoby.CTR@energy.ri.gov</a:t>
            </a:r>
            <a:endParaRPr dirty="0"/>
          </a:p>
          <a:p>
            <a:pPr marL="0" marR="0" lvl="0" indent="0" algn="r" rtl="0">
              <a:spcBef>
                <a:spcPts val="0"/>
              </a:spcBef>
              <a:spcAft>
                <a:spcPts val="0"/>
              </a:spcAft>
              <a:buNone/>
            </a:pPr>
            <a:r>
              <a:rPr lang="en-US" sz="1800" b="0" i="0" u="none" strike="noStrike" cap="none" dirty="0">
                <a:solidFill>
                  <a:schemeClr val="lt2"/>
                </a:solidFill>
                <a:latin typeface="Gill Sans"/>
                <a:ea typeface="Gill Sans"/>
                <a:cs typeface="Gill Sans"/>
                <a:sym typeface="Gill Sans"/>
              </a:rPr>
              <a:t>(401) 574-9103</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sp>
        <p:nvSpPr>
          <p:cNvPr id="724" name="Google Shape;724;p77"/>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7"/>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7"/>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7"/>
          <p:cNvSpPr/>
          <p:nvPr/>
        </p:nvSpPr>
        <p:spPr>
          <a:xfrm>
            <a:off x="334900" y="3085765"/>
            <a:ext cx="8447150"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7"/>
          <p:cNvSpPr/>
          <p:nvPr/>
        </p:nvSpPr>
        <p:spPr>
          <a:xfrm>
            <a:off x="0" y="638175"/>
            <a:ext cx="9143999" cy="6219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729" name="Google Shape;729;p77" descr="A close up of a logo&#10;&#10;Description automatically generated"/>
          <p:cNvPicPr preferRelativeResize="0">
            <a:picLocks noGrp="1"/>
          </p:cNvPicPr>
          <p:nvPr>
            <p:ph type="body" idx="1"/>
          </p:nvPr>
        </p:nvPicPr>
        <p:blipFill rotWithShape="1">
          <a:blip r:embed="rId3">
            <a:alphaModFix/>
          </a:blip>
          <a:srcRect/>
          <a:stretch/>
        </p:blipFill>
        <p:spPr>
          <a:xfrm>
            <a:off x="1289581" y="1047665"/>
            <a:ext cx="3703880" cy="3772790"/>
          </a:xfrm>
          <a:prstGeom prst="rect">
            <a:avLst/>
          </a:prstGeom>
          <a:noFill/>
          <a:ln>
            <a:noFill/>
          </a:ln>
        </p:spPr>
      </p:pic>
      <p:sp>
        <p:nvSpPr>
          <p:cNvPr id="730" name="Google Shape;730;p77"/>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7"/>
          <p:cNvSpPr txBox="1"/>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3600"/>
              <a:buFont typeface="Gill Sans"/>
              <a:buNone/>
            </a:pPr>
            <a:r>
              <a:rPr lang="en-US" sz="3600" b="0" cap="none">
                <a:solidFill>
                  <a:srgbClr val="FFFFFF"/>
                </a:solidFill>
                <a:latin typeface="Gill Sans"/>
                <a:ea typeface="Gill Sans"/>
                <a:cs typeface="Gill Sans"/>
                <a:sym typeface="Gill Sans"/>
              </a:rPr>
              <a:t>THE LAYERS OF CHANGE</a:t>
            </a:r>
            <a:endParaRPr sz="3600" b="0" cap="none">
              <a:solidFill>
                <a:srgbClr val="FFFEFF"/>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78"/>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37" name="Google Shape;737;p78"/>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8"/>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TABLE OF CONTENTS	</a:t>
            </a:r>
            <a:endParaRPr/>
          </a:p>
        </p:txBody>
      </p:sp>
      <p:grpSp>
        <p:nvGrpSpPr>
          <p:cNvPr id="739" name="Google Shape;739;p78"/>
          <p:cNvGrpSpPr/>
          <p:nvPr/>
        </p:nvGrpSpPr>
        <p:grpSpPr>
          <a:xfrm>
            <a:off x="364525" y="1037967"/>
            <a:ext cx="5259278" cy="4707607"/>
            <a:chOff x="0" y="0"/>
            <a:chExt cx="7012370" cy="4707607"/>
          </a:xfrm>
        </p:grpSpPr>
        <p:sp>
          <p:nvSpPr>
            <p:cNvPr id="740" name="Google Shape;740;p78"/>
            <p:cNvSpPr/>
            <p:nvPr/>
          </p:nvSpPr>
          <p:spPr>
            <a:xfrm>
              <a:off x="0" y="0"/>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8"/>
            <p:cNvSpPr/>
            <p:nvPr/>
          </p:nvSpPr>
          <p:spPr>
            <a:xfrm>
              <a:off x="196357" y="147574"/>
              <a:ext cx="357013" cy="35701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8"/>
            <p:cNvSpPr/>
            <p:nvPr/>
          </p:nvSpPr>
          <p:spPr>
            <a:xfrm>
              <a:off x="749727" y="1523"/>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8"/>
            <p:cNvSpPr txBox="1"/>
            <p:nvPr/>
          </p:nvSpPr>
          <p:spPr>
            <a:xfrm>
              <a:off x="749727" y="1523"/>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WHO</a:t>
              </a:r>
              <a:r>
                <a:rPr lang="en-US" sz="1900" i="1" strike="sngStrike">
                  <a:solidFill>
                    <a:schemeClr val="dk1"/>
                  </a:solidFill>
                  <a:latin typeface="Gill Sans"/>
                  <a:ea typeface="Gill Sans"/>
                  <a:cs typeface="Gill Sans"/>
                  <a:sym typeface="Gill Sans"/>
                </a:rPr>
                <a:t>: About me</a:t>
              </a:r>
              <a:endParaRPr/>
            </a:p>
          </p:txBody>
        </p:sp>
        <p:sp>
          <p:nvSpPr>
            <p:cNvPr id="744" name="Google Shape;744;p78"/>
            <p:cNvSpPr/>
            <p:nvPr/>
          </p:nvSpPr>
          <p:spPr>
            <a:xfrm>
              <a:off x="0" y="812917"/>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8"/>
            <p:cNvSpPr/>
            <p:nvPr/>
          </p:nvSpPr>
          <p:spPr>
            <a:xfrm>
              <a:off x="196357" y="958968"/>
              <a:ext cx="357013" cy="35701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8"/>
            <p:cNvSpPr/>
            <p:nvPr/>
          </p:nvSpPr>
          <p:spPr>
            <a:xfrm>
              <a:off x="749727" y="812917"/>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8"/>
            <p:cNvSpPr txBox="1"/>
            <p:nvPr/>
          </p:nvSpPr>
          <p:spPr>
            <a:xfrm>
              <a:off x="749727" y="812917"/>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Environmental Justice Definitions</a:t>
              </a:r>
              <a:endParaRPr/>
            </a:p>
          </p:txBody>
        </p:sp>
        <p:sp>
          <p:nvSpPr>
            <p:cNvPr id="748" name="Google Shape;748;p78"/>
            <p:cNvSpPr/>
            <p:nvPr/>
          </p:nvSpPr>
          <p:spPr>
            <a:xfrm>
              <a:off x="0" y="1624311"/>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8"/>
            <p:cNvSpPr/>
            <p:nvPr/>
          </p:nvSpPr>
          <p:spPr>
            <a:xfrm>
              <a:off x="196357" y="1770361"/>
              <a:ext cx="357013" cy="35701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8"/>
            <p:cNvSpPr/>
            <p:nvPr/>
          </p:nvSpPr>
          <p:spPr>
            <a:xfrm>
              <a:off x="749727" y="1624311"/>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8"/>
            <p:cNvSpPr txBox="1"/>
            <p:nvPr/>
          </p:nvSpPr>
          <p:spPr>
            <a:xfrm>
              <a:off x="749727" y="1624311"/>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WHAT</a:t>
              </a:r>
              <a:r>
                <a:rPr lang="en-US" sz="1900" i="1" strike="sngStrike">
                  <a:solidFill>
                    <a:schemeClr val="dk1"/>
                  </a:solidFill>
                  <a:latin typeface="Gill Sans"/>
                  <a:ea typeface="Gill Sans"/>
                  <a:cs typeface="Gill Sans"/>
                  <a:sym typeface="Gill Sans"/>
                </a:rPr>
                <a:t>: My Goals at OER</a:t>
              </a:r>
              <a:endParaRPr/>
            </a:p>
          </p:txBody>
        </p:sp>
        <p:sp>
          <p:nvSpPr>
            <p:cNvPr id="752" name="Google Shape;752;p78"/>
            <p:cNvSpPr/>
            <p:nvPr/>
          </p:nvSpPr>
          <p:spPr>
            <a:xfrm>
              <a:off x="0" y="2435704"/>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8"/>
            <p:cNvSpPr/>
            <p:nvPr/>
          </p:nvSpPr>
          <p:spPr>
            <a:xfrm>
              <a:off x="196357" y="2581755"/>
              <a:ext cx="357013" cy="35701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8"/>
            <p:cNvSpPr/>
            <p:nvPr/>
          </p:nvSpPr>
          <p:spPr>
            <a:xfrm>
              <a:off x="749727" y="2435704"/>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8"/>
            <p:cNvSpPr txBox="1"/>
            <p:nvPr/>
          </p:nvSpPr>
          <p:spPr>
            <a:xfrm>
              <a:off x="749727" y="2435704"/>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WHY</a:t>
              </a:r>
              <a:r>
                <a:rPr lang="en-US" sz="1900" i="1" strike="sngStrike">
                  <a:solidFill>
                    <a:schemeClr val="dk1"/>
                  </a:solidFill>
                  <a:latin typeface="Gill Sans"/>
                  <a:ea typeface="Gill Sans"/>
                  <a:cs typeface="Gill Sans"/>
                  <a:sym typeface="Gill Sans"/>
                </a:rPr>
                <a:t> and the Theory Behind It </a:t>
              </a:r>
              <a:endParaRPr/>
            </a:p>
          </p:txBody>
        </p:sp>
        <p:sp>
          <p:nvSpPr>
            <p:cNvPr id="756" name="Google Shape;756;p78"/>
            <p:cNvSpPr/>
            <p:nvPr/>
          </p:nvSpPr>
          <p:spPr>
            <a:xfrm>
              <a:off x="0" y="3247098"/>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8"/>
            <p:cNvSpPr/>
            <p:nvPr/>
          </p:nvSpPr>
          <p:spPr>
            <a:xfrm>
              <a:off x="196357" y="3393149"/>
              <a:ext cx="357013" cy="35701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8"/>
            <p:cNvSpPr/>
            <p:nvPr/>
          </p:nvSpPr>
          <p:spPr>
            <a:xfrm>
              <a:off x="749727" y="3247098"/>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8"/>
            <p:cNvSpPr txBox="1"/>
            <p:nvPr/>
          </p:nvSpPr>
          <p:spPr>
            <a:xfrm>
              <a:off x="749727" y="3247098"/>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i="1" strike="sngStrike">
                  <a:solidFill>
                    <a:schemeClr val="dk1"/>
                  </a:solidFill>
                  <a:latin typeface="Gill Sans"/>
                  <a:ea typeface="Gill Sans"/>
                  <a:cs typeface="Gill Sans"/>
                  <a:sym typeface="Gill Sans"/>
                </a:rPr>
                <a:t>The </a:t>
              </a:r>
              <a:r>
                <a:rPr lang="en-US" sz="1900" b="1" i="1" strike="sngStrike">
                  <a:solidFill>
                    <a:schemeClr val="dk1"/>
                  </a:solidFill>
                  <a:latin typeface="Gill Sans"/>
                  <a:ea typeface="Gill Sans"/>
                  <a:cs typeface="Gill Sans"/>
                  <a:sym typeface="Gill Sans"/>
                </a:rPr>
                <a:t>HOW:</a:t>
              </a:r>
              <a:r>
                <a:rPr lang="en-US" sz="1900" b="0" i="1" strike="sngStrike">
                  <a:solidFill>
                    <a:schemeClr val="dk1"/>
                  </a:solidFill>
                  <a:latin typeface="Gill Sans"/>
                  <a:ea typeface="Gill Sans"/>
                  <a:cs typeface="Gill Sans"/>
                  <a:sym typeface="Gill Sans"/>
                </a:rPr>
                <a:t> Applying Theory to Practice</a:t>
              </a:r>
              <a:endParaRPr sz="1900" b="1" i="1" strike="sngStrike">
                <a:solidFill>
                  <a:schemeClr val="dk1"/>
                </a:solidFill>
                <a:latin typeface="Gill Sans"/>
                <a:ea typeface="Gill Sans"/>
                <a:cs typeface="Gill Sans"/>
                <a:sym typeface="Gill Sans"/>
              </a:endParaRPr>
            </a:p>
          </p:txBody>
        </p:sp>
        <p:sp>
          <p:nvSpPr>
            <p:cNvPr id="760" name="Google Shape;760;p78"/>
            <p:cNvSpPr/>
            <p:nvPr/>
          </p:nvSpPr>
          <p:spPr>
            <a:xfrm>
              <a:off x="0" y="4058492"/>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8"/>
            <p:cNvSpPr/>
            <p:nvPr/>
          </p:nvSpPr>
          <p:spPr>
            <a:xfrm>
              <a:off x="196357" y="4204543"/>
              <a:ext cx="357013" cy="35701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8"/>
            <p:cNvSpPr/>
            <p:nvPr/>
          </p:nvSpPr>
          <p:spPr>
            <a:xfrm>
              <a:off x="749727" y="4058492"/>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8"/>
            <p:cNvSpPr txBox="1"/>
            <p:nvPr/>
          </p:nvSpPr>
          <p:spPr>
            <a:xfrm>
              <a:off x="749727" y="4058492"/>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a:solidFill>
                    <a:schemeClr val="dk1"/>
                  </a:solidFill>
                  <a:latin typeface="Gill Sans"/>
                  <a:ea typeface="Gill Sans"/>
                  <a:cs typeface="Gill Sans"/>
                  <a:sym typeface="Gill Sans"/>
                </a:rPr>
                <a:t>The </a:t>
              </a:r>
              <a:r>
                <a:rPr lang="en-US" sz="1900" b="1">
                  <a:solidFill>
                    <a:schemeClr val="dk1"/>
                  </a:solidFill>
                  <a:latin typeface="Gill Sans"/>
                  <a:ea typeface="Gill Sans"/>
                  <a:cs typeface="Gill Sans"/>
                  <a:sym typeface="Gill Sans"/>
                </a:rPr>
                <a:t>WHEN</a:t>
              </a:r>
              <a:r>
                <a:rPr lang="en-US" sz="1900">
                  <a:solidFill>
                    <a:schemeClr val="dk1"/>
                  </a:solidFill>
                  <a:latin typeface="Gill Sans"/>
                  <a:ea typeface="Gill Sans"/>
                  <a:cs typeface="Gill Sans"/>
                  <a:sym typeface="Gill Sans"/>
                </a:rPr>
                <a:t> and </a:t>
              </a:r>
              <a:r>
                <a:rPr lang="en-US" sz="1900" b="1">
                  <a:solidFill>
                    <a:schemeClr val="dk1"/>
                  </a:solidFill>
                  <a:latin typeface="Gill Sans"/>
                  <a:ea typeface="Gill Sans"/>
                  <a:cs typeface="Gill Sans"/>
                  <a:sym typeface="Gill Sans"/>
                </a:rPr>
                <a:t>WHERE</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8"/>
        <p:cNvGrpSpPr/>
        <p:nvPr/>
      </p:nvGrpSpPr>
      <p:grpSpPr>
        <a:xfrm>
          <a:off x="0" y="0"/>
          <a:ext cx="0" cy="0"/>
          <a:chOff x="0" y="0"/>
          <a:chExt cx="0" cy="0"/>
        </a:xfrm>
      </p:grpSpPr>
      <p:sp>
        <p:nvSpPr>
          <p:cNvPr id="769" name="Google Shape;769;p79"/>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9"/>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9"/>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9"/>
          <p:cNvSpPr/>
          <p:nvPr/>
        </p:nvSpPr>
        <p:spPr>
          <a:xfrm>
            <a:off x="334900" y="3085765"/>
            <a:ext cx="8447150"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9"/>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74" name="Google Shape;774;p79"/>
          <p:cNvSpPr/>
          <p:nvPr/>
        </p:nvSpPr>
        <p:spPr>
          <a:xfrm>
            <a:off x="1338314" y="457200"/>
            <a:ext cx="7470785" cy="3678072"/>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9"/>
          <p:cNvSpPr txBox="1">
            <a:spLocks noGrp="1"/>
          </p:cNvSpPr>
          <p:nvPr>
            <p:ph type="title"/>
          </p:nvPr>
        </p:nvSpPr>
        <p:spPr>
          <a:xfrm>
            <a:off x="1473958" y="668740"/>
            <a:ext cx="5680880" cy="33300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4000"/>
              <a:buFont typeface="Gill Sans"/>
              <a:buNone/>
            </a:pPr>
            <a:r>
              <a:rPr lang="en-US" sz="4000">
                <a:solidFill>
                  <a:srgbClr val="FFFFFF"/>
                </a:solidFill>
              </a:rPr>
              <a:t>THE </a:t>
            </a:r>
            <a:r>
              <a:rPr lang="en-US" sz="4000" b="1">
                <a:solidFill>
                  <a:srgbClr val="FFFFFF"/>
                </a:solidFill>
              </a:rPr>
              <a:t>WHEN</a:t>
            </a:r>
            <a:r>
              <a:rPr lang="en-US" sz="4000">
                <a:solidFill>
                  <a:srgbClr val="FFFFFF"/>
                </a:solidFill>
              </a:rPr>
              <a:t> AND </a:t>
            </a:r>
            <a:r>
              <a:rPr lang="en-US" sz="4000" b="1">
                <a:solidFill>
                  <a:srgbClr val="FFFFFF"/>
                </a:solidFill>
              </a:rPr>
              <a:t>WHERE</a:t>
            </a:r>
            <a:endParaRPr/>
          </a:p>
        </p:txBody>
      </p:sp>
      <p:sp>
        <p:nvSpPr>
          <p:cNvPr id="776" name="Google Shape;776;p79"/>
          <p:cNvSpPr/>
          <p:nvPr/>
        </p:nvSpPr>
        <p:spPr>
          <a:xfrm>
            <a:off x="1338264" y="4244454"/>
            <a:ext cx="7470836" cy="207248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9"/>
          <p:cNvSpPr txBox="1">
            <a:spLocks noGrp="1"/>
          </p:cNvSpPr>
          <p:nvPr>
            <p:ph type="body" idx="1"/>
          </p:nvPr>
        </p:nvSpPr>
        <p:spPr>
          <a:xfrm>
            <a:off x="1473958" y="4462818"/>
            <a:ext cx="5680880" cy="16409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312"/>
              <a:buNone/>
            </a:pPr>
            <a:r>
              <a:rPr lang="en-US" sz="3600" cap="none">
                <a:solidFill>
                  <a:srgbClr val="484F56"/>
                </a:solidFill>
              </a:rPr>
              <a:t>ALWAYS AND EVERYWHERE</a:t>
            </a:r>
            <a:endParaRPr/>
          </a:p>
        </p:txBody>
      </p:sp>
      <p:sp>
        <p:nvSpPr>
          <p:cNvPr id="778" name="Google Shape;778;p79"/>
          <p:cNvSpPr/>
          <p:nvPr/>
        </p:nvSpPr>
        <p:spPr>
          <a:xfrm>
            <a:off x="435893" y="457201"/>
            <a:ext cx="829623" cy="585973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3"/>
        <p:cNvGrpSpPr/>
        <p:nvPr/>
      </p:nvGrpSpPr>
      <p:grpSpPr>
        <a:xfrm>
          <a:off x="0" y="0"/>
          <a:ext cx="0" cy="0"/>
          <a:chOff x="0" y="0"/>
          <a:chExt cx="0" cy="0"/>
        </a:xfrm>
      </p:grpSpPr>
      <p:sp>
        <p:nvSpPr>
          <p:cNvPr id="784" name="Google Shape;784;p80"/>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85" name="Google Shape;785;p80"/>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0"/>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ENERGY JUSTICE</a:t>
            </a:r>
            <a:br>
              <a:rPr lang="en-US">
                <a:solidFill>
                  <a:srgbClr val="FFFEFF"/>
                </a:solidFill>
              </a:rPr>
            </a:br>
            <a:br>
              <a:rPr lang="en-US">
                <a:solidFill>
                  <a:srgbClr val="FFFEFF"/>
                </a:solidFill>
              </a:rPr>
            </a:br>
            <a:r>
              <a:rPr lang="en-US" cap="none"/>
              <a:t>Everyone should have access to Clean, Affordable, and Reliable energy. </a:t>
            </a:r>
            <a:br>
              <a:rPr lang="en-US" cap="none"/>
            </a:br>
            <a:br>
              <a:rPr lang="en-US">
                <a:solidFill>
                  <a:srgbClr val="FFFEFF"/>
                </a:solidFill>
              </a:rPr>
            </a:br>
            <a:endParaRPr>
              <a:solidFill>
                <a:srgbClr val="FFFEFF"/>
              </a:solidFill>
            </a:endParaRPr>
          </a:p>
        </p:txBody>
      </p:sp>
      <p:grpSp>
        <p:nvGrpSpPr>
          <p:cNvPr id="787" name="Google Shape;787;p80"/>
          <p:cNvGrpSpPr/>
          <p:nvPr/>
        </p:nvGrpSpPr>
        <p:grpSpPr>
          <a:xfrm>
            <a:off x="1915886" y="866558"/>
            <a:ext cx="2397079" cy="4709130"/>
            <a:chOff x="2371725" y="0"/>
            <a:chExt cx="2268919" cy="4709130"/>
          </a:xfrm>
        </p:grpSpPr>
        <p:sp>
          <p:nvSpPr>
            <p:cNvPr id="788" name="Google Shape;788;p80"/>
            <p:cNvSpPr/>
            <p:nvPr/>
          </p:nvSpPr>
          <p:spPr>
            <a:xfrm>
              <a:off x="2865012" y="0"/>
              <a:ext cx="1775632" cy="1775813"/>
            </a:xfrm>
            <a:custGeom>
              <a:avLst/>
              <a:gdLst/>
              <a:ahLst/>
              <a:cxnLst/>
              <a:rect l="l" t="t" r="r" b="b"/>
              <a:pathLst>
                <a:path w="120000" h="120000" extrusionOk="0">
                  <a:moveTo>
                    <a:pt x="8412" y="60000"/>
                  </a:moveTo>
                  <a:lnTo>
                    <a:pt x="8412" y="60000"/>
                  </a:lnTo>
                  <a:cubicBezTo>
                    <a:pt x="8412" y="32487"/>
                    <a:pt x="28394" y="9427"/>
                    <a:pt x="54688" y="6594"/>
                  </a:cubicBezTo>
                  <a:cubicBezTo>
                    <a:pt x="80983" y="3761"/>
                    <a:pt x="105079" y="22073"/>
                    <a:pt x="110494" y="49002"/>
                  </a:cubicBezTo>
                  <a:cubicBezTo>
                    <a:pt x="115909" y="75932"/>
                    <a:pt x="100889" y="102763"/>
                    <a:pt x="75710" y="111142"/>
                  </a:cubicBezTo>
                  <a:lnTo>
                    <a:pt x="75188" y="116685"/>
                  </a:lnTo>
                  <a:lnTo>
                    <a:pt x="55434" y="108500"/>
                  </a:lnTo>
                  <a:lnTo>
                    <a:pt x="77301" y="94243"/>
                  </a:lnTo>
                  <a:lnTo>
                    <a:pt x="76816" y="99389"/>
                  </a:lnTo>
                  <a:cubicBezTo>
                    <a:pt x="93883" y="89911"/>
                    <a:pt x="102320" y="67635"/>
                    <a:pt x="96673" y="46966"/>
                  </a:cubicBezTo>
                  <a:cubicBezTo>
                    <a:pt x="91025" y="26296"/>
                    <a:pt x="72986" y="13430"/>
                    <a:pt x="54220" y="16688"/>
                  </a:cubicBezTo>
                  <a:cubicBezTo>
                    <a:pt x="35454" y="19946"/>
                    <a:pt x="21588" y="38350"/>
                    <a:pt x="21588" y="60000"/>
                  </a:cubicBezTo>
                  <a:close/>
                </a:path>
              </a:pathLst>
            </a:custGeom>
            <a:solidFill>
              <a:srgbClr val="B13049"/>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0"/>
            <p:cNvSpPr/>
            <p:nvPr/>
          </p:nvSpPr>
          <p:spPr>
            <a:xfrm>
              <a:off x="3257043" y="642796"/>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0"/>
            <p:cNvSpPr txBox="1"/>
            <p:nvPr/>
          </p:nvSpPr>
          <p:spPr>
            <a:xfrm>
              <a:off x="3257043" y="642796"/>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C</a:t>
              </a:r>
              <a:r>
                <a:rPr lang="en-US" sz="1700">
                  <a:solidFill>
                    <a:schemeClr val="dk1"/>
                  </a:solidFill>
                  <a:latin typeface="Gill Sans"/>
                  <a:ea typeface="Gill Sans"/>
                  <a:cs typeface="Gill Sans"/>
                  <a:sym typeface="Gill Sans"/>
                </a:rPr>
                <a:t>lean</a:t>
              </a:r>
              <a:endParaRPr/>
            </a:p>
          </p:txBody>
        </p:sp>
        <p:sp>
          <p:nvSpPr>
            <p:cNvPr id="791" name="Google Shape;791;p80"/>
            <p:cNvSpPr/>
            <p:nvPr/>
          </p:nvSpPr>
          <p:spPr>
            <a:xfrm>
              <a:off x="2371725" y="1020468"/>
              <a:ext cx="1775632" cy="1775813"/>
            </a:xfrm>
            <a:custGeom>
              <a:avLst/>
              <a:gdLst/>
              <a:ahLst/>
              <a:cxnLst/>
              <a:rect l="l" t="t" r="r" b="b"/>
              <a:pathLst>
                <a:path w="120000" h="120000" extrusionOk="0">
                  <a:moveTo>
                    <a:pt x="101855" y="28612"/>
                  </a:moveTo>
                  <a:lnTo>
                    <a:pt x="92096" y="35931"/>
                  </a:lnTo>
                  <a:cubicBezTo>
                    <a:pt x="83192" y="20486"/>
                    <a:pt x="66747" y="13076"/>
                    <a:pt x="50992" y="17411"/>
                  </a:cubicBezTo>
                  <a:cubicBezTo>
                    <a:pt x="35237" y="21746"/>
                    <a:pt x="23563" y="36892"/>
                    <a:pt x="21813" y="55268"/>
                  </a:cubicBezTo>
                  <a:cubicBezTo>
                    <a:pt x="20062" y="73645"/>
                    <a:pt x="28613" y="91297"/>
                    <a:pt x="43184" y="99389"/>
                  </a:cubicBezTo>
                  <a:lnTo>
                    <a:pt x="42699" y="94243"/>
                  </a:lnTo>
                  <a:lnTo>
                    <a:pt x="64566" y="108500"/>
                  </a:lnTo>
                  <a:lnTo>
                    <a:pt x="44812" y="116685"/>
                  </a:lnTo>
                  <a:lnTo>
                    <a:pt x="44290" y="111142"/>
                  </a:lnTo>
                  <a:cubicBezTo>
                    <a:pt x="22950" y="104041"/>
                    <a:pt x="8453" y="83416"/>
                    <a:pt x="8412" y="60098"/>
                  </a:cubicBezTo>
                  <a:cubicBezTo>
                    <a:pt x="8371" y="36781"/>
                    <a:pt x="22795" y="16101"/>
                    <a:pt x="44110" y="8919"/>
                  </a:cubicBezTo>
                  <a:cubicBezTo>
                    <a:pt x="65425" y="1737"/>
                    <a:pt x="88757" y="9694"/>
                    <a:pt x="101855" y="28612"/>
                  </a:cubicBezTo>
                  <a:close/>
                </a:path>
              </a:pathLst>
            </a:custGeom>
            <a:solidFill>
              <a:srgbClr val="B44AB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0"/>
            <p:cNvSpPr/>
            <p:nvPr/>
          </p:nvSpPr>
          <p:spPr>
            <a:xfrm>
              <a:off x="2761758" y="1665148"/>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0"/>
            <p:cNvSpPr txBox="1"/>
            <p:nvPr/>
          </p:nvSpPr>
          <p:spPr>
            <a:xfrm>
              <a:off x="2761758" y="1665148"/>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A</a:t>
              </a:r>
              <a:r>
                <a:rPr lang="en-US" sz="1700">
                  <a:solidFill>
                    <a:schemeClr val="dk1"/>
                  </a:solidFill>
                  <a:latin typeface="Gill Sans"/>
                  <a:ea typeface="Gill Sans"/>
                  <a:cs typeface="Gill Sans"/>
                  <a:sym typeface="Gill Sans"/>
                </a:rPr>
                <a:t>ffordable</a:t>
              </a:r>
              <a:endParaRPr/>
            </a:p>
          </p:txBody>
        </p:sp>
        <p:sp>
          <p:nvSpPr>
            <p:cNvPr id="794" name="Google Shape;794;p80"/>
            <p:cNvSpPr/>
            <p:nvPr/>
          </p:nvSpPr>
          <p:spPr>
            <a:xfrm>
              <a:off x="2865012" y="2044704"/>
              <a:ext cx="1775632" cy="1775813"/>
            </a:xfrm>
            <a:custGeom>
              <a:avLst/>
              <a:gdLst/>
              <a:ahLst/>
              <a:cxnLst/>
              <a:rect l="l" t="t" r="r" b="b"/>
              <a:pathLst>
                <a:path w="120000" h="120000" extrusionOk="0">
                  <a:moveTo>
                    <a:pt x="18145" y="28612"/>
                  </a:moveTo>
                  <a:lnTo>
                    <a:pt x="18145" y="28612"/>
                  </a:lnTo>
                  <a:cubicBezTo>
                    <a:pt x="31243" y="9694"/>
                    <a:pt x="54575" y="1737"/>
                    <a:pt x="75890" y="8919"/>
                  </a:cubicBezTo>
                  <a:cubicBezTo>
                    <a:pt x="97205" y="16101"/>
                    <a:pt x="111629" y="36781"/>
                    <a:pt x="111588" y="60098"/>
                  </a:cubicBezTo>
                  <a:cubicBezTo>
                    <a:pt x="111547" y="83416"/>
                    <a:pt x="97050" y="104041"/>
                    <a:pt x="75710" y="111142"/>
                  </a:cubicBezTo>
                  <a:lnTo>
                    <a:pt x="75188" y="116685"/>
                  </a:lnTo>
                  <a:lnTo>
                    <a:pt x="55434" y="108500"/>
                  </a:lnTo>
                  <a:lnTo>
                    <a:pt x="77301" y="94243"/>
                  </a:lnTo>
                  <a:lnTo>
                    <a:pt x="76816" y="99389"/>
                  </a:lnTo>
                  <a:cubicBezTo>
                    <a:pt x="91387" y="91297"/>
                    <a:pt x="99938" y="73645"/>
                    <a:pt x="98187" y="55268"/>
                  </a:cubicBezTo>
                  <a:cubicBezTo>
                    <a:pt x="96437" y="36892"/>
                    <a:pt x="84763" y="21746"/>
                    <a:pt x="69008" y="17411"/>
                  </a:cubicBezTo>
                  <a:cubicBezTo>
                    <a:pt x="53253" y="13076"/>
                    <a:pt x="36808" y="20486"/>
                    <a:pt x="27904" y="35931"/>
                  </a:cubicBezTo>
                  <a:close/>
                </a:path>
              </a:pathLst>
            </a:custGeom>
            <a:solidFill>
              <a:srgbClr val="8071AB"/>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0"/>
            <p:cNvSpPr/>
            <p:nvPr/>
          </p:nvSpPr>
          <p:spPr>
            <a:xfrm>
              <a:off x="3257043" y="2687501"/>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0"/>
            <p:cNvSpPr txBox="1"/>
            <p:nvPr/>
          </p:nvSpPr>
          <p:spPr>
            <a:xfrm>
              <a:off x="3257043" y="2687501"/>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R</a:t>
              </a:r>
              <a:r>
                <a:rPr lang="en-US" sz="1700">
                  <a:solidFill>
                    <a:schemeClr val="dk1"/>
                  </a:solidFill>
                  <a:latin typeface="Gill Sans"/>
                  <a:ea typeface="Gill Sans"/>
                  <a:cs typeface="Gill Sans"/>
                  <a:sym typeface="Gill Sans"/>
                </a:rPr>
                <a:t>eliable</a:t>
              </a:r>
              <a:endParaRPr/>
            </a:p>
          </p:txBody>
        </p:sp>
        <p:sp>
          <p:nvSpPr>
            <p:cNvPr id="797" name="Google Shape;797;p80"/>
            <p:cNvSpPr/>
            <p:nvPr/>
          </p:nvSpPr>
          <p:spPr>
            <a:xfrm>
              <a:off x="2538369" y="3182901"/>
              <a:ext cx="1525491" cy="1526229"/>
            </a:xfrm>
            <a:prstGeom prst="blockArc">
              <a:avLst>
                <a:gd name="adj1" fmla="val 0"/>
                <a:gd name="adj2" fmla="val 18900000"/>
                <a:gd name="adj3" fmla="val 12740"/>
              </a:avLst>
            </a:prstGeom>
            <a:solidFill>
              <a:srgbClr val="949EA6"/>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0"/>
            <p:cNvSpPr/>
            <p:nvPr/>
          </p:nvSpPr>
          <p:spPr>
            <a:xfrm>
              <a:off x="2761758" y="3709853"/>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0"/>
            <p:cNvSpPr txBox="1"/>
            <p:nvPr/>
          </p:nvSpPr>
          <p:spPr>
            <a:xfrm>
              <a:off x="2761758" y="3709853"/>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dirty="0">
                  <a:solidFill>
                    <a:schemeClr val="dk1"/>
                  </a:solidFill>
                  <a:latin typeface="Gill Sans"/>
                  <a:ea typeface="Gill Sans"/>
                  <a:cs typeface="Gill Sans"/>
                  <a:sym typeface="Gill Sans"/>
                </a:rPr>
                <a:t>E</a:t>
              </a:r>
              <a:r>
                <a:rPr lang="en-US" sz="1700" dirty="0">
                  <a:solidFill>
                    <a:schemeClr val="dk1"/>
                  </a:solidFill>
                  <a:latin typeface="Gill Sans"/>
                  <a:ea typeface="Gill Sans"/>
                  <a:cs typeface="Gill Sans"/>
                  <a:sym typeface="Gill Sans"/>
                </a:rPr>
                <a:t>nergy</a:t>
              </a:r>
              <a:endParaRPr dirty="0"/>
            </a:p>
          </p:txBody>
        </p:sp>
      </p:grpSp>
      <p:sp>
        <p:nvSpPr>
          <p:cNvPr id="800" name="Google Shape;800;p80"/>
          <p:cNvSpPr/>
          <p:nvPr/>
        </p:nvSpPr>
        <p:spPr>
          <a:xfrm>
            <a:off x="1817915" y="5840884"/>
            <a:ext cx="2359601"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rgbClr val="B2324B"/>
                </a:solidFill>
                <a:latin typeface="Gill Sans"/>
                <a:ea typeface="Gill Sans"/>
                <a:cs typeface="Gill Sans"/>
                <a:sym typeface="Gill Sans"/>
              </a:rPr>
              <a:t>C</a:t>
            </a:r>
            <a:r>
              <a:rPr lang="en-US" sz="5400" dirty="0">
                <a:solidFill>
                  <a:schemeClr val="dk1"/>
                </a:solidFill>
                <a:latin typeface="Gill Sans"/>
                <a:ea typeface="Gill Sans"/>
                <a:cs typeface="Gill Sans"/>
                <a:sym typeface="Gill Sans"/>
              </a:rPr>
              <a:t>.</a:t>
            </a:r>
            <a:r>
              <a:rPr lang="en-US" sz="5400" dirty="0">
                <a:solidFill>
                  <a:srgbClr val="B44EB1"/>
                </a:solidFill>
                <a:latin typeface="Gill Sans"/>
                <a:ea typeface="Gill Sans"/>
                <a:cs typeface="Gill Sans"/>
                <a:sym typeface="Gill Sans"/>
              </a:rPr>
              <a:t>A</a:t>
            </a:r>
            <a:r>
              <a:rPr lang="en-US" sz="5400" dirty="0">
                <a:solidFill>
                  <a:schemeClr val="dk1"/>
                </a:solidFill>
                <a:latin typeface="Gill Sans"/>
                <a:ea typeface="Gill Sans"/>
                <a:cs typeface="Gill Sans"/>
                <a:sym typeface="Gill Sans"/>
              </a:rPr>
              <a:t>.</a:t>
            </a:r>
            <a:r>
              <a:rPr lang="en-US" sz="5400" dirty="0">
                <a:solidFill>
                  <a:srgbClr val="8274AB"/>
                </a:solidFill>
                <a:latin typeface="Gill Sans"/>
                <a:ea typeface="Gill Sans"/>
                <a:cs typeface="Gill Sans"/>
                <a:sym typeface="Gill Sans"/>
              </a:rPr>
              <a:t>R</a:t>
            </a:r>
            <a:r>
              <a:rPr lang="en-US" sz="5400" dirty="0">
                <a:solidFill>
                  <a:schemeClr val="dk1"/>
                </a:solidFill>
                <a:latin typeface="Gill Sans"/>
                <a:ea typeface="Gill Sans"/>
                <a:cs typeface="Gill Sans"/>
                <a:sym typeface="Gill Sans"/>
              </a:rPr>
              <a:t>.</a:t>
            </a:r>
            <a:r>
              <a:rPr lang="en-US" sz="5400" dirty="0">
                <a:solidFill>
                  <a:srgbClr val="969FA7"/>
                </a:solidFill>
                <a:latin typeface="Gill Sans"/>
                <a:ea typeface="Gill Sans"/>
                <a:cs typeface="Gill Sans"/>
                <a:sym typeface="Gill Sans"/>
              </a:rPr>
              <a:t>E</a:t>
            </a:r>
            <a:endParaRPr sz="5400" b="0" cap="none" dirty="0">
              <a:solidFill>
                <a:srgbClr val="969FA7"/>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5"/>
        <p:cNvGrpSpPr/>
        <p:nvPr/>
      </p:nvGrpSpPr>
      <p:grpSpPr>
        <a:xfrm>
          <a:off x="0" y="0"/>
          <a:ext cx="0" cy="0"/>
          <a:chOff x="0" y="0"/>
          <a:chExt cx="0" cy="0"/>
        </a:xfrm>
      </p:grpSpPr>
      <p:sp>
        <p:nvSpPr>
          <p:cNvPr id="806" name="Google Shape;806;p81"/>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07" name="Google Shape;807;p81"/>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1"/>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ENERGY JUSTICE</a:t>
            </a:r>
            <a:br>
              <a:rPr lang="en-US">
                <a:solidFill>
                  <a:srgbClr val="FFFEFF"/>
                </a:solidFill>
              </a:rPr>
            </a:br>
            <a:br>
              <a:rPr lang="en-US">
                <a:solidFill>
                  <a:srgbClr val="FFFEFF"/>
                </a:solidFill>
              </a:rPr>
            </a:br>
            <a:r>
              <a:rPr lang="en-US" cap="none"/>
              <a:t>Everyone should have access to Clean, Affordable, and Reliable, and Equitable energy.</a:t>
            </a:r>
            <a:endParaRPr>
              <a:solidFill>
                <a:srgbClr val="FFFEFF"/>
              </a:solidFill>
            </a:endParaRPr>
          </a:p>
        </p:txBody>
      </p:sp>
      <p:grpSp>
        <p:nvGrpSpPr>
          <p:cNvPr id="809" name="Google Shape;809;p81"/>
          <p:cNvGrpSpPr/>
          <p:nvPr/>
        </p:nvGrpSpPr>
        <p:grpSpPr>
          <a:xfrm>
            <a:off x="1839686" y="866558"/>
            <a:ext cx="2394856" cy="4709130"/>
            <a:chOff x="2371725" y="0"/>
            <a:chExt cx="2268919" cy="4709130"/>
          </a:xfrm>
        </p:grpSpPr>
        <p:sp>
          <p:nvSpPr>
            <p:cNvPr id="810" name="Google Shape;810;p81"/>
            <p:cNvSpPr/>
            <p:nvPr/>
          </p:nvSpPr>
          <p:spPr>
            <a:xfrm>
              <a:off x="2865012" y="0"/>
              <a:ext cx="1775632" cy="1775813"/>
            </a:xfrm>
            <a:custGeom>
              <a:avLst/>
              <a:gdLst/>
              <a:ahLst/>
              <a:cxnLst/>
              <a:rect l="l" t="t" r="r" b="b"/>
              <a:pathLst>
                <a:path w="120000" h="120000" extrusionOk="0">
                  <a:moveTo>
                    <a:pt x="8412" y="60000"/>
                  </a:moveTo>
                  <a:lnTo>
                    <a:pt x="8412" y="60000"/>
                  </a:lnTo>
                  <a:cubicBezTo>
                    <a:pt x="8412" y="32487"/>
                    <a:pt x="28394" y="9427"/>
                    <a:pt x="54688" y="6594"/>
                  </a:cubicBezTo>
                  <a:cubicBezTo>
                    <a:pt x="80983" y="3761"/>
                    <a:pt x="105079" y="22073"/>
                    <a:pt x="110494" y="49002"/>
                  </a:cubicBezTo>
                  <a:cubicBezTo>
                    <a:pt x="115909" y="75932"/>
                    <a:pt x="100889" y="102763"/>
                    <a:pt x="75710" y="111142"/>
                  </a:cubicBezTo>
                  <a:lnTo>
                    <a:pt x="75188" y="116685"/>
                  </a:lnTo>
                  <a:lnTo>
                    <a:pt x="55434" y="108500"/>
                  </a:lnTo>
                  <a:lnTo>
                    <a:pt x="77301" y="94243"/>
                  </a:lnTo>
                  <a:lnTo>
                    <a:pt x="76816" y="99389"/>
                  </a:lnTo>
                  <a:cubicBezTo>
                    <a:pt x="93883" y="89911"/>
                    <a:pt x="102320" y="67635"/>
                    <a:pt x="96673" y="46966"/>
                  </a:cubicBezTo>
                  <a:cubicBezTo>
                    <a:pt x="91025" y="26296"/>
                    <a:pt x="72986" y="13430"/>
                    <a:pt x="54220" y="16688"/>
                  </a:cubicBezTo>
                  <a:cubicBezTo>
                    <a:pt x="35454" y="19946"/>
                    <a:pt x="21588" y="38350"/>
                    <a:pt x="21588" y="60000"/>
                  </a:cubicBezTo>
                  <a:close/>
                </a:path>
              </a:pathLst>
            </a:custGeom>
            <a:solidFill>
              <a:srgbClr val="B13049"/>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1"/>
            <p:cNvSpPr/>
            <p:nvPr/>
          </p:nvSpPr>
          <p:spPr>
            <a:xfrm>
              <a:off x="3257043" y="642796"/>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1"/>
            <p:cNvSpPr txBox="1"/>
            <p:nvPr/>
          </p:nvSpPr>
          <p:spPr>
            <a:xfrm>
              <a:off x="3257043" y="642796"/>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C</a:t>
              </a:r>
              <a:r>
                <a:rPr lang="en-US" sz="1700">
                  <a:solidFill>
                    <a:schemeClr val="dk1"/>
                  </a:solidFill>
                  <a:latin typeface="Gill Sans"/>
                  <a:ea typeface="Gill Sans"/>
                  <a:cs typeface="Gill Sans"/>
                  <a:sym typeface="Gill Sans"/>
                </a:rPr>
                <a:t>lean</a:t>
              </a:r>
              <a:endParaRPr/>
            </a:p>
          </p:txBody>
        </p:sp>
        <p:sp>
          <p:nvSpPr>
            <p:cNvPr id="813" name="Google Shape;813;p81"/>
            <p:cNvSpPr/>
            <p:nvPr/>
          </p:nvSpPr>
          <p:spPr>
            <a:xfrm>
              <a:off x="2371725" y="1020468"/>
              <a:ext cx="1775632" cy="1775813"/>
            </a:xfrm>
            <a:custGeom>
              <a:avLst/>
              <a:gdLst/>
              <a:ahLst/>
              <a:cxnLst/>
              <a:rect l="l" t="t" r="r" b="b"/>
              <a:pathLst>
                <a:path w="120000" h="120000" extrusionOk="0">
                  <a:moveTo>
                    <a:pt x="101855" y="28612"/>
                  </a:moveTo>
                  <a:lnTo>
                    <a:pt x="92096" y="35931"/>
                  </a:lnTo>
                  <a:cubicBezTo>
                    <a:pt x="83192" y="20486"/>
                    <a:pt x="66747" y="13076"/>
                    <a:pt x="50992" y="17411"/>
                  </a:cubicBezTo>
                  <a:cubicBezTo>
                    <a:pt x="35237" y="21746"/>
                    <a:pt x="23563" y="36892"/>
                    <a:pt x="21813" y="55268"/>
                  </a:cubicBezTo>
                  <a:cubicBezTo>
                    <a:pt x="20062" y="73645"/>
                    <a:pt x="28613" y="91297"/>
                    <a:pt x="43184" y="99389"/>
                  </a:cubicBezTo>
                  <a:lnTo>
                    <a:pt x="42699" y="94243"/>
                  </a:lnTo>
                  <a:lnTo>
                    <a:pt x="64566" y="108500"/>
                  </a:lnTo>
                  <a:lnTo>
                    <a:pt x="44812" y="116685"/>
                  </a:lnTo>
                  <a:lnTo>
                    <a:pt x="44290" y="111142"/>
                  </a:lnTo>
                  <a:cubicBezTo>
                    <a:pt x="22950" y="104041"/>
                    <a:pt x="8453" y="83416"/>
                    <a:pt x="8412" y="60098"/>
                  </a:cubicBezTo>
                  <a:cubicBezTo>
                    <a:pt x="8371" y="36781"/>
                    <a:pt x="22795" y="16101"/>
                    <a:pt x="44110" y="8919"/>
                  </a:cubicBezTo>
                  <a:cubicBezTo>
                    <a:pt x="65425" y="1737"/>
                    <a:pt x="88757" y="9694"/>
                    <a:pt x="101855" y="28612"/>
                  </a:cubicBezTo>
                  <a:close/>
                </a:path>
              </a:pathLst>
            </a:custGeom>
            <a:solidFill>
              <a:srgbClr val="B44AB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1"/>
            <p:cNvSpPr/>
            <p:nvPr/>
          </p:nvSpPr>
          <p:spPr>
            <a:xfrm>
              <a:off x="2761758" y="1665148"/>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1"/>
            <p:cNvSpPr txBox="1"/>
            <p:nvPr/>
          </p:nvSpPr>
          <p:spPr>
            <a:xfrm>
              <a:off x="2761758" y="1665148"/>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A</a:t>
              </a:r>
              <a:r>
                <a:rPr lang="en-US" sz="1700">
                  <a:solidFill>
                    <a:schemeClr val="dk1"/>
                  </a:solidFill>
                  <a:latin typeface="Gill Sans"/>
                  <a:ea typeface="Gill Sans"/>
                  <a:cs typeface="Gill Sans"/>
                  <a:sym typeface="Gill Sans"/>
                </a:rPr>
                <a:t>ffordable</a:t>
              </a:r>
              <a:endParaRPr/>
            </a:p>
          </p:txBody>
        </p:sp>
        <p:sp>
          <p:nvSpPr>
            <p:cNvPr id="816" name="Google Shape;816;p81"/>
            <p:cNvSpPr/>
            <p:nvPr/>
          </p:nvSpPr>
          <p:spPr>
            <a:xfrm>
              <a:off x="2865012" y="2044704"/>
              <a:ext cx="1775632" cy="1775813"/>
            </a:xfrm>
            <a:custGeom>
              <a:avLst/>
              <a:gdLst/>
              <a:ahLst/>
              <a:cxnLst/>
              <a:rect l="l" t="t" r="r" b="b"/>
              <a:pathLst>
                <a:path w="120000" h="120000" extrusionOk="0">
                  <a:moveTo>
                    <a:pt x="18145" y="28612"/>
                  </a:moveTo>
                  <a:lnTo>
                    <a:pt x="18145" y="28612"/>
                  </a:lnTo>
                  <a:cubicBezTo>
                    <a:pt x="31243" y="9694"/>
                    <a:pt x="54575" y="1737"/>
                    <a:pt x="75890" y="8919"/>
                  </a:cubicBezTo>
                  <a:cubicBezTo>
                    <a:pt x="97205" y="16101"/>
                    <a:pt x="111629" y="36781"/>
                    <a:pt x="111588" y="60098"/>
                  </a:cubicBezTo>
                  <a:cubicBezTo>
                    <a:pt x="111547" y="83416"/>
                    <a:pt x="97050" y="104041"/>
                    <a:pt x="75710" y="111142"/>
                  </a:cubicBezTo>
                  <a:lnTo>
                    <a:pt x="75188" y="116685"/>
                  </a:lnTo>
                  <a:lnTo>
                    <a:pt x="55434" y="108500"/>
                  </a:lnTo>
                  <a:lnTo>
                    <a:pt x="77301" y="94243"/>
                  </a:lnTo>
                  <a:lnTo>
                    <a:pt x="76816" y="99389"/>
                  </a:lnTo>
                  <a:cubicBezTo>
                    <a:pt x="91387" y="91297"/>
                    <a:pt x="99938" y="73645"/>
                    <a:pt x="98187" y="55268"/>
                  </a:cubicBezTo>
                  <a:cubicBezTo>
                    <a:pt x="96437" y="36892"/>
                    <a:pt x="84763" y="21746"/>
                    <a:pt x="69008" y="17411"/>
                  </a:cubicBezTo>
                  <a:cubicBezTo>
                    <a:pt x="53253" y="13076"/>
                    <a:pt x="36808" y="20486"/>
                    <a:pt x="27904" y="35931"/>
                  </a:cubicBezTo>
                  <a:close/>
                </a:path>
              </a:pathLst>
            </a:custGeom>
            <a:solidFill>
              <a:srgbClr val="8071AB"/>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1"/>
            <p:cNvSpPr/>
            <p:nvPr/>
          </p:nvSpPr>
          <p:spPr>
            <a:xfrm>
              <a:off x="3257043" y="2687501"/>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1"/>
            <p:cNvSpPr txBox="1"/>
            <p:nvPr/>
          </p:nvSpPr>
          <p:spPr>
            <a:xfrm>
              <a:off x="3257043" y="2687501"/>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R</a:t>
              </a:r>
              <a:r>
                <a:rPr lang="en-US" sz="1700">
                  <a:solidFill>
                    <a:schemeClr val="dk1"/>
                  </a:solidFill>
                  <a:latin typeface="Gill Sans"/>
                  <a:ea typeface="Gill Sans"/>
                  <a:cs typeface="Gill Sans"/>
                  <a:sym typeface="Gill Sans"/>
                </a:rPr>
                <a:t>eliable</a:t>
              </a:r>
              <a:endParaRPr/>
            </a:p>
          </p:txBody>
        </p:sp>
        <p:sp>
          <p:nvSpPr>
            <p:cNvPr id="819" name="Google Shape;819;p81"/>
            <p:cNvSpPr/>
            <p:nvPr/>
          </p:nvSpPr>
          <p:spPr>
            <a:xfrm>
              <a:off x="2538369" y="3182901"/>
              <a:ext cx="1525491" cy="1526229"/>
            </a:xfrm>
            <a:prstGeom prst="blockArc">
              <a:avLst>
                <a:gd name="adj1" fmla="val 0"/>
                <a:gd name="adj2" fmla="val 18900000"/>
                <a:gd name="adj3" fmla="val 12740"/>
              </a:avLst>
            </a:prstGeom>
            <a:solidFill>
              <a:srgbClr val="949EA6"/>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1"/>
            <p:cNvSpPr/>
            <p:nvPr/>
          </p:nvSpPr>
          <p:spPr>
            <a:xfrm>
              <a:off x="2761758" y="3709853"/>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1"/>
            <p:cNvSpPr txBox="1"/>
            <p:nvPr/>
          </p:nvSpPr>
          <p:spPr>
            <a:xfrm>
              <a:off x="2761758" y="3709853"/>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a:solidFill>
                    <a:schemeClr val="dk1"/>
                  </a:solidFill>
                  <a:latin typeface="Gill Sans"/>
                  <a:ea typeface="Gill Sans"/>
                  <a:cs typeface="Gill Sans"/>
                  <a:sym typeface="Gill Sans"/>
                </a:rPr>
                <a:t>E</a:t>
              </a:r>
              <a:r>
                <a:rPr lang="en-US" sz="1700" b="0">
                  <a:solidFill>
                    <a:schemeClr val="dk1"/>
                  </a:solidFill>
                  <a:latin typeface="Gill Sans"/>
                  <a:ea typeface="Gill Sans"/>
                  <a:cs typeface="Gill Sans"/>
                  <a:sym typeface="Gill Sans"/>
                </a:rPr>
                <a:t>quitable</a:t>
              </a:r>
              <a:endParaRPr/>
            </a:p>
          </p:txBody>
        </p:sp>
      </p:grpSp>
      <p:sp>
        <p:nvSpPr>
          <p:cNvPr id="822" name="Google Shape;822;p81"/>
          <p:cNvSpPr/>
          <p:nvPr/>
        </p:nvSpPr>
        <p:spPr>
          <a:xfrm>
            <a:off x="1715264" y="5794972"/>
            <a:ext cx="239225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rgbClr val="B2324B"/>
                </a:solidFill>
                <a:latin typeface="Gill Sans"/>
                <a:ea typeface="Gill Sans"/>
                <a:cs typeface="Gill Sans"/>
                <a:sym typeface="Gill Sans"/>
              </a:rPr>
              <a:t>C</a:t>
            </a:r>
            <a:r>
              <a:rPr lang="en-US" sz="5400" dirty="0">
                <a:solidFill>
                  <a:schemeClr val="dk1"/>
                </a:solidFill>
                <a:latin typeface="Gill Sans"/>
                <a:ea typeface="Gill Sans"/>
                <a:cs typeface="Gill Sans"/>
                <a:sym typeface="Gill Sans"/>
              </a:rPr>
              <a:t>.</a:t>
            </a:r>
            <a:r>
              <a:rPr lang="en-US" sz="5400" dirty="0">
                <a:solidFill>
                  <a:srgbClr val="B44EB1"/>
                </a:solidFill>
                <a:latin typeface="Gill Sans"/>
                <a:ea typeface="Gill Sans"/>
                <a:cs typeface="Gill Sans"/>
                <a:sym typeface="Gill Sans"/>
              </a:rPr>
              <a:t>A</a:t>
            </a:r>
            <a:r>
              <a:rPr lang="en-US" sz="5400" dirty="0">
                <a:solidFill>
                  <a:schemeClr val="dk1"/>
                </a:solidFill>
                <a:latin typeface="Gill Sans"/>
                <a:ea typeface="Gill Sans"/>
                <a:cs typeface="Gill Sans"/>
                <a:sym typeface="Gill Sans"/>
              </a:rPr>
              <a:t>.</a:t>
            </a:r>
            <a:r>
              <a:rPr lang="en-US" sz="5400" dirty="0">
                <a:solidFill>
                  <a:srgbClr val="8274AB"/>
                </a:solidFill>
                <a:latin typeface="Gill Sans"/>
                <a:ea typeface="Gill Sans"/>
                <a:cs typeface="Gill Sans"/>
                <a:sym typeface="Gill Sans"/>
              </a:rPr>
              <a:t>R</a:t>
            </a:r>
            <a:r>
              <a:rPr lang="en-US" sz="5400" dirty="0">
                <a:solidFill>
                  <a:schemeClr val="dk1"/>
                </a:solidFill>
                <a:latin typeface="Gill Sans"/>
                <a:ea typeface="Gill Sans"/>
                <a:cs typeface="Gill Sans"/>
                <a:sym typeface="Gill Sans"/>
              </a:rPr>
              <a:t>.</a:t>
            </a:r>
            <a:r>
              <a:rPr lang="en-US" sz="5400" dirty="0">
                <a:solidFill>
                  <a:srgbClr val="969FA7"/>
                </a:solidFill>
                <a:latin typeface="Gill Sans"/>
                <a:ea typeface="Gill Sans"/>
                <a:cs typeface="Gill Sans"/>
                <a:sym typeface="Gill Sans"/>
              </a:rPr>
              <a:t>E</a:t>
            </a:r>
            <a:endParaRPr sz="5400" b="0" cap="none" dirty="0">
              <a:solidFill>
                <a:srgbClr val="969FA7"/>
              </a:solidFill>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7"/>
        <p:cNvGrpSpPr/>
        <p:nvPr/>
      </p:nvGrpSpPr>
      <p:grpSpPr>
        <a:xfrm>
          <a:off x="0" y="0"/>
          <a:ext cx="0" cy="0"/>
          <a:chOff x="0" y="0"/>
          <a:chExt cx="0" cy="0"/>
        </a:xfrm>
      </p:grpSpPr>
      <p:sp>
        <p:nvSpPr>
          <p:cNvPr id="828" name="Google Shape;828;p82"/>
          <p:cNvSpPr/>
          <p:nvPr/>
        </p:nvSpPr>
        <p:spPr>
          <a:xfrm>
            <a:off x="0" y="0"/>
            <a:ext cx="9144000"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29" name="Google Shape;829;p82"/>
          <p:cNvSpPr/>
          <p:nvPr/>
        </p:nvSpPr>
        <p:spPr>
          <a:xfrm>
            <a:off x="331783" y="614407"/>
            <a:ext cx="4207475" cy="561177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2"/>
          <p:cNvSpPr txBox="1">
            <a:spLocks noGrp="1"/>
          </p:cNvSpPr>
          <p:nvPr>
            <p:ph type="title"/>
          </p:nvPr>
        </p:nvSpPr>
        <p:spPr>
          <a:xfrm>
            <a:off x="571591" y="960723"/>
            <a:ext cx="3726367"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SzPts val="4800"/>
              <a:buFont typeface="Gill Sans"/>
              <a:buNone/>
            </a:pPr>
            <a:r>
              <a:rPr lang="en-US" sz="4800">
                <a:solidFill>
                  <a:srgbClr val="FFFFFF"/>
                </a:solidFill>
              </a:rPr>
              <a:t>QUESTIONS?</a:t>
            </a:r>
            <a:endParaRPr/>
          </a:p>
        </p:txBody>
      </p:sp>
      <p:sp>
        <p:nvSpPr>
          <p:cNvPr id="831" name="Google Shape;831;p82"/>
          <p:cNvSpPr/>
          <p:nvPr/>
        </p:nvSpPr>
        <p:spPr>
          <a:xfrm>
            <a:off x="334900" y="457200"/>
            <a:ext cx="4204358"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2"/>
          <p:cNvSpPr/>
          <p:nvPr/>
        </p:nvSpPr>
        <p:spPr>
          <a:xfrm>
            <a:off x="4608238" y="457200"/>
            <a:ext cx="4200005"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2"/>
          <p:cNvSpPr txBox="1">
            <a:spLocks noGrp="1"/>
          </p:cNvSpPr>
          <p:nvPr>
            <p:ph type="body" idx="1"/>
          </p:nvPr>
        </p:nvSpPr>
        <p:spPr>
          <a:xfrm>
            <a:off x="587540" y="2254102"/>
            <a:ext cx="3710416" cy="36503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576"/>
              <a:buNone/>
            </a:pPr>
            <a:r>
              <a:rPr lang="en-US" sz="2800">
                <a:solidFill>
                  <a:srgbClr val="FFFFFF"/>
                </a:solidFill>
              </a:rPr>
              <a:t>Thank you!</a:t>
            </a:r>
            <a:endParaRPr/>
          </a:p>
        </p:txBody>
      </p:sp>
      <p:pic>
        <p:nvPicPr>
          <p:cNvPr id="834" name="Google Shape;834;p82" descr="Help"/>
          <p:cNvPicPr preferRelativeResize="0"/>
          <p:nvPr/>
        </p:nvPicPr>
        <p:blipFill rotWithShape="1">
          <a:blip r:embed="rId3">
            <a:alphaModFix/>
          </a:blip>
          <a:srcRect/>
          <a:stretch/>
        </p:blipFill>
        <p:spPr>
          <a:xfrm>
            <a:off x="4853620" y="960723"/>
            <a:ext cx="3709242" cy="3709242"/>
          </a:xfrm>
          <a:prstGeom prst="rect">
            <a:avLst/>
          </a:prstGeom>
          <a:noFill/>
          <a:ln>
            <a:noFill/>
          </a:ln>
        </p:spPr>
      </p:pic>
      <p:sp>
        <p:nvSpPr>
          <p:cNvPr id="835" name="Google Shape;835;p82"/>
          <p:cNvSpPr/>
          <p:nvPr/>
        </p:nvSpPr>
        <p:spPr>
          <a:xfrm>
            <a:off x="-32742" y="5260695"/>
            <a:ext cx="4572000" cy="10156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a:solidFill>
                  <a:srgbClr val="E5DDE2"/>
                </a:solidFill>
                <a:latin typeface="Gill Sans"/>
                <a:ea typeface="Gill Sans"/>
                <a:cs typeface="Gill Sans"/>
                <a:sym typeface="Gill Sans"/>
              </a:rPr>
              <a:t>Yasmin Yacoby</a:t>
            </a:r>
            <a:endParaRPr/>
          </a:p>
          <a:p>
            <a:pPr marL="0" marR="0" lvl="0" indent="0" algn="r" rtl="0">
              <a:spcBef>
                <a:spcPts val="0"/>
              </a:spcBef>
              <a:spcAft>
                <a:spcPts val="0"/>
              </a:spcAft>
              <a:buNone/>
            </a:pPr>
            <a:r>
              <a:rPr lang="en-US" sz="2000">
                <a:solidFill>
                  <a:srgbClr val="E5DDE2"/>
                </a:solidFill>
                <a:latin typeface="Gill Sans"/>
                <a:ea typeface="Gill Sans"/>
                <a:cs typeface="Gill Sans"/>
                <a:sym typeface="Gill Sans"/>
              </a:rPr>
              <a:t>Yasmin.Yacoby.CTR@energy.ri.gov</a:t>
            </a:r>
            <a:endParaRPr/>
          </a:p>
          <a:p>
            <a:pPr marL="0" marR="0" lvl="0" indent="0" algn="r" rtl="0">
              <a:spcBef>
                <a:spcPts val="0"/>
              </a:spcBef>
              <a:spcAft>
                <a:spcPts val="0"/>
              </a:spcAft>
              <a:buNone/>
            </a:pPr>
            <a:r>
              <a:rPr lang="en-US" sz="2000">
                <a:solidFill>
                  <a:srgbClr val="E5DDE2"/>
                </a:solidFill>
                <a:latin typeface="Gill Sans"/>
                <a:ea typeface="Gill Sans"/>
                <a:cs typeface="Gill Sans"/>
                <a:sym typeface="Gill Sans"/>
              </a:rPr>
              <a:t>(401) 574-9103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51"/>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33" name="Google Shape;333;p51"/>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1"/>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a:solidFill>
                  <a:srgbClr val="FFFEFF"/>
                </a:solidFill>
              </a:rPr>
              <a:t>TABLE OF CONTENTS	</a:t>
            </a:r>
            <a:endParaRPr/>
          </a:p>
        </p:txBody>
      </p:sp>
      <p:grpSp>
        <p:nvGrpSpPr>
          <p:cNvPr id="335" name="Google Shape;335;p51"/>
          <p:cNvGrpSpPr/>
          <p:nvPr/>
        </p:nvGrpSpPr>
        <p:grpSpPr>
          <a:xfrm>
            <a:off x="364525" y="1039490"/>
            <a:ext cx="5259278" cy="4706084"/>
            <a:chOff x="0" y="1523"/>
            <a:chExt cx="7012370" cy="4706084"/>
          </a:xfrm>
        </p:grpSpPr>
        <p:sp>
          <p:nvSpPr>
            <p:cNvPr id="336" name="Google Shape;336;p51"/>
            <p:cNvSpPr/>
            <p:nvPr/>
          </p:nvSpPr>
          <p:spPr>
            <a:xfrm>
              <a:off x="0" y="1523"/>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1"/>
            <p:cNvSpPr/>
            <p:nvPr/>
          </p:nvSpPr>
          <p:spPr>
            <a:xfrm>
              <a:off x="196357" y="147574"/>
              <a:ext cx="357013" cy="35701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1"/>
            <p:cNvSpPr/>
            <p:nvPr/>
          </p:nvSpPr>
          <p:spPr>
            <a:xfrm>
              <a:off x="749727" y="1523"/>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1"/>
            <p:cNvSpPr txBox="1"/>
            <p:nvPr/>
          </p:nvSpPr>
          <p:spPr>
            <a:xfrm>
              <a:off x="749727" y="1523"/>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b="0" i="0" u="none" strike="noStrike" cap="none">
                  <a:solidFill>
                    <a:schemeClr val="dk1"/>
                  </a:solidFill>
                  <a:latin typeface="Gill Sans"/>
                  <a:ea typeface="Gill Sans"/>
                  <a:cs typeface="Gill Sans"/>
                  <a:sym typeface="Gill Sans"/>
                </a:rPr>
                <a:t>The </a:t>
              </a:r>
              <a:r>
                <a:rPr lang="en-US" sz="1900" b="1" i="0" u="none" strike="noStrike" cap="none">
                  <a:solidFill>
                    <a:schemeClr val="dk1"/>
                  </a:solidFill>
                  <a:latin typeface="Gill Sans"/>
                  <a:ea typeface="Gill Sans"/>
                  <a:cs typeface="Gill Sans"/>
                  <a:sym typeface="Gill Sans"/>
                </a:rPr>
                <a:t>WHO</a:t>
              </a:r>
              <a:r>
                <a:rPr lang="en-US" sz="1900" b="0" i="0" u="none" strike="noStrike" cap="none">
                  <a:solidFill>
                    <a:schemeClr val="dk1"/>
                  </a:solidFill>
                  <a:latin typeface="Gill Sans"/>
                  <a:ea typeface="Gill Sans"/>
                  <a:cs typeface="Gill Sans"/>
                  <a:sym typeface="Gill Sans"/>
                </a:rPr>
                <a:t>: About me</a:t>
              </a:r>
              <a:endParaRPr/>
            </a:p>
          </p:txBody>
        </p:sp>
        <p:sp>
          <p:nvSpPr>
            <p:cNvPr id="340" name="Google Shape;340;p51"/>
            <p:cNvSpPr/>
            <p:nvPr/>
          </p:nvSpPr>
          <p:spPr>
            <a:xfrm>
              <a:off x="0" y="812917"/>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1"/>
            <p:cNvSpPr/>
            <p:nvPr/>
          </p:nvSpPr>
          <p:spPr>
            <a:xfrm>
              <a:off x="196357" y="958968"/>
              <a:ext cx="357013" cy="35701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1"/>
            <p:cNvSpPr/>
            <p:nvPr/>
          </p:nvSpPr>
          <p:spPr>
            <a:xfrm>
              <a:off x="749727" y="812917"/>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1"/>
            <p:cNvSpPr txBox="1"/>
            <p:nvPr/>
          </p:nvSpPr>
          <p:spPr>
            <a:xfrm>
              <a:off x="749727" y="812917"/>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b="0" i="0" u="none" strike="noStrike" cap="none">
                  <a:solidFill>
                    <a:schemeClr val="dk1"/>
                  </a:solidFill>
                  <a:latin typeface="Gill Sans"/>
                  <a:ea typeface="Gill Sans"/>
                  <a:cs typeface="Gill Sans"/>
                  <a:sym typeface="Gill Sans"/>
                </a:rPr>
                <a:t>Environmental Justice Definitions</a:t>
              </a:r>
              <a:endParaRPr/>
            </a:p>
          </p:txBody>
        </p:sp>
        <p:sp>
          <p:nvSpPr>
            <p:cNvPr id="344" name="Google Shape;344;p51"/>
            <p:cNvSpPr/>
            <p:nvPr/>
          </p:nvSpPr>
          <p:spPr>
            <a:xfrm>
              <a:off x="0" y="1624311"/>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1"/>
            <p:cNvSpPr/>
            <p:nvPr/>
          </p:nvSpPr>
          <p:spPr>
            <a:xfrm>
              <a:off x="196357" y="1770361"/>
              <a:ext cx="357013" cy="35701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1"/>
            <p:cNvSpPr/>
            <p:nvPr/>
          </p:nvSpPr>
          <p:spPr>
            <a:xfrm>
              <a:off x="749727" y="1624311"/>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1"/>
            <p:cNvSpPr txBox="1"/>
            <p:nvPr/>
          </p:nvSpPr>
          <p:spPr>
            <a:xfrm>
              <a:off x="749727" y="1624311"/>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b="0" i="0" u="none" strike="noStrike" cap="none">
                  <a:solidFill>
                    <a:schemeClr val="dk1"/>
                  </a:solidFill>
                  <a:latin typeface="Gill Sans"/>
                  <a:ea typeface="Gill Sans"/>
                  <a:cs typeface="Gill Sans"/>
                  <a:sym typeface="Gill Sans"/>
                </a:rPr>
                <a:t>The </a:t>
              </a:r>
              <a:r>
                <a:rPr lang="en-US" sz="1900" b="1" i="0" u="none" strike="noStrike" cap="none">
                  <a:solidFill>
                    <a:schemeClr val="dk1"/>
                  </a:solidFill>
                  <a:latin typeface="Gill Sans"/>
                  <a:ea typeface="Gill Sans"/>
                  <a:cs typeface="Gill Sans"/>
                  <a:sym typeface="Gill Sans"/>
                </a:rPr>
                <a:t>WHAT</a:t>
              </a:r>
              <a:r>
                <a:rPr lang="en-US" sz="1900" b="0" i="0" u="none" strike="noStrike" cap="none">
                  <a:solidFill>
                    <a:schemeClr val="dk1"/>
                  </a:solidFill>
                  <a:latin typeface="Gill Sans"/>
                  <a:ea typeface="Gill Sans"/>
                  <a:cs typeface="Gill Sans"/>
                  <a:sym typeface="Gill Sans"/>
                </a:rPr>
                <a:t>: My Goals at OER</a:t>
              </a:r>
              <a:endParaRPr/>
            </a:p>
          </p:txBody>
        </p:sp>
        <p:sp>
          <p:nvSpPr>
            <p:cNvPr id="348" name="Google Shape;348;p51"/>
            <p:cNvSpPr/>
            <p:nvPr/>
          </p:nvSpPr>
          <p:spPr>
            <a:xfrm>
              <a:off x="0" y="2435704"/>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1"/>
            <p:cNvSpPr/>
            <p:nvPr/>
          </p:nvSpPr>
          <p:spPr>
            <a:xfrm>
              <a:off x="196357" y="2581755"/>
              <a:ext cx="357013" cy="35701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1"/>
            <p:cNvSpPr/>
            <p:nvPr/>
          </p:nvSpPr>
          <p:spPr>
            <a:xfrm>
              <a:off x="749727" y="2435704"/>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1"/>
            <p:cNvSpPr txBox="1"/>
            <p:nvPr/>
          </p:nvSpPr>
          <p:spPr>
            <a:xfrm>
              <a:off x="749727" y="2435704"/>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b="0" i="0" u="none" strike="noStrike" cap="none">
                  <a:solidFill>
                    <a:schemeClr val="dk1"/>
                  </a:solidFill>
                  <a:latin typeface="Gill Sans"/>
                  <a:ea typeface="Gill Sans"/>
                  <a:cs typeface="Gill Sans"/>
                  <a:sym typeface="Gill Sans"/>
                </a:rPr>
                <a:t>The </a:t>
              </a:r>
              <a:r>
                <a:rPr lang="en-US" sz="1900" b="1" i="0" u="none" strike="noStrike" cap="none">
                  <a:solidFill>
                    <a:schemeClr val="dk1"/>
                  </a:solidFill>
                  <a:latin typeface="Gill Sans"/>
                  <a:ea typeface="Gill Sans"/>
                  <a:cs typeface="Gill Sans"/>
                  <a:sym typeface="Gill Sans"/>
                </a:rPr>
                <a:t>WHY</a:t>
              </a:r>
              <a:r>
                <a:rPr lang="en-US" sz="1900" b="0" i="0" u="none" strike="noStrike" cap="none">
                  <a:solidFill>
                    <a:schemeClr val="dk1"/>
                  </a:solidFill>
                  <a:latin typeface="Gill Sans"/>
                  <a:ea typeface="Gill Sans"/>
                  <a:cs typeface="Gill Sans"/>
                  <a:sym typeface="Gill Sans"/>
                </a:rPr>
                <a:t> and the Theory Behind It </a:t>
              </a:r>
              <a:endParaRPr/>
            </a:p>
          </p:txBody>
        </p:sp>
        <p:sp>
          <p:nvSpPr>
            <p:cNvPr id="352" name="Google Shape;352;p51"/>
            <p:cNvSpPr/>
            <p:nvPr/>
          </p:nvSpPr>
          <p:spPr>
            <a:xfrm>
              <a:off x="0" y="3247098"/>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1"/>
            <p:cNvSpPr/>
            <p:nvPr/>
          </p:nvSpPr>
          <p:spPr>
            <a:xfrm>
              <a:off x="196357" y="3393149"/>
              <a:ext cx="357013" cy="35701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1"/>
            <p:cNvSpPr/>
            <p:nvPr/>
          </p:nvSpPr>
          <p:spPr>
            <a:xfrm>
              <a:off x="749727" y="3247098"/>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1"/>
            <p:cNvSpPr txBox="1"/>
            <p:nvPr/>
          </p:nvSpPr>
          <p:spPr>
            <a:xfrm>
              <a:off x="749727" y="3247098"/>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b="0" i="0" u="none" strike="noStrike" cap="none">
                  <a:solidFill>
                    <a:schemeClr val="dk1"/>
                  </a:solidFill>
                  <a:latin typeface="Gill Sans"/>
                  <a:ea typeface="Gill Sans"/>
                  <a:cs typeface="Gill Sans"/>
                  <a:sym typeface="Gill Sans"/>
                </a:rPr>
                <a:t>The </a:t>
              </a:r>
              <a:r>
                <a:rPr lang="en-US" sz="1900" b="1" i="0" u="none" strike="noStrike" cap="none">
                  <a:solidFill>
                    <a:schemeClr val="dk1"/>
                  </a:solidFill>
                  <a:latin typeface="Gill Sans"/>
                  <a:ea typeface="Gill Sans"/>
                  <a:cs typeface="Gill Sans"/>
                  <a:sym typeface="Gill Sans"/>
                </a:rPr>
                <a:t>HOW:</a:t>
              </a:r>
              <a:r>
                <a:rPr lang="en-US" sz="1900" b="0" i="0" u="none" strike="noStrike" cap="none">
                  <a:solidFill>
                    <a:schemeClr val="dk1"/>
                  </a:solidFill>
                  <a:latin typeface="Gill Sans"/>
                  <a:ea typeface="Gill Sans"/>
                  <a:cs typeface="Gill Sans"/>
                  <a:sym typeface="Gill Sans"/>
                </a:rPr>
                <a:t> Applying Theory to Practice</a:t>
              </a:r>
              <a:endParaRPr sz="1900" b="1" i="0" u="none" strike="noStrike" cap="none">
                <a:solidFill>
                  <a:schemeClr val="dk1"/>
                </a:solidFill>
                <a:latin typeface="Gill Sans"/>
                <a:ea typeface="Gill Sans"/>
                <a:cs typeface="Gill Sans"/>
                <a:sym typeface="Gill Sans"/>
              </a:endParaRPr>
            </a:p>
          </p:txBody>
        </p:sp>
        <p:sp>
          <p:nvSpPr>
            <p:cNvPr id="356" name="Google Shape;356;p51"/>
            <p:cNvSpPr/>
            <p:nvPr/>
          </p:nvSpPr>
          <p:spPr>
            <a:xfrm>
              <a:off x="0" y="4058492"/>
              <a:ext cx="7012370" cy="64911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1"/>
            <p:cNvSpPr/>
            <p:nvPr/>
          </p:nvSpPr>
          <p:spPr>
            <a:xfrm>
              <a:off x="196357" y="4204543"/>
              <a:ext cx="357013" cy="35701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1"/>
            <p:cNvSpPr/>
            <p:nvPr/>
          </p:nvSpPr>
          <p:spPr>
            <a:xfrm>
              <a:off x="749727" y="4058492"/>
              <a:ext cx="6262642" cy="6491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1"/>
            <p:cNvSpPr txBox="1"/>
            <p:nvPr/>
          </p:nvSpPr>
          <p:spPr>
            <a:xfrm>
              <a:off x="749727" y="4058492"/>
              <a:ext cx="6262642" cy="649115"/>
            </a:xfrm>
            <a:prstGeom prst="rect">
              <a:avLst/>
            </a:prstGeom>
            <a:noFill/>
            <a:ln>
              <a:noFill/>
            </a:ln>
          </p:spPr>
          <p:txBody>
            <a:bodyPr spcFirstLastPara="1" wrap="square" lIns="68675" tIns="68675" rIns="68675" bIns="68675" anchor="ctr" anchorCtr="0">
              <a:noAutofit/>
            </a:bodyPr>
            <a:lstStyle/>
            <a:p>
              <a:pPr marL="0" marR="0" lvl="0" indent="0" algn="l" rtl="0">
                <a:lnSpc>
                  <a:spcPct val="100000"/>
                </a:lnSpc>
                <a:spcBef>
                  <a:spcPts val="0"/>
                </a:spcBef>
                <a:spcAft>
                  <a:spcPts val="0"/>
                </a:spcAft>
                <a:buClr>
                  <a:schemeClr val="dk1"/>
                </a:buClr>
                <a:buSzPts val="1900"/>
                <a:buFont typeface="Gill Sans"/>
                <a:buNone/>
              </a:pPr>
              <a:r>
                <a:rPr lang="en-US" sz="1900" b="0" i="0" u="none" strike="noStrike" cap="none">
                  <a:solidFill>
                    <a:schemeClr val="dk1"/>
                  </a:solidFill>
                  <a:latin typeface="Gill Sans"/>
                  <a:ea typeface="Gill Sans"/>
                  <a:cs typeface="Gill Sans"/>
                  <a:sym typeface="Gill Sans"/>
                </a:rPr>
                <a:t>The </a:t>
              </a:r>
              <a:r>
                <a:rPr lang="en-US" sz="1900" b="1" i="0" u="none" strike="noStrike" cap="none">
                  <a:solidFill>
                    <a:schemeClr val="dk1"/>
                  </a:solidFill>
                  <a:latin typeface="Gill Sans"/>
                  <a:ea typeface="Gill Sans"/>
                  <a:cs typeface="Gill Sans"/>
                  <a:sym typeface="Gill Sans"/>
                </a:rPr>
                <a:t>WHEN</a:t>
              </a:r>
              <a:r>
                <a:rPr lang="en-US" sz="1900" b="0" i="0" u="none" strike="noStrike" cap="none">
                  <a:solidFill>
                    <a:schemeClr val="dk1"/>
                  </a:solidFill>
                  <a:latin typeface="Gill Sans"/>
                  <a:ea typeface="Gill Sans"/>
                  <a:cs typeface="Gill Sans"/>
                  <a:sym typeface="Gill Sans"/>
                </a:rPr>
                <a:t> and </a:t>
              </a:r>
              <a:r>
                <a:rPr lang="en-US" sz="1900" b="1" i="0" u="none" strike="noStrike" cap="none">
                  <a:solidFill>
                    <a:schemeClr val="dk1"/>
                  </a:solidFill>
                  <a:latin typeface="Gill Sans"/>
                  <a:ea typeface="Gill Sans"/>
                  <a:cs typeface="Gill Sans"/>
                  <a:sym typeface="Gill Sans"/>
                </a:rPr>
                <a:t>WHERE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2"/>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2"/>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2"/>
          <p:cNvSpPr/>
          <p:nvPr/>
        </p:nvSpPr>
        <p:spPr>
          <a:xfrm>
            <a:off x="334900" y="3085765"/>
            <a:ext cx="8447150"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70" name="Google Shape;370;p52"/>
          <p:cNvSpPr/>
          <p:nvPr/>
        </p:nvSpPr>
        <p:spPr>
          <a:xfrm>
            <a:off x="334900" y="457200"/>
            <a:ext cx="277749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2"/>
          <p:cNvSpPr/>
          <p:nvPr/>
        </p:nvSpPr>
        <p:spPr>
          <a:xfrm>
            <a:off x="3181373" y="457200"/>
            <a:ext cx="277749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2"/>
          <p:cNvSpPr/>
          <p:nvPr/>
        </p:nvSpPr>
        <p:spPr>
          <a:xfrm>
            <a:off x="6031610" y="453643"/>
            <a:ext cx="277749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2"/>
          <p:cNvSpPr/>
          <p:nvPr/>
        </p:nvSpPr>
        <p:spPr>
          <a:xfrm>
            <a:off x="334900" y="641075"/>
            <a:ext cx="8472549" cy="21910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2"/>
          <p:cNvSpPr txBox="1">
            <a:spLocks noGrp="1"/>
          </p:cNvSpPr>
          <p:nvPr>
            <p:ph type="title"/>
          </p:nvPr>
        </p:nvSpPr>
        <p:spPr>
          <a:xfrm>
            <a:off x="435893" y="776445"/>
            <a:ext cx="8245162" cy="114087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SzPts val="3600"/>
              <a:buFont typeface="Gill Sans"/>
              <a:buNone/>
            </a:pPr>
            <a:r>
              <a:rPr lang="en-US" sz="3600">
                <a:solidFill>
                  <a:srgbClr val="FFFFFF"/>
                </a:solidFill>
              </a:rPr>
              <a:t>THE </a:t>
            </a:r>
            <a:r>
              <a:rPr lang="en-US" sz="3600" b="1">
                <a:solidFill>
                  <a:srgbClr val="FFFFFF"/>
                </a:solidFill>
              </a:rPr>
              <a:t>WHO</a:t>
            </a:r>
            <a:r>
              <a:rPr lang="en-US" sz="3600">
                <a:solidFill>
                  <a:srgbClr val="FFFFFF"/>
                </a:solidFill>
              </a:rPr>
              <a:t>: ABOUT ME</a:t>
            </a:r>
            <a:endParaRPr/>
          </a:p>
        </p:txBody>
      </p:sp>
      <p:pic>
        <p:nvPicPr>
          <p:cNvPr id="375" name="Google Shape;375;p52"/>
          <p:cNvPicPr preferRelativeResize="0"/>
          <p:nvPr/>
        </p:nvPicPr>
        <p:blipFill rotWithShape="1">
          <a:blip r:embed="rId3">
            <a:alphaModFix/>
          </a:blip>
          <a:srcRect/>
          <a:stretch/>
        </p:blipFill>
        <p:spPr>
          <a:xfrm>
            <a:off x="5994563" y="4106653"/>
            <a:ext cx="2777492" cy="890761"/>
          </a:xfrm>
          <a:prstGeom prst="rect">
            <a:avLst/>
          </a:prstGeom>
          <a:noFill/>
          <a:ln>
            <a:noFill/>
          </a:ln>
        </p:spPr>
      </p:pic>
      <p:pic>
        <p:nvPicPr>
          <p:cNvPr id="376" name="Google Shape;376;p52"/>
          <p:cNvPicPr preferRelativeResize="0"/>
          <p:nvPr/>
        </p:nvPicPr>
        <p:blipFill rotWithShape="1">
          <a:blip r:embed="rId4">
            <a:alphaModFix/>
          </a:blip>
          <a:srcRect/>
          <a:stretch/>
        </p:blipFill>
        <p:spPr>
          <a:xfrm>
            <a:off x="3181373" y="2967543"/>
            <a:ext cx="2599426" cy="2599426"/>
          </a:xfrm>
          <a:prstGeom prst="rect">
            <a:avLst/>
          </a:prstGeom>
          <a:noFill/>
          <a:ln>
            <a:noFill/>
          </a:ln>
        </p:spPr>
      </p:pic>
      <p:pic>
        <p:nvPicPr>
          <p:cNvPr id="377" name="Google Shape;377;p52"/>
          <p:cNvPicPr preferRelativeResize="0">
            <a:picLocks noGrp="1"/>
          </p:cNvPicPr>
          <p:nvPr>
            <p:ph type="body" idx="1"/>
          </p:nvPr>
        </p:nvPicPr>
        <p:blipFill rotWithShape="1">
          <a:blip r:embed="rId5">
            <a:alphaModFix/>
          </a:blip>
          <a:srcRect/>
          <a:stretch/>
        </p:blipFill>
        <p:spPr>
          <a:xfrm>
            <a:off x="435893" y="3085765"/>
            <a:ext cx="2194500" cy="3465900"/>
          </a:xfrm>
          <a:prstGeom prst="rect">
            <a:avLst/>
          </a:prstGeom>
          <a:noFill/>
          <a:ln>
            <a:noFill/>
          </a:ln>
        </p:spPr>
      </p:pic>
      <p:pic>
        <p:nvPicPr>
          <p:cNvPr id="378" name="Google Shape;378;p52" descr="A group of people in a rocky area&#10;&#10;Description automatically generated"/>
          <p:cNvPicPr preferRelativeResize="0"/>
          <p:nvPr/>
        </p:nvPicPr>
        <p:blipFill rotWithShape="1">
          <a:blip r:embed="rId6">
            <a:alphaModFix/>
          </a:blip>
          <a:srcRect/>
          <a:stretch/>
        </p:blipFill>
        <p:spPr>
          <a:xfrm>
            <a:off x="-12568" y="0"/>
            <a:ext cx="6858001" cy="5143501"/>
          </a:xfrm>
          <a:prstGeom prst="rect">
            <a:avLst/>
          </a:prstGeom>
          <a:noFill/>
          <a:ln>
            <a:noFill/>
          </a:ln>
        </p:spPr>
      </p:pic>
      <p:pic>
        <p:nvPicPr>
          <p:cNvPr id="379" name="Google Shape;379;p52" descr="A picture containing indoor, table, sitting, chair&#10;&#10;Description automatically generated"/>
          <p:cNvPicPr preferRelativeResize="0"/>
          <p:nvPr/>
        </p:nvPicPr>
        <p:blipFill rotWithShape="1">
          <a:blip r:embed="rId7">
            <a:alphaModFix/>
          </a:blip>
          <a:srcRect/>
          <a:stretch/>
        </p:blipFill>
        <p:spPr>
          <a:xfrm>
            <a:off x="5298889" y="573"/>
            <a:ext cx="3857625" cy="5143500"/>
          </a:xfrm>
          <a:prstGeom prst="rect">
            <a:avLst/>
          </a:prstGeom>
          <a:noFill/>
          <a:ln>
            <a:noFill/>
          </a:ln>
        </p:spPr>
      </p:pic>
    </p:spTree>
    <p:extLst>
      <p:ext uri="{BB962C8B-B14F-4D97-AF65-F5344CB8AC3E}">
        <p14:creationId xmlns:p14="http://schemas.microsoft.com/office/powerpoint/2010/main" val="8820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3"/>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285750" marR="0" lvl="0" indent="-171450" algn="ctr" rtl="0">
              <a:spcBef>
                <a:spcPts val="0"/>
              </a:spcBef>
              <a:spcAft>
                <a:spcPts val="0"/>
              </a:spcAft>
              <a:buClr>
                <a:schemeClr val="accent1"/>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86" name="Google Shape;386;p53"/>
          <p:cNvSpPr/>
          <p:nvPr/>
        </p:nvSpPr>
        <p:spPr>
          <a:xfrm>
            <a:off x="-1" y="0"/>
            <a:ext cx="458489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87" name="Google Shape;387;p53"/>
          <p:cNvSpPr txBox="1">
            <a:spLocks noGrp="1"/>
          </p:cNvSpPr>
          <p:nvPr>
            <p:ph type="title"/>
          </p:nvPr>
        </p:nvSpPr>
        <p:spPr>
          <a:xfrm>
            <a:off x="482601" y="1033389"/>
            <a:ext cx="3619692" cy="482540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5400"/>
              <a:buFont typeface="Gill Sans"/>
              <a:buNone/>
            </a:pPr>
            <a:r>
              <a:rPr lang="en-US" sz="5400">
                <a:solidFill>
                  <a:srgbClr val="FFFFFF"/>
                </a:solidFill>
              </a:rPr>
              <a:t>WE ARE ALL LEARNING</a:t>
            </a:r>
            <a:endParaRPr/>
          </a:p>
        </p:txBody>
      </p:sp>
      <p:sp>
        <p:nvSpPr>
          <p:cNvPr id="388" name="Google Shape;388;p53"/>
          <p:cNvSpPr/>
          <p:nvPr/>
        </p:nvSpPr>
        <p:spPr>
          <a:xfrm>
            <a:off x="481934" y="460868"/>
            <a:ext cx="3621024" cy="11165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3"/>
          <p:cNvSpPr/>
          <p:nvPr/>
        </p:nvSpPr>
        <p:spPr>
          <a:xfrm>
            <a:off x="5087081" y="460868"/>
            <a:ext cx="3621024" cy="11165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3"/>
          <p:cNvSpPr txBox="1">
            <a:spLocks noGrp="1"/>
          </p:cNvSpPr>
          <p:nvPr>
            <p:ph type="body" idx="1"/>
          </p:nvPr>
        </p:nvSpPr>
        <p:spPr>
          <a:xfrm>
            <a:off x="5066827" y="1033390"/>
            <a:ext cx="3641278" cy="482540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944"/>
              <a:buNone/>
            </a:pPr>
            <a:r>
              <a:rPr lang="en-US" sz="3200" i="1">
                <a:solidFill>
                  <a:srgbClr val="481831"/>
                </a:solidFill>
              </a:rPr>
              <a:t>Please ask questions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5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285750" marR="0" lvl="0" indent="-171450" algn="ctr" rtl="0">
              <a:spcBef>
                <a:spcPts val="0"/>
              </a:spcBef>
              <a:spcAft>
                <a:spcPts val="0"/>
              </a:spcAft>
              <a:buClr>
                <a:schemeClr val="accent1"/>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97" name="Google Shape;397;p54"/>
          <p:cNvSpPr/>
          <p:nvPr/>
        </p:nvSpPr>
        <p:spPr>
          <a:xfrm>
            <a:off x="-1" y="0"/>
            <a:ext cx="458489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98" name="Google Shape;398;p54"/>
          <p:cNvSpPr txBox="1">
            <a:spLocks noGrp="1"/>
          </p:cNvSpPr>
          <p:nvPr>
            <p:ph type="title"/>
          </p:nvPr>
        </p:nvSpPr>
        <p:spPr>
          <a:xfrm>
            <a:off x="163286" y="1033389"/>
            <a:ext cx="4114799" cy="482540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4200"/>
              <a:buFont typeface="Gill Sans"/>
              <a:buNone/>
            </a:pPr>
            <a:r>
              <a:rPr lang="en-US" sz="3600" dirty="0">
                <a:solidFill>
                  <a:srgbClr val="FFFFFF"/>
                </a:solidFill>
              </a:rPr>
              <a:t>ENVIRONMENTAL INJUSTICE</a:t>
            </a:r>
            <a:endParaRPr sz="2000" dirty="0"/>
          </a:p>
        </p:txBody>
      </p:sp>
      <p:sp>
        <p:nvSpPr>
          <p:cNvPr id="399" name="Google Shape;399;p54"/>
          <p:cNvSpPr/>
          <p:nvPr/>
        </p:nvSpPr>
        <p:spPr>
          <a:xfrm>
            <a:off x="481934" y="460868"/>
            <a:ext cx="3621024" cy="11165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4"/>
          <p:cNvSpPr/>
          <p:nvPr/>
        </p:nvSpPr>
        <p:spPr>
          <a:xfrm>
            <a:off x="5087081" y="460868"/>
            <a:ext cx="3621024" cy="11165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4"/>
          <p:cNvSpPr txBox="1">
            <a:spLocks noGrp="1"/>
          </p:cNvSpPr>
          <p:nvPr>
            <p:ph type="body" idx="1"/>
          </p:nvPr>
        </p:nvSpPr>
        <p:spPr>
          <a:xfrm>
            <a:off x="5066827" y="1033390"/>
            <a:ext cx="3641278" cy="482540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576"/>
              <a:buNone/>
            </a:pPr>
            <a:r>
              <a:rPr lang="en-US" sz="2800" i="1">
                <a:solidFill>
                  <a:srgbClr val="481831"/>
                </a:solidFill>
              </a:rPr>
              <a:t>The unequal and disproportionate distribution of environmental harm – from climate change, from pollution, from mitigation measures, etc. – in marginalized communities.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435894" y="702156"/>
            <a:ext cx="8272212"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ENVIRONMENTAL INJUSTICE</a:t>
            </a:r>
            <a:endParaRPr/>
          </a:p>
        </p:txBody>
      </p:sp>
      <p:pic>
        <p:nvPicPr>
          <p:cNvPr id="407" name="Google Shape;407;p55" title="Environmental justice, explained"/>
          <p:cNvPicPr preferRelativeResize="0">
            <a:picLocks noGrp="1"/>
          </p:cNvPicPr>
          <p:nvPr>
            <p:ph type="body" idx="1"/>
          </p:nvPr>
        </p:nvPicPr>
        <p:blipFill rotWithShape="1">
          <a:blip r:embed="rId3">
            <a:alphaModFix/>
          </a:blip>
          <a:srcRect/>
          <a:stretch/>
        </p:blipFill>
        <p:spPr>
          <a:xfrm>
            <a:off x="1639570" y="2025015"/>
            <a:ext cx="5864860" cy="43986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56"/>
          <p:cNvSpPr/>
          <p:nvPr/>
        </p:nvSpPr>
        <p:spPr>
          <a:xfrm>
            <a:off x="0" y="601363"/>
            <a:ext cx="9143999" cy="6256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4" name="Google Shape;414;p56"/>
          <p:cNvSpPr/>
          <p:nvPr/>
        </p:nvSpPr>
        <p:spPr>
          <a:xfrm>
            <a:off x="6031610" y="723899"/>
            <a:ext cx="2777490" cy="566666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6"/>
          <p:cNvSpPr txBox="1">
            <a:spLocks noGrp="1"/>
          </p:cNvSpPr>
          <p:nvPr>
            <p:ph type="title"/>
          </p:nvPr>
        </p:nvSpPr>
        <p:spPr>
          <a:xfrm>
            <a:off x="6277232" y="1037967"/>
            <a:ext cx="2290568" cy="470913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EFF"/>
              </a:buClr>
              <a:buSzPts val="2800"/>
              <a:buFont typeface="Gill Sans"/>
              <a:buNone/>
            </a:pPr>
            <a:r>
              <a:rPr lang="en-US" dirty="0">
                <a:solidFill>
                  <a:srgbClr val="FFFEFF"/>
                </a:solidFill>
              </a:rPr>
              <a:t>ENERGY JUSTICE</a:t>
            </a:r>
            <a:br>
              <a:rPr lang="en-US" dirty="0">
                <a:solidFill>
                  <a:srgbClr val="FFFEFF"/>
                </a:solidFill>
              </a:rPr>
            </a:br>
            <a:br>
              <a:rPr lang="en-US" dirty="0">
                <a:solidFill>
                  <a:srgbClr val="FFFEFF"/>
                </a:solidFill>
              </a:rPr>
            </a:br>
            <a:r>
              <a:rPr lang="en-US" cap="none" dirty="0"/>
              <a:t>Everyone should have access to Clean,  Affordable, and Reliable Energy. </a:t>
            </a:r>
            <a:br>
              <a:rPr lang="en-US" cap="none" dirty="0"/>
            </a:br>
            <a:br>
              <a:rPr lang="en-US" dirty="0">
                <a:solidFill>
                  <a:srgbClr val="FFFEFF"/>
                </a:solidFill>
              </a:rPr>
            </a:br>
            <a:endParaRPr dirty="0">
              <a:solidFill>
                <a:srgbClr val="FFFEFF"/>
              </a:solidFill>
            </a:endParaRPr>
          </a:p>
        </p:txBody>
      </p:sp>
      <p:grpSp>
        <p:nvGrpSpPr>
          <p:cNvPr id="416" name="Google Shape;416;p56"/>
          <p:cNvGrpSpPr/>
          <p:nvPr/>
        </p:nvGrpSpPr>
        <p:grpSpPr>
          <a:xfrm>
            <a:off x="1458687" y="866558"/>
            <a:ext cx="2407964" cy="4709130"/>
            <a:chOff x="2371725" y="0"/>
            <a:chExt cx="2268919" cy="4709130"/>
          </a:xfrm>
        </p:grpSpPr>
        <p:sp>
          <p:nvSpPr>
            <p:cNvPr id="417" name="Google Shape;417;p56"/>
            <p:cNvSpPr/>
            <p:nvPr/>
          </p:nvSpPr>
          <p:spPr>
            <a:xfrm>
              <a:off x="2865012" y="0"/>
              <a:ext cx="1775632" cy="1775813"/>
            </a:xfrm>
            <a:custGeom>
              <a:avLst/>
              <a:gdLst/>
              <a:ahLst/>
              <a:cxnLst/>
              <a:rect l="l" t="t" r="r" b="b"/>
              <a:pathLst>
                <a:path w="120000" h="120000" extrusionOk="0">
                  <a:moveTo>
                    <a:pt x="8412" y="60000"/>
                  </a:moveTo>
                  <a:lnTo>
                    <a:pt x="8412" y="60000"/>
                  </a:lnTo>
                  <a:cubicBezTo>
                    <a:pt x="8412" y="32487"/>
                    <a:pt x="28394" y="9427"/>
                    <a:pt x="54688" y="6594"/>
                  </a:cubicBezTo>
                  <a:cubicBezTo>
                    <a:pt x="80983" y="3761"/>
                    <a:pt x="105079" y="22073"/>
                    <a:pt x="110494" y="49002"/>
                  </a:cubicBezTo>
                  <a:cubicBezTo>
                    <a:pt x="115909" y="75932"/>
                    <a:pt x="100889" y="102763"/>
                    <a:pt x="75710" y="111142"/>
                  </a:cubicBezTo>
                  <a:lnTo>
                    <a:pt x="75188" y="116685"/>
                  </a:lnTo>
                  <a:lnTo>
                    <a:pt x="55434" y="108500"/>
                  </a:lnTo>
                  <a:lnTo>
                    <a:pt x="77301" y="94243"/>
                  </a:lnTo>
                  <a:lnTo>
                    <a:pt x="76816" y="99389"/>
                  </a:lnTo>
                  <a:cubicBezTo>
                    <a:pt x="93883" y="89911"/>
                    <a:pt x="102320" y="67635"/>
                    <a:pt x="96673" y="46966"/>
                  </a:cubicBezTo>
                  <a:cubicBezTo>
                    <a:pt x="91025" y="26296"/>
                    <a:pt x="72986" y="13430"/>
                    <a:pt x="54220" y="16688"/>
                  </a:cubicBezTo>
                  <a:cubicBezTo>
                    <a:pt x="35454" y="19946"/>
                    <a:pt x="21588" y="38350"/>
                    <a:pt x="21588" y="60000"/>
                  </a:cubicBezTo>
                  <a:close/>
                </a:path>
              </a:pathLst>
            </a:custGeom>
            <a:solidFill>
              <a:srgbClr val="B13049"/>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6"/>
            <p:cNvSpPr/>
            <p:nvPr/>
          </p:nvSpPr>
          <p:spPr>
            <a:xfrm>
              <a:off x="3257043" y="642796"/>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6"/>
            <p:cNvSpPr txBox="1"/>
            <p:nvPr/>
          </p:nvSpPr>
          <p:spPr>
            <a:xfrm>
              <a:off x="3257043" y="642796"/>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i="0" u="none" strike="noStrike" cap="none">
                  <a:solidFill>
                    <a:schemeClr val="dk1"/>
                  </a:solidFill>
                  <a:latin typeface="Gill Sans"/>
                  <a:ea typeface="Gill Sans"/>
                  <a:cs typeface="Gill Sans"/>
                  <a:sym typeface="Gill Sans"/>
                </a:rPr>
                <a:t>C</a:t>
              </a:r>
              <a:r>
                <a:rPr lang="en-US" sz="1700" b="0" i="0" u="none" strike="noStrike" cap="none">
                  <a:solidFill>
                    <a:schemeClr val="dk1"/>
                  </a:solidFill>
                  <a:latin typeface="Gill Sans"/>
                  <a:ea typeface="Gill Sans"/>
                  <a:cs typeface="Gill Sans"/>
                  <a:sym typeface="Gill Sans"/>
                </a:rPr>
                <a:t>lean</a:t>
              </a:r>
              <a:endParaRPr/>
            </a:p>
          </p:txBody>
        </p:sp>
        <p:sp>
          <p:nvSpPr>
            <p:cNvPr id="420" name="Google Shape;420;p56"/>
            <p:cNvSpPr/>
            <p:nvPr/>
          </p:nvSpPr>
          <p:spPr>
            <a:xfrm>
              <a:off x="2371725" y="1020468"/>
              <a:ext cx="1775632" cy="1775813"/>
            </a:xfrm>
            <a:custGeom>
              <a:avLst/>
              <a:gdLst/>
              <a:ahLst/>
              <a:cxnLst/>
              <a:rect l="l" t="t" r="r" b="b"/>
              <a:pathLst>
                <a:path w="120000" h="120000" extrusionOk="0">
                  <a:moveTo>
                    <a:pt x="101855" y="28612"/>
                  </a:moveTo>
                  <a:lnTo>
                    <a:pt x="92096" y="35931"/>
                  </a:lnTo>
                  <a:cubicBezTo>
                    <a:pt x="83192" y="20486"/>
                    <a:pt x="66747" y="13076"/>
                    <a:pt x="50992" y="17411"/>
                  </a:cubicBezTo>
                  <a:cubicBezTo>
                    <a:pt x="35237" y="21746"/>
                    <a:pt x="23563" y="36892"/>
                    <a:pt x="21813" y="55268"/>
                  </a:cubicBezTo>
                  <a:cubicBezTo>
                    <a:pt x="20062" y="73645"/>
                    <a:pt x="28613" y="91297"/>
                    <a:pt x="43184" y="99389"/>
                  </a:cubicBezTo>
                  <a:lnTo>
                    <a:pt x="42699" y="94243"/>
                  </a:lnTo>
                  <a:lnTo>
                    <a:pt x="64566" y="108500"/>
                  </a:lnTo>
                  <a:lnTo>
                    <a:pt x="44812" y="116685"/>
                  </a:lnTo>
                  <a:lnTo>
                    <a:pt x="44290" y="111142"/>
                  </a:lnTo>
                  <a:cubicBezTo>
                    <a:pt x="22950" y="104041"/>
                    <a:pt x="8453" y="83416"/>
                    <a:pt x="8412" y="60098"/>
                  </a:cubicBezTo>
                  <a:cubicBezTo>
                    <a:pt x="8371" y="36781"/>
                    <a:pt x="22795" y="16101"/>
                    <a:pt x="44110" y="8919"/>
                  </a:cubicBezTo>
                  <a:cubicBezTo>
                    <a:pt x="65425" y="1737"/>
                    <a:pt x="88757" y="9694"/>
                    <a:pt x="101855" y="28612"/>
                  </a:cubicBezTo>
                  <a:close/>
                </a:path>
              </a:pathLst>
            </a:custGeom>
            <a:solidFill>
              <a:srgbClr val="B44AB1"/>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6"/>
            <p:cNvSpPr/>
            <p:nvPr/>
          </p:nvSpPr>
          <p:spPr>
            <a:xfrm>
              <a:off x="2761758" y="1665148"/>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6"/>
            <p:cNvSpPr txBox="1"/>
            <p:nvPr/>
          </p:nvSpPr>
          <p:spPr>
            <a:xfrm>
              <a:off x="2761758" y="1665148"/>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i="0" u="none" strike="noStrike" cap="none">
                  <a:solidFill>
                    <a:schemeClr val="dk1"/>
                  </a:solidFill>
                  <a:latin typeface="Gill Sans"/>
                  <a:ea typeface="Gill Sans"/>
                  <a:cs typeface="Gill Sans"/>
                  <a:sym typeface="Gill Sans"/>
                </a:rPr>
                <a:t>A</a:t>
              </a:r>
              <a:r>
                <a:rPr lang="en-US" sz="1700" b="0" i="0" u="none" strike="noStrike" cap="none">
                  <a:solidFill>
                    <a:schemeClr val="dk1"/>
                  </a:solidFill>
                  <a:latin typeface="Gill Sans"/>
                  <a:ea typeface="Gill Sans"/>
                  <a:cs typeface="Gill Sans"/>
                  <a:sym typeface="Gill Sans"/>
                </a:rPr>
                <a:t>ffordable</a:t>
              </a:r>
              <a:endParaRPr/>
            </a:p>
          </p:txBody>
        </p:sp>
        <p:sp>
          <p:nvSpPr>
            <p:cNvPr id="423" name="Google Shape;423;p56"/>
            <p:cNvSpPr/>
            <p:nvPr/>
          </p:nvSpPr>
          <p:spPr>
            <a:xfrm>
              <a:off x="2865012" y="2044704"/>
              <a:ext cx="1775632" cy="1775813"/>
            </a:xfrm>
            <a:custGeom>
              <a:avLst/>
              <a:gdLst/>
              <a:ahLst/>
              <a:cxnLst/>
              <a:rect l="l" t="t" r="r" b="b"/>
              <a:pathLst>
                <a:path w="120000" h="120000" extrusionOk="0">
                  <a:moveTo>
                    <a:pt x="18145" y="28612"/>
                  </a:moveTo>
                  <a:lnTo>
                    <a:pt x="18145" y="28612"/>
                  </a:lnTo>
                  <a:cubicBezTo>
                    <a:pt x="31243" y="9694"/>
                    <a:pt x="54575" y="1737"/>
                    <a:pt x="75890" y="8919"/>
                  </a:cubicBezTo>
                  <a:cubicBezTo>
                    <a:pt x="97205" y="16101"/>
                    <a:pt x="111629" y="36781"/>
                    <a:pt x="111588" y="60098"/>
                  </a:cubicBezTo>
                  <a:cubicBezTo>
                    <a:pt x="111547" y="83416"/>
                    <a:pt x="97050" y="104041"/>
                    <a:pt x="75710" y="111142"/>
                  </a:cubicBezTo>
                  <a:lnTo>
                    <a:pt x="75188" y="116685"/>
                  </a:lnTo>
                  <a:lnTo>
                    <a:pt x="55434" y="108500"/>
                  </a:lnTo>
                  <a:lnTo>
                    <a:pt x="77301" y="94243"/>
                  </a:lnTo>
                  <a:lnTo>
                    <a:pt x="76816" y="99389"/>
                  </a:lnTo>
                  <a:cubicBezTo>
                    <a:pt x="91387" y="91297"/>
                    <a:pt x="99938" y="73645"/>
                    <a:pt x="98187" y="55268"/>
                  </a:cubicBezTo>
                  <a:cubicBezTo>
                    <a:pt x="96437" y="36892"/>
                    <a:pt x="84763" y="21746"/>
                    <a:pt x="69008" y="17411"/>
                  </a:cubicBezTo>
                  <a:cubicBezTo>
                    <a:pt x="53253" y="13076"/>
                    <a:pt x="36808" y="20486"/>
                    <a:pt x="27904" y="35931"/>
                  </a:cubicBezTo>
                  <a:close/>
                </a:path>
              </a:pathLst>
            </a:custGeom>
            <a:solidFill>
              <a:srgbClr val="8071AB"/>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6"/>
            <p:cNvSpPr/>
            <p:nvPr/>
          </p:nvSpPr>
          <p:spPr>
            <a:xfrm>
              <a:off x="3257043" y="2687501"/>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6"/>
            <p:cNvSpPr txBox="1"/>
            <p:nvPr/>
          </p:nvSpPr>
          <p:spPr>
            <a:xfrm>
              <a:off x="3257043" y="2687501"/>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i="0" u="none" strike="noStrike" cap="none">
                  <a:solidFill>
                    <a:schemeClr val="dk1"/>
                  </a:solidFill>
                  <a:latin typeface="Gill Sans"/>
                  <a:ea typeface="Gill Sans"/>
                  <a:cs typeface="Gill Sans"/>
                  <a:sym typeface="Gill Sans"/>
                </a:rPr>
                <a:t>R</a:t>
              </a:r>
              <a:r>
                <a:rPr lang="en-US" sz="1700" b="0" i="0" u="none" strike="noStrike" cap="none">
                  <a:solidFill>
                    <a:schemeClr val="dk1"/>
                  </a:solidFill>
                  <a:latin typeface="Gill Sans"/>
                  <a:ea typeface="Gill Sans"/>
                  <a:cs typeface="Gill Sans"/>
                  <a:sym typeface="Gill Sans"/>
                </a:rPr>
                <a:t>eliable</a:t>
              </a:r>
              <a:endParaRPr/>
            </a:p>
          </p:txBody>
        </p:sp>
        <p:sp>
          <p:nvSpPr>
            <p:cNvPr id="426" name="Google Shape;426;p56"/>
            <p:cNvSpPr/>
            <p:nvPr/>
          </p:nvSpPr>
          <p:spPr>
            <a:xfrm>
              <a:off x="2538369" y="3182901"/>
              <a:ext cx="1525491" cy="1526229"/>
            </a:xfrm>
            <a:prstGeom prst="blockArc">
              <a:avLst>
                <a:gd name="adj1" fmla="val 0"/>
                <a:gd name="adj2" fmla="val 18900000"/>
                <a:gd name="adj3" fmla="val 12740"/>
              </a:avLst>
            </a:prstGeom>
            <a:solidFill>
              <a:srgbClr val="949EA6"/>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6"/>
            <p:cNvSpPr/>
            <p:nvPr/>
          </p:nvSpPr>
          <p:spPr>
            <a:xfrm>
              <a:off x="2761758" y="3709853"/>
              <a:ext cx="990903" cy="49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6"/>
            <p:cNvSpPr txBox="1"/>
            <p:nvPr/>
          </p:nvSpPr>
          <p:spPr>
            <a:xfrm>
              <a:off x="2761758" y="3709853"/>
              <a:ext cx="990903" cy="4954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Gill Sans"/>
                <a:buNone/>
              </a:pPr>
              <a:r>
                <a:rPr lang="en-US" sz="1700" b="1" i="0" u="none" strike="noStrike" cap="none">
                  <a:solidFill>
                    <a:schemeClr val="dk1"/>
                  </a:solidFill>
                  <a:latin typeface="Gill Sans"/>
                  <a:ea typeface="Gill Sans"/>
                  <a:cs typeface="Gill Sans"/>
                  <a:sym typeface="Gill Sans"/>
                </a:rPr>
                <a:t>E</a:t>
              </a:r>
              <a:r>
                <a:rPr lang="en-US" sz="1700" b="0" i="0" u="none" strike="noStrike" cap="none">
                  <a:solidFill>
                    <a:schemeClr val="dk1"/>
                  </a:solidFill>
                  <a:latin typeface="Gill Sans"/>
                  <a:ea typeface="Gill Sans"/>
                  <a:cs typeface="Gill Sans"/>
                  <a:sym typeface="Gill Sans"/>
                </a:rPr>
                <a:t>nergy</a:t>
              </a:r>
              <a:endParaRPr/>
            </a:p>
          </p:txBody>
        </p:sp>
      </p:grpSp>
      <p:sp>
        <p:nvSpPr>
          <p:cNvPr id="429" name="Google Shape;429;p56"/>
          <p:cNvSpPr/>
          <p:nvPr/>
        </p:nvSpPr>
        <p:spPr>
          <a:xfrm>
            <a:off x="1311107" y="5794972"/>
            <a:ext cx="255554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i="0" u="none" strike="noStrike" cap="none" dirty="0">
                <a:solidFill>
                  <a:srgbClr val="B2324B"/>
                </a:solidFill>
                <a:latin typeface="Gill Sans"/>
                <a:ea typeface="Gill Sans"/>
                <a:cs typeface="Gill Sans"/>
                <a:sym typeface="Gill Sans"/>
              </a:rPr>
              <a:t>C</a:t>
            </a:r>
            <a:r>
              <a:rPr lang="en-US" sz="5400" b="0" i="0" u="none" strike="noStrike" cap="none" dirty="0">
                <a:solidFill>
                  <a:schemeClr val="dk1"/>
                </a:solidFill>
                <a:latin typeface="Gill Sans"/>
                <a:ea typeface="Gill Sans"/>
                <a:cs typeface="Gill Sans"/>
                <a:sym typeface="Gill Sans"/>
              </a:rPr>
              <a:t>.</a:t>
            </a:r>
            <a:r>
              <a:rPr lang="en-US" sz="5400" b="0" i="0" u="none" strike="noStrike" cap="none" dirty="0">
                <a:solidFill>
                  <a:srgbClr val="B44EB1"/>
                </a:solidFill>
                <a:latin typeface="Gill Sans"/>
                <a:ea typeface="Gill Sans"/>
                <a:cs typeface="Gill Sans"/>
                <a:sym typeface="Gill Sans"/>
              </a:rPr>
              <a:t>A</a:t>
            </a:r>
            <a:r>
              <a:rPr lang="en-US" sz="5400" b="0" i="0" u="none" strike="noStrike" cap="none" dirty="0">
                <a:solidFill>
                  <a:schemeClr val="dk1"/>
                </a:solidFill>
                <a:latin typeface="Gill Sans"/>
                <a:ea typeface="Gill Sans"/>
                <a:cs typeface="Gill Sans"/>
                <a:sym typeface="Gill Sans"/>
              </a:rPr>
              <a:t>.</a:t>
            </a:r>
            <a:r>
              <a:rPr lang="en-US" sz="5400" b="0" i="0" u="none" strike="noStrike" cap="none" dirty="0">
                <a:solidFill>
                  <a:srgbClr val="8274AB"/>
                </a:solidFill>
                <a:latin typeface="Gill Sans"/>
                <a:ea typeface="Gill Sans"/>
                <a:cs typeface="Gill Sans"/>
                <a:sym typeface="Gill Sans"/>
              </a:rPr>
              <a:t>R</a:t>
            </a:r>
            <a:r>
              <a:rPr lang="en-US" sz="5400" b="0" i="0" u="none" strike="noStrike" cap="none" dirty="0">
                <a:solidFill>
                  <a:schemeClr val="dk1"/>
                </a:solidFill>
                <a:latin typeface="Gill Sans"/>
                <a:ea typeface="Gill Sans"/>
                <a:cs typeface="Gill Sans"/>
                <a:sym typeface="Gill Sans"/>
              </a:rPr>
              <a:t>.</a:t>
            </a:r>
            <a:r>
              <a:rPr lang="en-US" sz="5400" b="0" i="0" u="none" strike="noStrike" cap="none" dirty="0">
                <a:solidFill>
                  <a:srgbClr val="969FA7"/>
                </a:solidFill>
                <a:latin typeface="Gill Sans"/>
                <a:ea typeface="Gill Sans"/>
                <a:cs typeface="Gill Sans"/>
                <a:sym typeface="Gill Sans"/>
              </a:rPr>
              <a:t>E</a:t>
            </a:r>
            <a:endParaRPr sz="5400" b="0" i="0" u="none" strike="noStrike" cap="none" dirty="0">
              <a:solidFill>
                <a:srgbClr val="969FA7"/>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1946</Words>
  <Application>Microsoft Office PowerPoint</Application>
  <PresentationFormat>On-screen Show (4:3)</PresentationFormat>
  <Paragraphs>191</Paragraphs>
  <Slides>35</Slides>
  <Notes>35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Courier New</vt:lpstr>
      <vt:lpstr>Arial</vt:lpstr>
      <vt:lpstr>Trebuchet MS</vt:lpstr>
      <vt:lpstr>Gill Sans</vt:lpstr>
      <vt:lpstr>Calibri</vt:lpstr>
      <vt:lpstr>Noto Sans Symbols</vt:lpstr>
      <vt:lpstr>Office Theme</vt:lpstr>
      <vt:lpstr>Dividend</vt:lpstr>
      <vt:lpstr>Dividend</vt:lpstr>
      <vt:lpstr>PowerPoint Presentation</vt:lpstr>
      <vt:lpstr>PowerPoint Presentation</vt:lpstr>
      <vt:lpstr>FROM THEORY TO PRACTICE</vt:lpstr>
      <vt:lpstr>TABLE OF CONTENTS </vt:lpstr>
      <vt:lpstr>THE WHO: ABOUT ME</vt:lpstr>
      <vt:lpstr>WE ARE ALL LEARNING</vt:lpstr>
      <vt:lpstr>ENVIRONMENTAL INJUSTICE</vt:lpstr>
      <vt:lpstr>ENVIRONMENTAL INJUSTICE</vt:lpstr>
      <vt:lpstr>ENERGY JUSTICE  Everyone should have access to Clean,  Affordable, and Reliable Energy.   </vt:lpstr>
      <vt:lpstr>WHAT DOES ENERGY JUSTICE LOOK LIKE IN RI</vt:lpstr>
      <vt:lpstr>PowerPoint Presentation</vt:lpstr>
      <vt:lpstr>EQUALITY VS. EQUITY</vt:lpstr>
      <vt:lpstr>TABLE OF CONTENTS </vt:lpstr>
      <vt:lpstr>THE WHAT: MY GOALS AT OER</vt:lpstr>
      <vt:lpstr>THE WHY AND THE THEORY BEHIND IT</vt:lpstr>
      <vt:lpstr>POLITICS OF KNOWLEDGE</vt:lpstr>
      <vt:lpstr>POLITICS OF KNOWLEDGE</vt:lpstr>
      <vt:lpstr>POLITICS OF KNOWLEDGE</vt:lpstr>
      <vt:lpstr>POLITICS OF KNOWLEDGE</vt:lpstr>
      <vt:lpstr>THE WHY AND THE THEORY BEHIND IT</vt:lpstr>
      <vt:lpstr>TARGETED UNIVERSALISM</vt:lpstr>
      <vt:lpstr>TARGETED UNIVERSALISM</vt:lpstr>
      <vt:lpstr>TARGETED UNIVERSALISM</vt:lpstr>
      <vt:lpstr>TARGETED UNIVERSALISM</vt:lpstr>
      <vt:lpstr>TABLE OF CONTENTS </vt:lpstr>
      <vt:lpstr>THE HOW: APPLYING THEORY TO PRACTICE </vt:lpstr>
      <vt:lpstr>PowerPoint Presentation</vt:lpstr>
      <vt:lpstr>THE HOW: APPLYING THEORY TO PRACTICE </vt:lpstr>
      <vt:lpstr>THE LAYERS OF CHANGE</vt:lpstr>
      <vt:lpstr>PowerPoint Presentation</vt:lpstr>
      <vt:lpstr>TABLE OF CONTENTS </vt:lpstr>
      <vt:lpstr>THE WHEN AND WHERE</vt:lpstr>
      <vt:lpstr>ENERGY JUSTICE  Everyone should have access to Clean, Affordable, and Reliable energy.   </vt:lpstr>
      <vt:lpstr>ENERGY JUSTICE  Everyone should have access to Clean, Affordable, and Reliable, and Equitable energy.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dc:creator>
  <cp:lastModifiedBy>Craig Johnson</cp:lastModifiedBy>
  <cp:revision>7</cp:revision>
  <dcterms:modified xsi:type="dcterms:W3CDTF">2019-12-13T19:06:28Z</dcterms:modified>
</cp:coreProperties>
</file>