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1" r:id="rId2"/>
  </p:sldMasterIdLst>
  <p:notesMasterIdLst>
    <p:notesMasterId r:id="rId33"/>
  </p:notesMasterIdLst>
  <p:sldIdLst>
    <p:sldId id="256" r:id="rId3"/>
    <p:sldId id="291" r:id="rId4"/>
    <p:sldId id="292"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Lst>
  <p:sldSz cx="9144000" cy="6858000" type="screen4x3"/>
  <p:notesSz cx="7010400" cy="9296400"/>
  <p:embeddedFontLst>
    <p:embeddedFont>
      <p:font typeface="Alegreya Sans"/>
      <p:regular r:id="rId34"/>
      <p:bold r:id="rId34"/>
      <p:italic r:id="rId34"/>
      <p:boldItalic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Libre Franklin"/>
      <p:regular r:id="rId34"/>
      <p:bold r:id="rId34"/>
      <p:italic r:id="rId34"/>
      <p:boldItalic r:id="rId34"/>
    </p:embeddedFont>
    <p:embeddedFont>
      <p:font typeface="Libre Franklin Medium"/>
      <p:regular r:id="rId34"/>
      <p:bold r:id="rId34"/>
      <p:italic r:id="rId34"/>
      <p:boldItalic r:id="rId34"/>
    </p:embeddedFont>
    <p:embeddedFont>
      <p:font typeface="Open Sans"/>
      <p:regular r:id="rId34"/>
      <p:bold r:id="rId34"/>
      <p:italic r:id="rId34"/>
      <p:boldItalic r:id="rId34"/>
    </p:embeddedFont>
    <p:embeddedFont>
      <p:font typeface="Roboto Light" panose="020B0604020202020204" charset="0"/>
      <p:regular r:id="rId43"/>
      <p:bold r:id="rId44"/>
      <p:italic r:id="rId45"/>
      <p:boldItalic r:id="rId46"/>
    </p:embeddedFont>
    <p:embeddedFont>
      <p:font typeface="Trebuchet MS" panose="020B0603020202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5A9304-E99C-424B-B69C-5FD059314C4E}">
  <a:tblStyle styleId="{195A9304-E99C-424B-B69C-5FD059314C4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81673"/>
  </p:normalViewPr>
  <p:slideViewPr>
    <p:cSldViewPr snapToGrid="0" snapToObjects="1">
      <p:cViewPr varScale="1">
        <p:scale>
          <a:sx n="93" d="100"/>
          <a:sy n="93" d="100"/>
        </p:scale>
        <p:origin x="189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font" Target="NUL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752853" y="697225"/>
            <a:ext cx="35055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6b74aaa55a_1_0:notes"/>
          <p:cNvSpPr>
            <a:spLocks noGrp="1" noRot="1" noChangeAspect="1"/>
          </p:cNvSpPr>
          <p:nvPr>
            <p:ph type="sldImg" idx="2"/>
          </p:nvPr>
        </p:nvSpPr>
        <p:spPr>
          <a:xfrm>
            <a:off x="1752838" y="697225"/>
            <a:ext cx="3505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6b74aaa55a_1_0: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75e1b5e533_3_186: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g75e1b5e533_3_186: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900"/>
              <a:buFont typeface="Arial"/>
              <a:buNone/>
            </a:pPr>
            <a:r>
              <a:rPr lang="en-US" sz="1400"/>
              <a:t>This work led us to what I came to talk about tonight – context is Mfam Hsng</a:t>
            </a:r>
            <a:endParaRPr sz="1400"/>
          </a:p>
        </p:txBody>
      </p:sp>
      <p:sp>
        <p:nvSpPr>
          <p:cNvPr id="949" name="Google Shape;949;g75e1b5e533_3_186: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10</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75e1b5e533_3_195: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g75e1b5e533_3_195: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t>Venture a guess as to why? </a:t>
            </a:r>
            <a:endParaRPr sz="1400"/>
          </a:p>
          <a:p>
            <a:pPr marL="0" lvl="0" indent="0" algn="l" rtl="0">
              <a:spcBef>
                <a:spcPts val="0"/>
              </a:spcBef>
              <a:spcAft>
                <a:spcPts val="0"/>
              </a:spcAft>
              <a:buNone/>
            </a:pPr>
            <a:endParaRPr sz="1400"/>
          </a:p>
        </p:txBody>
      </p:sp>
      <p:sp>
        <p:nvSpPr>
          <p:cNvPr id="959" name="Google Shape;959;g75e1b5e533_3_195: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75e1b5e533_3_206: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75e1b5e533_3_206: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rgbClr val="595959"/>
              </a:buClr>
              <a:buSzPts val="900"/>
              <a:buFont typeface="Libre Franklin Medium"/>
              <a:buNone/>
            </a:pPr>
            <a:r>
              <a:rPr lang="en-US" sz="1400">
                <a:solidFill>
                  <a:srgbClr val="595959"/>
                </a:solidFill>
                <a:latin typeface="Libre Franklin Medium"/>
                <a:ea typeface="Libre Franklin Medium"/>
                <a:cs typeface="Libre Franklin Medium"/>
                <a:sym typeface="Libre Franklin Medium"/>
              </a:rPr>
              <a:t>Take the place of the guy that used to sit in this chair. The guy that spent his career really getting to know the ins and outs of his building. This guy doesn’t exist anymore. Today’s operating staff isn’t able to invest the time needed to get the insight this guy had. So replacing this guy with a low cost monitoring system is the next best thing. (Actually, a better thing …)</a:t>
            </a:r>
            <a:endParaRPr sz="1400"/>
          </a:p>
        </p:txBody>
      </p:sp>
      <p:sp>
        <p:nvSpPr>
          <p:cNvPr id="971" name="Google Shape;971;g75e1b5e533_3_206: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75e1b5e533_3_214: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g75e1b5e533_3_214: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1400">
              <a:solidFill>
                <a:srgbClr val="595959"/>
              </a:solidFill>
              <a:latin typeface="Libre Franklin Medium"/>
              <a:ea typeface="Libre Franklin Medium"/>
              <a:cs typeface="Libre Franklin Medium"/>
              <a:sym typeface="Libre Franklin Medium"/>
            </a:endParaRPr>
          </a:p>
        </p:txBody>
      </p:sp>
      <p:sp>
        <p:nvSpPr>
          <p:cNvPr id="980" name="Google Shape;980;g75e1b5e533_3_214: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75e1b5e533_3_239: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5" name="Google Shape;1005;g75e1b5e533_3_239: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t>Systems Operational Assessment – deliverable; Valuable to maintenance, future consultants</a:t>
            </a:r>
            <a:endParaRPr sz="1400"/>
          </a:p>
        </p:txBody>
      </p:sp>
      <p:sp>
        <p:nvSpPr>
          <p:cNvPr id="1006" name="Google Shape;1006;g75e1b5e533_3_239: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75e1b5e533_3_250: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g75e1b5e533_3_250: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t>Picking projects where measures will be impactful w/ existing equipment and controls (not always money to spend)</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THINK about the JOB Creation potential here!</a:t>
            </a:r>
            <a:endParaRPr sz="1400"/>
          </a:p>
        </p:txBody>
      </p:sp>
      <p:sp>
        <p:nvSpPr>
          <p:cNvPr id="1018" name="Google Shape;1018;g75e1b5e533_3_250: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75e1b5e533_3_261: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9" name="Google Shape;1029;g75e1b5e533_3_261: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t>(go through bullets)</a:t>
            </a:r>
            <a:endParaRPr sz="1400"/>
          </a:p>
        </p:txBody>
      </p:sp>
      <p:sp>
        <p:nvSpPr>
          <p:cNvPr id="1030" name="Google Shape;1030;g75e1b5e533_3_261: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75e1b5e533_3_270: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g75e1b5e533_3_270: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n-US" sz="1400"/>
              <a:t>(go through bullets)</a:t>
            </a:r>
            <a:endParaRPr sz="1400"/>
          </a:p>
        </p:txBody>
      </p:sp>
      <p:sp>
        <p:nvSpPr>
          <p:cNvPr id="1040" name="Google Shape;1040;g75e1b5e533_3_270: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75e1b5e533_3_279: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g75e1b5e533_3_279: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177800" lvl="0" indent="-171450" algn="l" rtl="0">
              <a:spcBef>
                <a:spcPts val="0"/>
              </a:spcBef>
              <a:spcAft>
                <a:spcPts val="0"/>
              </a:spcAft>
              <a:buClr>
                <a:schemeClr val="dk1"/>
              </a:buClr>
              <a:buSzPts val="900"/>
              <a:buFont typeface="Arial"/>
              <a:buChar char="•"/>
            </a:pPr>
            <a:r>
              <a:rPr lang="en-US" sz="1400">
                <a:solidFill>
                  <a:schemeClr val="dk1"/>
                </a:solidFill>
              </a:rPr>
              <a:t>Each data point is a point in time which has a heating supply temperature and outdoor air temperature</a:t>
            </a:r>
            <a:endParaRPr sz="1400"/>
          </a:p>
          <a:p>
            <a:pPr marL="177800" lvl="0" indent="-114300" algn="l" rtl="0">
              <a:spcBef>
                <a:spcPts val="0"/>
              </a:spcBef>
              <a:spcAft>
                <a:spcPts val="0"/>
              </a:spcAft>
              <a:buClr>
                <a:schemeClr val="dk1"/>
              </a:buClr>
              <a:buSzPts val="900"/>
              <a:buFont typeface="Arial"/>
              <a:buNone/>
            </a:pPr>
            <a:endParaRPr sz="1400">
              <a:solidFill>
                <a:schemeClr val="dk1"/>
              </a:solidFill>
            </a:endParaRPr>
          </a:p>
          <a:p>
            <a:pPr marL="177800" lvl="0" indent="-114300" algn="l" rtl="0">
              <a:spcBef>
                <a:spcPts val="0"/>
              </a:spcBef>
              <a:spcAft>
                <a:spcPts val="0"/>
              </a:spcAft>
              <a:buClr>
                <a:schemeClr val="dk1"/>
              </a:buClr>
              <a:buSzPts val="900"/>
              <a:buFont typeface="Arial"/>
              <a:buNone/>
            </a:pPr>
            <a:endParaRPr sz="1400">
              <a:solidFill>
                <a:schemeClr val="dk1"/>
              </a:solidFill>
            </a:endParaRPr>
          </a:p>
        </p:txBody>
      </p:sp>
      <p:sp>
        <p:nvSpPr>
          <p:cNvPr id="1050" name="Google Shape;1050;g75e1b5e533_3_279: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75e1b5e533_3_29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g75e1b5e533_3_294: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n-US" sz="1400" i="1" dirty="0">
                <a:solidFill>
                  <a:schemeClr val="dk1"/>
                </a:solidFill>
              </a:rPr>
              <a:t>Strategy: lower heating water temperatures based on collected data</a:t>
            </a:r>
            <a:endParaRPr sz="1400" dirty="0"/>
          </a:p>
          <a:p>
            <a:pPr marL="0" marR="0" lvl="0" indent="0" algn="l" rtl="0">
              <a:lnSpc>
                <a:spcPct val="100000"/>
              </a:lnSpc>
              <a:spcBef>
                <a:spcPts val="0"/>
              </a:spcBef>
              <a:spcAft>
                <a:spcPts val="0"/>
              </a:spcAft>
              <a:buClr>
                <a:schemeClr val="dk1"/>
              </a:buClr>
              <a:buSzPts val="900"/>
              <a:buFont typeface="Calibri"/>
              <a:buNone/>
            </a:pPr>
            <a:endParaRPr sz="1400" i="1" dirty="0">
              <a:solidFill>
                <a:schemeClr val="dk1"/>
              </a:solidFill>
            </a:endParaRPr>
          </a:p>
          <a:p>
            <a:pPr marL="177800" lvl="0" indent="-171450" algn="l" rtl="0">
              <a:spcBef>
                <a:spcPts val="0"/>
              </a:spcBef>
              <a:spcAft>
                <a:spcPts val="0"/>
              </a:spcAft>
              <a:buClr>
                <a:schemeClr val="dk1"/>
              </a:buClr>
              <a:buSzPts val="900"/>
              <a:buFont typeface="Arial"/>
              <a:buChar char="•"/>
            </a:pPr>
            <a:r>
              <a:rPr lang="en-US" sz="900" dirty="0"/>
              <a:t>This graph shows the new settings we proposed (green) AND the new data collected after settings were changed (red data)</a:t>
            </a:r>
            <a:endParaRPr sz="1400" dirty="0"/>
          </a:p>
          <a:p>
            <a:pPr marL="177800" lvl="0" indent="-171450" algn="l" rtl="0">
              <a:spcBef>
                <a:spcPts val="0"/>
              </a:spcBef>
              <a:spcAft>
                <a:spcPts val="0"/>
              </a:spcAft>
              <a:buClr>
                <a:schemeClr val="dk1"/>
              </a:buClr>
              <a:buSzPts val="900"/>
              <a:buFont typeface="Arial"/>
              <a:buChar char="•"/>
            </a:pPr>
            <a:r>
              <a:rPr lang="en-US" sz="900" dirty="0"/>
              <a:t>The red data points are almost completely within the settings bands, due to the outdoor air temperature sensor reading more accurately</a:t>
            </a:r>
            <a:endParaRPr sz="1400" dirty="0"/>
          </a:p>
          <a:p>
            <a:pPr marL="177800" lvl="0" indent="-114300" algn="l" rtl="0">
              <a:spcBef>
                <a:spcPts val="0"/>
              </a:spcBef>
              <a:spcAft>
                <a:spcPts val="0"/>
              </a:spcAft>
              <a:buClr>
                <a:schemeClr val="dk1"/>
              </a:buClr>
              <a:buSzPts val="900"/>
              <a:buFont typeface="Arial"/>
              <a:buNone/>
            </a:pPr>
            <a:endParaRPr sz="900" dirty="0"/>
          </a:p>
          <a:p>
            <a:pPr marL="177800" lvl="0" indent="-114300" algn="l" rtl="0">
              <a:spcBef>
                <a:spcPts val="0"/>
              </a:spcBef>
              <a:spcAft>
                <a:spcPts val="0"/>
              </a:spcAft>
              <a:buClr>
                <a:schemeClr val="dk1"/>
              </a:buClr>
              <a:buSzPts val="900"/>
              <a:buFont typeface="Calibri"/>
              <a:buNone/>
            </a:pPr>
            <a:endParaRPr sz="1400" dirty="0">
              <a:solidFill>
                <a:schemeClr val="dk1"/>
              </a:solidFill>
            </a:endParaRPr>
          </a:p>
        </p:txBody>
      </p:sp>
      <p:sp>
        <p:nvSpPr>
          <p:cNvPr id="1066" name="Google Shape;1066;g75e1b5e533_3_294: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19</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75e1b5e533_0_43:notes"/>
          <p:cNvSpPr>
            <a:spLocks noGrp="1" noRot="1" noChangeAspect="1"/>
          </p:cNvSpPr>
          <p:nvPr>
            <p:ph type="sldImg" idx="2"/>
          </p:nvPr>
        </p:nvSpPr>
        <p:spPr>
          <a:xfrm>
            <a:off x="1752838" y="697225"/>
            <a:ext cx="3505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75e1b5e533_0_43: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75e1b5e533_3_320: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g75e1b5e533_3_320: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a:p>
        </p:txBody>
      </p:sp>
      <p:sp>
        <p:nvSpPr>
          <p:cNvPr id="1093" name="Google Shape;1093;g75e1b5e533_3_320: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20</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75e1b5e533_3_329: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2" name="Google Shape;1102;g75e1b5e533_3_329: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a:p>
        </p:txBody>
      </p:sp>
      <p:sp>
        <p:nvSpPr>
          <p:cNvPr id="1103" name="Google Shape;1103;g75e1b5e533_3_329: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75e1b5e533_3_338: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g75e1b5e533_3_338: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a:p>
        </p:txBody>
      </p:sp>
      <p:sp>
        <p:nvSpPr>
          <p:cNvPr id="1113" name="Google Shape;1113;g75e1b5e533_3_338: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75e1b5e533_3_34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1119;g75e1b5e533_3_344: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dirty="0"/>
              <a:t>Back to electrification, and how hard implementation will be  … Disparate impact on poor</a:t>
            </a:r>
            <a:endParaRPr sz="1400" dirty="0"/>
          </a:p>
          <a:p>
            <a:pPr marL="0" lvl="0" indent="0" algn="l" rtl="0">
              <a:spcBef>
                <a:spcPts val="0"/>
              </a:spcBef>
              <a:spcAft>
                <a:spcPts val="0"/>
              </a:spcAft>
              <a:buNone/>
            </a:pPr>
            <a:r>
              <a:rPr lang="en-US" sz="1400" dirty="0"/>
              <a:t>capitalize on gas savings  - or couple electrification with seriously deep ECMs – the likes of which are not currently subsidized; windows, super insulation, super air sealing, ERVs to replace RTUs …</a:t>
            </a:r>
            <a:endParaRPr sz="1400" dirty="0"/>
          </a:p>
          <a:p>
            <a:pPr marL="0" lvl="0" indent="0" algn="l" rtl="0">
              <a:spcBef>
                <a:spcPts val="0"/>
              </a:spcBef>
              <a:spcAft>
                <a:spcPts val="0"/>
              </a:spcAft>
              <a:buNone/>
            </a:pPr>
            <a:endParaRPr sz="1400" dirty="0"/>
          </a:p>
          <a:p>
            <a:pPr marL="0" marR="0" lvl="0" indent="0" algn="l" rtl="0">
              <a:lnSpc>
                <a:spcPct val="100000"/>
              </a:lnSpc>
              <a:spcBef>
                <a:spcPts val="0"/>
              </a:spcBef>
              <a:spcAft>
                <a:spcPts val="0"/>
              </a:spcAft>
              <a:buClr>
                <a:schemeClr val="dk1"/>
              </a:buClr>
              <a:buSzPts val="900"/>
              <a:buFont typeface="Calibri"/>
              <a:buNone/>
            </a:pPr>
            <a:r>
              <a:rPr lang="en-US" sz="900" dirty="0"/>
              <a:t>1 </a:t>
            </a:r>
            <a:r>
              <a:rPr lang="en-US" sz="900" dirty="0" err="1"/>
              <a:t>therm</a:t>
            </a:r>
            <a:r>
              <a:rPr lang="en-US" sz="900" dirty="0"/>
              <a:t> of gas = 100,000 Btu: $.90</a:t>
            </a:r>
            <a:endParaRPr sz="1400" dirty="0"/>
          </a:p>
          <a:p>
            <a:pPr marL="0" marR="0" lvl="0" indent="0" algn="l" rtl="0">
              <a:lnSpc>
                <a:spcPct val="100000"/>
              </a:lnSpc>
              <a:spcBef>
                <a:spcPts val="0"/>
              </a:spcBef>
              <a:spcAft>
                <a:spcPts val="0"/>
              </a:spcAft>
              <a:buClr>
                <a:schemeClr val="dk1"/>
              </a:buClr>
              <a:buSzPts val="900"/>
              <a:buFont typeface="Calibri"/>
              <a:buNone/>
            </a:pPr>
            <a:r>
              <a:rPr lang="en-US" sz="900" dirty="0"/>
              <a:t>1 kWh of electricity = 3,412 Btu: $.20</a:t>
            </a:r>
            <a:endParaRPr sz="1400" dirty="0"/>
          </a:p>
          <a:p>
            <a:pPr marL="0" marR="0" lvl="0" indent="0" algn="l" rtl="0">
              <a:lnSpc>
                <a:spcPct val="100000"/>
              </a:lnSpc>
              <a:spcBef>
                <a:spcPts val="0"/>
              </a:spcBef>
              <a:spcAft>
                <a:spcPts val="0"/>
              </a:spcAft>
              <a:buClr>
                <a:schemeClr val="dk1"/>
              </a:buClr>
              <a:buSzPts val="900"/>
              <a:buFont typeface="Calibri"/>
              <a:buNone/>
            </a:pPr>
            <a:r>
              <a:rPr lang="en-US" sz="900" dirty="0"/>
              <a:t>kWh/100,000 Btu = 29.3 : $6.50 (5.8x)</a:t>
            </a:r>
            <a:endParaRPr sz="1400" dirty="0"/>
          </a:p>
          <a:p>
            <a:pPr marL="0" lvl="0" indent="0" algn="l" rtl="0">
              <a:spcBef>
                <a:spcPts val="0"/>
              </a:spcBef>
              <a:spcAft>
                <a:spcPts val="0"/>
              </a:spcAft>
              <a:buNone/>
            </a:pPr>
            <a:endParaRPr sz="1400" dirty="0"/>
          </a:p>
        </p:txBody>
      </p:sp>
      <p:sp>
        <p:nvSpPr>
          <p:cNvPr id="1120" name="Google Shape;1120;g75e1b5e533_3_344: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23</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75e1b5e533_3_352: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g75e1b5e533_3_352: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t>87,000 cars</a:t>
            </a:r>
            <a:endParaRPr sz="1400"/>
          </a:p>
        </p:txBody>
      </p:sp>
      <p:sp>
        <p:nvSpPr>
          <p:cNvPr id="1129" name="Google Shape;1129;g75e1b5e533_3_352: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24</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75e1b5e533_3_36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1" name="Google Shape;1141;g75e1b5e533_3_364: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t>Mixing Valve – yuck – safety issues because it affects ability to function properly – scalding or Legionella</a:t>
            </a:r>
            <a:endParaRPr sz="1400"/>
          </a:p>
          <a:p>
            <a:pPr marL="0" lvl="0" indent="0" algn="l" rtl="0">
              <a:spcBef>
                <a:spcPts val="0"/>
              </a:spcBef>
              <a:spcAft>
                <a:spcPts val="0"/>
              </a:spcAft>
              <a:buNone/>
            </a:pPr>
            <a:r>
              <a:rPr lang="en-US" sz="1400"/>
              <a:t>Gas leaks going undetected – clear safety issue – sign of poor workmanship</a:t>
            </a:r>
            <a:endParaRPr sz="1400"/>
          </a:p>
          <a:p>
            <a:pPr marL="0" lvl="0" indent="0" algn="l" rtl="0">
              <a:spcBef>
                <a:spcPts val="0"/>
              </a:spcBef>
              <a:spcAft>
                <a:spcPts val="0"/>
              </a:spcAft>
              <a:buNone/>
            </a:pPr>
            <a:r>
              <a:rPr lang="en-US" sz="1400"/>
              <a:t>RI Heating boiler – one of several creative ways to bypass the built in ‘controls’ – massive waste of energy</a:t>
            </a:r>
            <a:endParaRPr sz="1400"/>
          </a:p>
        </p:txBody>
      </p:sp>
      <p:sp>
        <p:nvSpPr>
          <p:cNvPr id="1142" name="Google Shape;1142;g75e1b5e533_3_364: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25</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75e1b5e533_3_376: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4" name="Google Shape;1154;g75e1b5e533_3_376: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t>Broken balancing valve whose job it is to keep flow, therefore temp, balanced in the building – manuf defect, discovered thru our data, not by Cx</a:t>
            </a:r>
            <a:endParaRPr sz="1400"/>
          </a:p>
          <a:p>
            <a:pPr marL="0" lvl="0" indent="0" algn="l" rtl="0">
              <a:spcBef>
                <a:spcPts val="0"/>
              </a:spcBef>
              <a:spcAft>
                <a:spcPts val="0"/>
              </a:spcAft>
              <a:buNone/>
            </a:pPr>
            <a:r>
              <a:rPr lang="en-US" sz="1400"/>
              <a:t>Broken system sensors – this case .. Supply sensor, nobody knew, no complaints</a:t>
            </a:r>
            <a:endParaRPr sz="1400"/>
          </a:p>
          <a:p>
            <a:pPr marL="0" lvl="0" indent="0" algn="l" rtl="0">
              <a:spcBef>
                <a:spcPts val="0"/>
              </a:spcBef>
              <a:spcAft>
                <a:spcPts val="0"/>
              </a:spcAft>
              <a:buNone/>
            </a:pPr>
            <a:r>
              <a:rPr lang="en-US" sz="1400"/>
              <a:t>Cut/disconnected OA sensor – keeps boilers running</a:t>
            </a:r>
            <a:endParaRPr sz="1400"/>
          </a:p>
          <a:p>
            <a:pPr marL="0" lvl="0" indent="0" algn="l" rtl="0">
              <a:spcBef>
                <a:spcPts val="0"/>
              </a:spcBef>
              <a:spcAft>
                <a:spcPts val="0"/>
              </a:spcAft>
              <a:buNone/>
            </a:pPr>
            <a:r>
              <a:rPr lang="en-US" sz="1400"/>
              <a:t>Poorly located OA – premature WWSD, complaints, setting jacked up …</a:t>
            </a:r>
            <a:endParaRPr sz="1400"/>
          </a:p>
        </p:txBody>
      </p:sp>
      <p:sp>
        <p:nvSpPr>
          <p:cNvPr id="1155" name="Google Shape;1155;g75e1b5e533_3_376: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26</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75e1b5e533_3_388: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7" name="Google Shape;1167;g75e1b5e533_3_388: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t>Adds up to superior operation of existing buildings, which in turn reduces gas consumption.</a:t>
            </a:r>
            <a:endParaRPr sz="1400"/>
          </a:p>
        </p:txBody>
      </p:sp>
      <p:sp>
        <p:nvSpPr>
          <p:cNvPr id="1168" name="Google Shape;1168;g75e1b5e533_3_388: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27</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75e1b5e533_3_39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5" name="Google Shape;1175;g75e1b5e533_3_395: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r>
              <a:rPr lang="en-US" sz="1200"/>
              <a:t>Will still need to monitor heat pumps</a:t>
            </a:r>
            <a:endParaRPr sz="1400"/>
          </a:p>
        </p:txBody>
      </p:sp>
      <p:sp>
        <p:nvSpPr>
          <p:cNvPr id="1176" name="Google Shape;1176;g75e1b5e533_3_395: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28</a:t>
            </a:fld>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75e1b5e533_3_404: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5" name="Google Shape;1185;g75e1b5e533_3_404: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p:txBody>
      </p:sp>
      <p:sp>
        <p:nvSpPr>
          <p:cNvPr id="1186" name="Google Shape;1186;g75e1b5e533_3_404: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29</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75e1b5e533_3_93: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75e1b5e533_3_93: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a:p>
        </p:txBody>
      </p:sp>
      <p:sp>
        <p:nvSpPr>
          <p:cNvPr id="850" name="Google Shape;850;g75e1b5e533_3_93: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3</a:t>
            </a:fld>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75e1b5e533_3_411: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g75e1b5e533_3_411: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a:p>
        </p:txBody>
      </p:sp>
      <p:sp>
        <p:nvSpPr>
          <p:cNvPr id="1194" name="Google Shape;1194;g75e1b5e533_3_411: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30</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75e1b5e533_3_103: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g75e1b5e533_3_103: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a:p>
        </p:txBody>
      </p:sp>
      <p:sp>
        <p:nvSpPr>
          <p:cNvPr id="860" name="Google Shape;860;g75e1b5e533_3_103: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4</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75e1b5e533_3_112: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g75e1b5e533_3_112: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t>Existing building Resiliency Assessments and portfolio/city or statewide threat assessment/mapping exercises to ID priorities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DE – hired by the DE State Housing Authority - 3 phases:</a:t>
            </a:r>
            <a:endParaRPr sz="1400"/>
          </a:p>
          <a:p>
            <a:pPr marL="228600" lvl="0" indent="-222250" algn="l" rtl="0">
              <a:spcBef>
                <a:spcPts val="0"/>
              </a:spcBef>
              <a:spcAft>
                <a:spcPts val="0"/>
              </a:spcAft>
              <a:buClr>
                <a:schemeClr val="dk1"/>
              </a:buClr>
              <a:buSzPts val="900"/>
              <a:buFont typeface="Calibri"/>
              <a:buAutoNum type="arabicParenR"/>
            </a:pPr>
            <a:r>
              <a:rPr lang="en-US" sz="1400"/>
              <a:t>GIS analysis of climate hazards for each development</a:t>
            </a:r>
            <a:endParaRPr sz="1400"/>
          </a:p>
          <a:p>
            <a:pPr marL="228600" lvl="0" indent="-222250" algn="l" rtl="0">
              <a:spcBef>
                <a:spcPts val="0"/>
              </a:spcBef>
              <a:spcAft>
                <a:spcPts val="0"/>
              </a:spcAft>
              <a:buClr>
                <a:schemeClr val="dk1"/>
              </a:buClr>
              <a:buSzPts val="900"/>
              <a:buFont typeface="Calibri"/>
              <a:buAutoNum type="arabicParenR"/>
            </a:pPr>
            <a:r>
              <a:rPr lang="en-US" sz="1400"/>
              <a:t>Resiliency Audits of top 20 buildings most at risk</a:t>
            </a:r>
            <a:endParaRPr sz="1400"/>
          </a:p>
          <a:p>
            <a:pPr marL="228600" lvl="0" indent="-222250" algn="l" rtl="0">
              <a:spcBef>
                <a:spcPts val="0"/>
              </a:spcBef>
              <a:spcAft>
                <a:spcPts val="0"/>
              </a:spcAft>
              <a:buClr>
                <a:schemeClr val="dk1"/>
              </a:buClr>
              <a:buSzPts val="900"/>
              <a:buFont typeface="Calibri"/>
              <a:buAutoNum type="arabicParenR"/>
            </a:pPr>
            <a:r>
              <a:rPr lang="en-US" sz="1400"/>
              <a:t>Review of program/policies given all that was learned – QAP, building code</a:t>
            </a:r>
            <a:endParaRPr sz="1400"/>
          </a:p>
        </p:txBody>
      </p:sp>
      <p:sp>
        <p:nvSpPr>
          <p:cNvPr id="870" name="Google Shape;870;g75e1b5e533_3_112: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5</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75e1b5e533_3_145: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75e1b5e533_3_145: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t>Big picture of what/where – DC selected NEI on competitive basis; all projects are competitive</a:t>
            </a:r>
            <a:endParaRPr sz="1400"/>
          </a:p>
        </p:txBody>
      </p:sp>
      <p:sp>
        <p:nvSpPr>
          <p:cNvPr id="904" name="Google Shape;904;g75e1b5e533_3_145: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75e1b5e533_3_154: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g75e1b5e533_3_154: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a:p>
        </p:txBody>
      </p:sp>
      <p:sp>
        <p:nvSpPr>
          <p:cNvPr id="914" name="Google Shape;914;g75e1b5e533_3_154: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7</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75e1b5e533_3_164: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g75e1b5e533_3_164: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t>Boston Housing Authority – public housing</a:t>
            </a:r>
            <a:endParaRPr sz="1400"/>
          </a:p>
          <a:p>
            <a:pPr marL="0" lvl="0" indent="0" algn="l" rtl="0">
              <a:spcBef>
                <a:spcPts val="0"/>
              </a:spcBef>
              <a:spcAft>
                <a:spcPts val="0"/>
              </a:spcAft>
              <a:buNone/>
            </a:pPr>
            <a:r>
              <a:rPr lang="en-US" sz="1400"/>
              <a:t>First 2 phases – 285 units; 4 different green building certifications -</a:t>
            </a:r>
            <a:endParaRPr sz="1400"/>
          </a:p>
          <a:p>
            <a:pPr marL="0" lvl="0" indent="0" algn="l" rtl="0">
              <a:spcBef>
                <a:spcPts val="0"/>
              </a:spcBef>
              <a:spcAft>
                <a:spcPts val="0"/>
              </a:spcAft>
              <a:buNone/>
            </a:pPr>
            <a:r>
              <a:rPr lang="en-US" sz="1400"/>
              <a:t>Not well integrated into the neighborhood, really rough shape</a:t>
            </a:r>
            <a:endParaRPr sz="1400"/>
          </a:p>
          <a:p>
            <a:pPr marL="0" lvl="0" indent="0" algn="l" rtl="0">
              <a:spcBef>
                <a:spcPts val="0"/>
              </a:spcBef>
              <a:spcAft>
                <a:spcPts val="0"/>
              </a:spcAft>
              <a:buNone/>
            </a:pPr>
            <a:r>
              <a:rPr lang="en-US" sz="1400"/>
              <a:t>- Natural experiment for HSPH: surveyed residents on behavior and health, inspected units for environmental exposures, measured the IAQ</a:t>
            </a:r>
            <a:endParaRPr sz="1400"/>
          </a:p>
          <a:p>
            <a:pPr marL="0" lvl="0" indent="0" algn="l" rtl="0">
              <a:spcBef>
                <a:spcPts val="0"/>
              </a:spcBef>
              <a:spcAft>
                <a:spcPts val="0"/>
              </a:spcAft>
              <a:buNone/>
            </a:pPr>
            <a:endParaRPr sz="1400"/>
          </a:p>
        </p:txBody>
      </p:sp>
      <p:sp>
        <p:nvSpPr>
          <p:cNvPr id="925" name="Google Shape;925;g75e1b5e533_3_164: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8</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75e1b5e533_3_174:notes"/>
          <p:cNvSpPr>
            <a:spLocks noGrp="1" noRot="1" noChangeAspect="1"/>
          </p:cNvSpPr>
          <p:nvPr>
            <p:ph type="sldImg" idx="2"/>
          </p:nvPr>
        </p:nvSpPr>
        <p:spPr>
          <a:xfrm>
            <a:off x="1402080" y="1162050"/>
            <a:ext cx="4206240" cy="313753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g75e1b5e533_3_174:notes"/>
          <p:cNvSpPr txBox="1">
            <a:spLocks noGrp="1"/>
          </p:cNvSpPr>
          <p:nvPr>
            <p:ph type="body" idx="1"/>
          </p:nvPr>
        </p:nvSpPr>
        <p:spPr>
          <a:xfrm>
            <a:off x="701040" y="4473893"/>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a:p>
        </p:txBody>
      </p:sp>
      <p:sp>
        <p:nvSpPr>
          <p:cNvPr id="936" name="Google Shape;936;g75e1b5e533_3_174: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9"/>
        <p:cNvGrpSpPr/>
        <p:nvPr/>
      </p:nvGrpSpPr>
      <p:grpSpPr>
        <a:xfrm>
          <a:off x="0" y="0"/>
          <a:ext cx="0" cy="0"/>
          <a:chOff x="0" y="0"/>
          <a:chExt cx="0" cy="0"/>
        </a:xfrm>
      </p:grpSpPr>
      <p:sp>
        <p:nvSpPr>
          <p:cNvPr id="90" name="Google Shape;90;p14"/>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91" name="Google Shape;91;p14"/>
          <p:cNvSpPr txBox="1">
            <a:spLocks noGrp="1"/>
          </p:cNvSpPr>
          <p:nvPr>
            <p:ph type="ctrTitle"/>
          </p:nvPr>
        </p:nvSpPr>
        <p:spPr>
          <a:xfrm>
            <a:off x="685800" y="1498603"/>
            <a:ext cx="7772400" cy="147002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subTitle" idx="1"/>
          </p:nvPr>
        </p:nvSpPr>
        <p:spPr>
          <a:xfrm>
            <a:off x="1371600" y="3254377"/>
            <a:ext cx="6400800" cy="885825"/>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rgbClr val="17375E"/>
              </a:buClr>
              <a:buSzPts val="2100"/>
              <a:buNone/>
              <a:defRPr>
                <a:solidFill>
                  <a:srgbClr val="17375E"/>
                </a:solidFill>
              </a:defRPr>
            </a:lvl1pPr>
            <a:lvl2pPr lvl="1" algn="ctr">
              <a:lnSpc>
                <a:spcPct val="90000"/>
              </a:lnSpc>
              <a:spcBef>
                <a:spcPts val="375"/>
              </a:spcBef>
              <a:spcAft>
                <a:spcPts val="0"/>
              </a:spcAft>
              <a:buClr>
                <a:srgbClr val="888888"/>
              </a:buClr>
              <a:buSzPts val="1800"/>
              <a:buNone/>
              <a:defRPr>
                <a:solidFill>
                  <a:srgbClr val="888888"/>
                </a:solidFill>
              </a:defRPr>
            </a:lvl2pPr>
            <a:lvl3pPr lvl="2" algn="ctr">
              <a:lnSpc>
                <a:spcPct val="90000"/>
              </a:lnSpc>
              <a:spcBef>
                <a:spcPts val="375"/>
              </a:spcBef>
              <a:spcAft>
                <a:spcPts val="0"/>
              </a:spcAft>
              <a:buClr>
                <a:srgbClr val="888888"/>
              </a:buClr>
              <a:buSzPts val="1500"/>
              <a:buNone/>
              <a:defRPr>
                <a:solidFill>
                  <a:srgbClr val="888888"/>
                </a:solidFill>
              </a:defRPr>
            </a:lvl3pPr>
            <a:lvl4pPr lvl="3" algn="ctr">
              <a:lnSpc>
                <a:spcPct val="90000"/>
              </a:lnSpc>
              <a:spcBef>
                <a:spcPts val="375"/>
              </a:spcBef>
              <a:spcAft>
                <a:spcPts val="0"/>
              </a:spcAft>
              <a:buClr>
                <a:srgbClr val="888888"/>
              </a:buClr>
              <a:buSzPts val="1350"/>
              <a:buNone/>
              <a:defRPr>
                <a:solidFill>
                  <a:srgbClr val="888888"/>
                </a:solidFill>
              </a:defRPr>
            </a:lvl4pPr>
            <a:lvl5pPr lvl="4" algn="ctr">
              <a:lnSpc>
                <a:spcPct val="90000"/>
              </a:lnSpc>
              <a:spcBef>
                <a:spcPts val="375"/>
              </a:spcBef>
              <a:spcAft>
                <a:spcPts val="0"/>
              </a:spcAft>
              <a:buClr>
                <a:srgbClr val="888888"/>
              </a:buClr>
              <a:buSzPts val="1350"/>
              <a:buNone/>
              <a:defRPr>
                <a:solidFill>
                  <a:srgbClr val="888888"/>
                </a:solidFill>
              </a:defRPr>
            </a:lvl5pPr>
            <a:lvl6pPr lvl="5" algn="ctr">
              <a:lnSpc>
                <a:spcPct val="90000"/>
              </a:lnSpc>
              <a:spcBef>
                <a:spcPts val="375"/>
              </a:spcBef>
              <a:spcAft>
                <a:spcPts val="0"/>
              </a:spcAft>
              <a:buClr>
                <a:srgbClr val="888888"/>
              </a:buClr>
              <a:buSzPts val="1350"/>
              <a:buNone/>
              <a:defRPr>
                <a:solidFill>
                  <a:srgbClr val="888888"/>
                </a:solidFill>
              </a:defRPr>
            </a:lvl6pPr>
            <a:lvl7pPr lvl="6" algn="ctr">
              <a:lnSpc>
                <a:spcPct val="90000"/>
              </a:lnSpc>
              <a:spcBef>
                <a:spcPts val="375"/>
              </a:spcBef>
              <a:spcAft>
                <a:spcPts val="0"/>
              </a:spcAft>
              <a:buClr>
                <a:srgbClr val="888888"/>
              </a:buClr>
              <a:buSzPts val="1350"/>
              <a:buNone/>
              <a:defRPr>
                <a:solidFill>
                  <a:srgbClr val="888888"/>
                </a:solidFill>
              </a:defRPr>
            </a:lvl7pPr>
            <a:lvl8pPr lvl="7" algn="ctr">
              <a:lnSpc>
                <a:spcPct val="90000"/>
              </a:lnSpc>
              <a:spcBef>
                <a:spcPts val="375"/>
              </a:spcBef>
              <a:spcAft>
                <a:spcPts val="0"/>
              </a:spcAft>
              <a:buClr>
                <a:srgbClr val="888888"/>
              </a:buClr>
              <a:buSzPts val="1350"/>
              <a:buNone/>
              <a:defRPr>
                <a:solidFill>
                  <a:srgbClr val="888888"/>
                </a:solidFill>
              </a:defRPr>
            </a:lvl8pPr>
            <a:lvl9pPr lvl="8" algn="ctr">
              <a:lnSpc>
                <a:spcPct val="90000"/>
              </a:lnSpc>
              <a:spcBef>
                <a:spcPts val="375"/>
              </a:spcBef>
              <a:spcAft>
                <a:spcPts val="0"/>
              </a:spcAft>
              <a:buClr>
                <a:srgbClr val="888888"/>
              </a:buClr>
              <a:buSzPts val="1350"/>
              <a:buNone/>
              <a:defRPr>
                <a:solidFill>
                  <a:srgbClr val="888888"/>
                </a:solidFill>
              </a:defRPr>
            </a:lvl9pPr>
          </a:lstStyle>
          <a:p>
            <a:endParaRPr/>
          </a:p>
        </p:txBody>
      </p:sp>
      <p:sp>
        <p:nvSpPr>
          <p:cNvPr id="93" name="Google Shape;93;p14"/>
          <p:cNvSpPr>
            <a:spLocks noGrp="1"/>
          </p:cNvSpPr>
          <p:nvPr>
            <p:ph type="pic" idx="2"/>
          </p:nvPr>
        </p:nvSpPr>
        <p:spPr>
          <a:xfrm>
            <a:off x="0" y="0"/>
            <a:ext cx="9144000" cy="6883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6_Title and Content">
  <p:cSld name="26_Title and Content">
    <p:spTree>
      <p:nvGrpSpPr>
        <p:cNvPr id="1" name="Shape 94"/>
        <p:cNvGrpSpPr/>
        <p:nvPr/>
      </p:nvGrpSpPr>
      <p:grpSpPr>
        <a:xfrm>
          <a:off x="0" y="0"/>
          <a:ext cx="0" cy="0"/>
          <a:chOff x="0" y="0"/>
          <a:chExt cx="0" cy="0"/>
        </a:xfrm>
      </p:grpSpPr>
      <p:sp>
        <p:nvSpPr>
          <p:cNvPr id="95" name="Google Shape;95;p15"/>
          <p:cNvSpPr>
            <a:spLocks noGrp="1"/>
          </p:cNvSpPr>
          <p:nvPr>
            <p:ph type="pic" idx="2"/>
          </p:nvPr>
        </p:nvSpPr>
        <p:spPr>
          <a:xfrm>
            <a:off x="1216" y="-24387"/>
            <a:ext cx="9144000" cy="48757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17375E"/>
              </a:buClr>
              <a:buSzPts val="1400"/>
              <a:buFont typeface="Arial"/>
              <a:buChar char="•"/>
              <a:defRPr sz="1400" b="0" i="0" u="none" strike="noStrike" cap="none">
                <a:solidFill>
                  <a:srgbClr val="17375E"/>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6"/>
          <p:cNvSpPr txBox="1">
            <a:spLocks noGrp="1"/>
          </p:cNvSpPr>
          <p:nvPr>
            <p:ph type="body" idx="1"/>
          </p:nvPr>
        </p:nvSpPr>
        <p:spPr>
          <a:xfrm>
            <a:off x="628650" y="1825625"/>
            <a:ext cx="7886700" cy="435133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6"/>
          <p:cNvSpPr txBox="1">
            <a:spLocks noGrp="1"/>
          </p:cNvSpPr>
          <p:nvPr>
            <p:ph type="sldNum" idx="12"/>
          </p:nvPr>
        </p:nvSpPr>
        <p:spPr>
          <a:xfrm>
            <a:off x="8747927" y="6453393"/>
            <a:ext cx="212725" cy="3153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102"/>
        <p:cNvGrpSpPr/>
        <p:nvPr/>
      </p:nvGrpSpPr>
      <p:grpSpPr>
        <a:xfrm>
          <a:off x="0" y="0"/>
          <a:ext cx="0" cy="0"/>
          <a:chOff x="0" y="0"/>
          <a:chExt cx="0" cy="0"/>
        </a:xfrm>
      </p:grpSpPr>
      <p:sp>
        <p:nvSpPr>
          <p:cNvPr id="103" name="Google Shape;103;p17"/>
          <p:cNvSpPr>
            <a:spLocks noGrp="1"/>
          </p:cNvSpPr>
          <p:nvPr>
            <p:ph type="pic" idx="2"/>
          </p:nvPr>
        </p:nvSpPr>
        <p:spPr>
          <a:xfrm>
            <a:off x="0" y="0"/>
            <a:ext cx="9144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4876800" y="685800"/>
            <a:ext cx="3810000" cy="1143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43E48"/>
              </a:buClr>
              <a:buSzPts val="2800"/>
              <a:buFont typeface="Calibri"/>
              <a:buNone/>
              <a:defRPr sz="2800">
                <a:solidFill>
                  <a:srgbClr val="343E4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8"/>
          <p:cNvSpPr>
            <a:spLocks noGrp="1"/>
          </p:cNvSpPr>
          <p:nvPr>
            <p:ph type="pic" idx="2"/>
          </p:nvPr>
        </p:nvSpPr>
        <p:spPr>
          <a:xfrm>
            <a:off x="0" y="0"/>
            <a:ext cx="457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7" name="Google Shape;107;p18"/>
          <p:cNvSpPr txBox="1">
            <a:spLocks noGrp="1"/>
          </p:cNvSpPr>
          <p:nvPr>
            <p:ph type="body" idx="1"/>
          </p:nvPr>
        </p:nvSpPr>
        <p:spPr>
          <a:xfrm>
            <a:off x="5029200" y="2722031"/>
            <a:ext cx="3505200" cy="1320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B4B4B4"/>
              </a:buClr>
              <a:buSzPts val="800"/>
              <a:buFont typeface="Roboto Light"/>
              <a:buNone/>
              <a:defRPr sz="800">
                <a:solidFill>
                  <a:srgbClr val="B4B4B4"/>
                </a:solidFill>
                <a:latin typeface="Roboto Light"/>
                <a:ea typeface="Roboto Light"/>
                <a:cs typeface="Roboto Light"/>
                <a:sym typeface="Roboto Light"/>
              </a:defRPr>
            </a:lvl1pPr>
            <a:lvl2pPr marL="914400" lvl="1" indent="-228600" algn="l">
              <a:lnSpc>
                <a:spcPct val="90000"/>
              </a:lnSpc>
              <a:spcBef>
                <a:spcPts val="375"/>
              </a:spcBef>
              <a:spcAft>
                <a:spcPts val="0"/>
              </a:spcAft>
              <a:buClr>
                <a:schemeClr val="dk1"/>
              </a:buClr>
              <a:buSzPts val="1100"/>
              <a:buFont typeface="Calibri"/>
              <a:buNone/>
              <a:defRPr sz="1100"/>
            </a:lvl2pPr>
            <a:lvl3pPr marL="1371600" lvl="2" indent="-228600" algn="l">
              <a:lnSpc>
                <a:spcPct val="90000"/>
              </a:lnSpc>
              <a:spcBef>
                <a:spcPts val="375"/>
              </a:spcBef>
              <a:spcAft>
                <a:spcPts val="0"/>
              </a:spcAft>
              <a:buClr>
                <a:schemeClr val="dk1"/>
              </a:buClr>
              <a:buSzPts val="1100"/>
              <a:buFont typeface="Calibri"/>
              <a:buNone/>
              <a:defRPr sz="1100"/>
            </a:lvl3pPr>
            <a:lvl4pPr marL="1828800" lvl="3" indent="-228600" algn="l">
              <a:lnSpc>
                <a:spcPct val="90000"/>
              </a:lnSpc>
              <a:spcBef>
                <a:spcPts val="375"/>
              </a:spcBef>
              <a:spcAft>
                <a:spcPts val="0"/>
              </a:spcAft>
              <a:buClr>
                <a:schemeClr val="dk1"/>
              </a:buClr>
              <a:buSzPts val="1100"/>
              <a:buFont typeface="Calibri"/>
              <a:buNone/>
              <a:defRPr sz="1100"/>
            </a:lvl4pPr>
            <a:lvl5pPr marL="2286000" lvl="4" indent="-228600" algn="l">
              <a:lnSpc>
                <a:spcPct val="90000"/>
              </a:lnSpc>
              <a:spcBef>
                <a:spcPts val="375"/>
              </a:spcBef>
              <a:spcAft>
                <a:spcPts val="0"/>
              </a:spcAft>
              <a:buClr>
                <a:schemeClr val="dk1"/>
              </a:buClr>
              <a:buSzPts val="1100"/>
              <a:buFont typeface="Calibri"/>
              <a:buNone/>
              <a:defRPr sz="11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18"/>
          <p:cNvSpPr txBox="1">
            <a:spLocks noGrp="1"/>
          </p:cNvSpPr>
          <p:nvPr>
            <p:ph type="body" idx="3"/>
          </p:nvPr>
        </p:nvSpPr>
        <p:spPr>
          <a:xfrm>
            <a:off x="5638800" y="4144433"/>
            <a:ext cx="2438400" cy="41063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B4B4B4"/>
              </a:buClr>
              <a:buSzPts val="800"/>
              <a:buFont typeface="Roboto Light"/>
              <a:buNone/>
              <a:defRPr sz="800">
                <a:solidFill>
                  <a:srgbClr val="B4B4B4"/>
                </a:solidFill>
                <a:latin typeface="Roboto Light"/>
                <a:ea typeface="Roboto Light"/>
                <a:cs typeface="Roboto Light"/>
                <a:sym typeface="Roboto Light"/>
              </a:defRPr>
            </a:lvl1pPr>
            <a:lvl2pPr marL="914400" lvl="1" indent="-228600" algn="l">
              <a:lnSpc>
                <a:spcPct val="90000"/>
              </a:lnSpc>
              <a:spcBef>
                <a:spcPts val="375"/>
              </a:spcBef>
              <a:spcAft>
                <a:spcPts val="0"/>
              </a:spcAft>
              <a:buClr>
                <a:schemeClr val="dk1"/>
              </a:buClr>
              <a:buSzPts val="1800"/>
              <a:buFont typeface="Calibri"/>
              <a:buNone/>
              <a:defRPr/>
            </a:lvl2pPr>
            <a:lvl3pPr marL="1371600" lvl="2" indent="-228600" algn="l">
              <a:lnSpc>
                <a:spcPct val="90000"/>
              </a:lnSpc>
              <a:spcBef>
                <a:spcPts val="375"/>
              </a:spcBef>
              <a:spcAft>
                <a:spcPts val="0"/>
              </a:spcAft>
              <a:buClr>
                <a:schemeClr val="dk1"/>
              </a:buClr>
              <a:buSzPts val="1500"/>
              <a:buFont typeface="Calibri"/>
              <a:buNone/>
              <a:defRPr/>
            </a:lvl3pPr>
            <a:lvl4pPr marL="1828800" lvl="3" indent="-228600" algn="l">
              <a:lnSpc>
                <a:spcPct val="90000"/>
              </a:lnSpc>
              <a:spcBef>
                <a:spcPts val="375"/>
              </a:spcBef>
              <a:spcAft>
                <a:spcPts val="0"/>
              </a:spcAft>
              <a:buClr>
                <a:schemeClr val="dk1"/>
              </a:buClr>
              <a:buSzPts val="1350"/>
              <a:buFont typeface="Calibri"/>
              <a:buNone/>
              <a:defRPr/>
            </a:lvl4pPr>
            <a:lvl5pPr marL="2286000" lvl="4" indent="-228600" algn="l">
              <a:lnSpc>
                <a:spcPct val="90000"/>
              </a:lnSpc>
              <a:spcBef>
                <a:spcPts val="375"/>
              </a:spcBef>
              <a:spcAft>
                <a:spcPts val="0"/>
              </a:spcAft>
              <a:buClr>
                <a:schemeClr val="dk1"/>
              </a:buClr>
              <a:buSzPts val="1350"/>
              <a:buFont typeface="Calibri"/>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9" name="Google Shape;109;p18"/>
          <p:cNvSpPr txBox="1">
            <a:spLocks noGrp="1"/>
          </p:cNvSpPr>
          <p:nvPr>
            <p:ph type="body" idx="4"/>
          </p:nvPr>
        </p:nvSpPr>
        <p:spPr>
          <a:xfrm>
            <a:off x="5638800" y="4749800"/>
            <a:ext cx="2438400" cy="62015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B4B4B4"/>
              </a:buClr>
              <a:buSzPts val="800"/>
              <a:buFont typeface="Roboto Light"/>
              <a:buNone/>
              <a:defRPr sz="800">
                <a:solidFill>
                  <a:srgbClr val="B4B4B4"/>
                </a:solidFill>
                <a:latin typeface="Roboto Light"/>
                <a:ea typeface="Roboto Light"/>
                <a:cs typeface="Roboto Light"/>
                <a:sym typeface="Roboto Light"/>
              </a:defRPr>
            </a:lvl1pPr>
            <a:lvl2pPr marL="914400" lvl="1" indent="-228600" algn="l">
              <a:lnSpc>
                <a:spcPct val="90000"/>
              </a:lnSpc>
              <a:spcBef>
                <a:spcPts val="375"/>
              </a:spcBef>
              <a:spcAft>
                <a:spcPts val="0"/>
              </a:spcAft>
              <a:buClr>
                <a:schemeClr val="dk1"/>
              </a:buClr>
              <a:buSzPts val="1800"/>
              <a:buFont typeface="Calibri"/>
              <a:buNone/>
              <a:defRPr/>
            </a:lvl2pPr>
            <a:lvl3pPr marL="1371600" lvl="2" indent="-228600" algn="l">
              <a:lnSpc>
                <a:spcPct val="90000"/>
              </a:lnSpc>
              <a:spcBef>
                <a:spcPts val="375"/>
              </a:spcBef>
              <a:spcAft>
                <a:spcPts val="0"/>
              </a:spcAft>
              <a:buClr>
                <a:schemeClr val="dk1"/>
              </a:buClr>
              <a:buSzPts val="1500"/>
              <a:buFont typeface="Calibri"/>
              <a:buNone/>
              <a:defRPr/>
            </a:lvl3pPr>
            <a:lvl4pPr marL="1828800" lvl="3" indent="-228600" algn="l">
              <a:lnSpc>
                <a:spcPct val="90000"/>
              </a:lnSpc>
              <a:spcBef>
                <a:spcPts val="375"/>
              </a:spcBef>
              <a:spcAft>
                <a:spcPts val="0"/>
              </a:spcAft>
              <a:buClr>
                <a:schemeClr val="dk1"/>
              </a:buClr>
              <a:buSzPts val="1350"/>
              <a:buFont typeface="Calibri"/>
              <a:buNone/>
              <a:defRPr/>
            </a:lvl4pPr>
            <a:lvl5pPr marL="2286000" lvl="4" indent="-228600" algn="l">
              <a:lnSpc>
                <a:spcPct val="90000"/>
              </a:lnSpc>
              <a:spcBef>
                <a:spcPts val="375"/>
              </a:spcBef>
              <a:spcAft>
                <a:spcPts val="0"/>
              </a:spcAft>
              <a:buClr>
                <a:schemeClr val="dk1"/>
              </a:buClr>
              <a:buSzPts val="1350"/>
              <a:buFont typeface="Calibri"/>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0" name="Google Shape;110;p18"/>
          <p:cNvSpPr txBox="1">
            <a:spLocks noGrp="1"/>
          </p:cNvSpPr>
          <p:nvPr>
            <p:ph type="body" idx="5"/>
          </p:nvPr>
        </p:nvSpPr>
        <p:spPr>
          <a:xfrm>
            <a:off x="5029200" y="2311403"/>
            <a:ext cx="3505200" cy="47624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B4B4B4"/>
              </a:buClr>
              <a:buSzPts val="1100"/>
              <a:buFont typeface="Roboto Light"/>
              <a:buNone/>
              <a:defRPr sz="1100">
                <a:solidFill>
                  <a:srgbClr val="B4B4B4"/>
                </a:solidFill>
                <a:latin typeface="Roboto Light"/>
                <a:ea typeface="Roboto Light"/>
                <a:cs typeface="Roboto Light"/>
                <a:sym typeface="Roboto Light"/>
              </a:defRPr>
            </a:lvl1pPr>
            <a:lvl2pPr marL="914400" lvl="1" indent="-228600" algn="l">
              <a:lnSpc>
                <a:spcPct val="90000"/>
              </a:lnSpc>
              <a:spcBef>
                <a:spcPts val="375"/>
              </a:spcBef>
              <a:spcAft>
                <a:spcPts val="0"/>
              </a:spcAft>
              <a:buClr>
                <a:schemeClr val="dk1"/>
              </a:buClr>
              <a:buSzPts val="1300"/>
              <a:buFont typeface="Open Sans"/>
              <a:buNone/>
              <a:defRPr sz="1300">
                <a:latin typeface="Open Sans"/>
                <a:ea typeface="Open Sans"/>
                <a:cs typeface="Open Sans"/>
                <a:sym typeface="Open Sans"/>
              </a:defRPr>
            </a:lvl2pPr>
            <a:lvl3pPr marL="1371600" lvl="2" indent="-228600" algn="l">
              <a:lnSpc>
                <a:spcPct val="90000"/>
              </a:lnSpc>
              <a:spcBef>
                <a:spcPts val="375"/>
              </a:spcBef>
              <a:spcAft>
                <a:spcPts val="0"/>
              </a:spcAft>
              <a:buClr>
                <a:schemeClr val="dk1"/>
              </a:buClr>
              <a:buSzPts val="1300"/>
              <a:buFont typeface="Open Sans"/>
              <a:buNone/>
              <a:defRPr sz="1300">
                <a:latin typeface="Open Sans"/>
                <a:ea typeface="Open Sans"/>
                <a:cs typeface="Open Sans"/>
                <a:sym typeface="Open Sans"/>
              </a:defRPr>
            </a:lvl3pPr>
            <a:lvl4pPr marL="1828800" lvl="3" indent="-228600" algn="l">
              <a:lnSpc>
                <a:spcPct val="90000"/>
              </a:lnSpc>
              <a:spcBef>
                <a:spcPts val="375"/>
              </a:spcBef>
              <a:spcAft>
                <a:spcPts val="0"/>
              </a:spcAft>
              <a:buClr>
                <a:schemeClr val="dk1"/>
              </a:buClr>
              <a:buSzPts val="1300"/>
              <a:buFont typeface="Open Sans"/>
              <a:buNone/>
              <a:defRPr sz="1300">
                <a:latin typeface="Open Sans"/>
                <a:ea typeface="Open Sans"/>
                <a:cs typeface="Open Sans"/>
                <a:sym typeface="Open Sans"/>
              </a:defRPr>
            </a:lvl4pPr>
            <a:lvl5pPr marL="2286000" lvl="4" indent="-228600" algn="l">
              <a:lnSpc>
                <a:spcPct val="90000"/>
              </a:lnSpc>
              <a:spcBef>
                <a:spcPts val="375"/>
              </a:spcBef>
              <a:spcAft>
                <a:spcPts val="0"/>
              </a:spcAft>
              <a:buClr>
                <a:schemeClr val="dk1"/>
              </a:buClr>
              <a:buSzPts val="1300"/>
              <a:buFont typeface="Open Sans"/>
              <a:buNone/>
              <a:defRPr sz="1300">
                <a:latin typeface="Open Sans"/>
                <a:ea typeface="Open Sans"/>
                <a:cs typeface="Open Sans"/>
                <a:sym typeface="Open Sans"/>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
        <p:cNvGrpSpPr/>
        <p:nvPr/>
      </p:nvGrpSpPr>
      <p:grpSpPr>
        <a:xfrm>
          <a:off x="0" y="0"/>
          <a:ext cx="0" cy="0"/>
          <a:chOff x="0" y="0"/>
          <a:chExt cx="0" cy="0"/>
        </a:xfrm>
      </p:grpSpPr>
      <p:sp>
        <p:nvSpPr>
          <p:cNvPr id="112" name="Google Shape;112;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9"/>
          <p:cNvSpPr txBox="1">
            <a:spLocks noGrp="1"/>
          </p:cNvSpPr>
          <p:nvPr>
            <p:ph type="sldNum" idx="12"/>
          </p:nvPr>
        </p:nvSpPr>
        <p:spPr>
          <a:xfrm>
            <a:off x="8747927" y="6453393"/>
            <a:ext cx="212725" cy="3153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5"/>
        <p:cNvGrpSpPr/>
        <p:nvPr/>
      </p:nvGrpSpPr>
      <p:grpSpPr>
        <a:xfrm>
          <a:off x="0" y="0"/>
          <a:ext cx="0" cy="0"/>
          <a:chOff x="0" y="0"/>
          <a:chExt cx="0" cy="0"/>
        </a:xfrm>
      </p:grpSpPr>
      <p:sp>
        <p:nvSpPr>
          <p:cNvPr id="116" name="Google Shape;116;p20"/>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0"/>
          <p:cNvSpPr txBox="1">
            <a:spLocks noGrp="1"/>
          </p:cNvSpPr>
          <p:nvPr>
            <p:ph type="subTitle" idx="1"/>
          </p:nvPr>
        </p:nvSpPr>
        <p:spPr>
          <a:xfrm>
            <a:off x="1143000" y="3602037"/>
            <a:ext cx="6858000" cy="1655763"/>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18" name="Google Shape;118;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0"/>
          <p:cNvSpPr txBox="1">
            <a:spLocks noGrp="1"/>
          </p:cNvSpPr>
          <p:nvPr>
            <p:ph type="sldNum" idx="12"/>
          </p:nvPr>
        </p:nvSpPr>
        <p:spPr>
          <a:xfrm>
            <a:off x="8747927" y="6453393"/>
            <a:ext cx="212725" cy="3153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24" name="Google Shape;124;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2"/>
          <p:cNvSpPr txBox="1">
            <a:spLocks noGrp="1"/>
          </p:cNvSpPr>
          <p:nvPr>
            <p:ph type="body" idx="1"/>
          </p:nvPr>
        </p:nvSpPr>
        <p:spPr>
          <a:xfrm>
            <a:off x="628650" y="1825625"/>
            <a:ext cx="3886200" cy="435133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9" name="Google Shape;129;p22"/>
          <p:cNvSpPr txBox="1">
            <a:spLocks noGrp="1"/>
          </p:cNvSpPr>
          <p:nvPr>
            <p:ph type="body" idx="2"/>
          </p:nvPr>
        </p:nvSpPr>
        <p:spPr>
          <a:xfrm>
            <a:off x="4629150" y="1825625"/>
            <a:ext cx="3886200" cy="435133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0" name="Google Shape;130;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2"/>
          <p:cNvSpPr txBox="1">
            <a:spLocks noGrp="1"/>
          </p:cNvSpPr>
          <p:nvPr>
            <p:ph type="sldNum" idx="12"/>
          </p:nvPr>
        </p:nvSpPr>
        <p:spPr>
          <a:xfrm>
            <a:off x="8747927" y="6453393"/>
            <a:ext cx="212725" cy="3153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629841"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36" name="Google Shape;136;p2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7" name="Google Shape;137;p2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38" name="Google Shape;138;p2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9" name="Google Shape;139;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3"/>
          <p:cNvSpPr txBox="1">
            <a:spLocks noGrp="1"/>
          </p:cNvSpPr>
          <p:nvPr>
            <p:ph type="sldNum" idx="12"/>
          </p:nvPr>
        </p:nvSpPr>
        <p:spPr>
          <a:xfrm>
            <a:off x="8747927" y="6453393"/>
            <a:ext cx="212725" cy="3153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4"/>
          <p:cNvSpPr txBox="1">
            <a:spLocks noGrp="1"/>
          </p:cNvSpPr>
          <p:nvPr>
            <p:ph type="sldNum" idx="12"/>
          </p:nvPr>
        </p:nvSpPr>
        <p:spPr>
          <a:xfrm>
            <a:off x="8747927" y="6453393"/>
            <a:ext cx="212725" cy="3153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5"/>
          <p:cNvSpPr txBox="1">
            <a:spLocks noGrp="1"/>
          </p:cNvSpPr>
          <p:nvPr>
            <p:ph type="body" idx="1"/>
          </p:nvPr>
        </p:nvSpPr>
        <p:spPr>
          <a:xfrm>
            <a:off x="3887391" y="987425"/>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50" name="Google Shape;150;p2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51" name="Google Shape;151;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5"/>
          <p:cNvSpPr txBox="1">
            <a:spLocks noGrp="1"/>
          </p:cNvSpPr>
          <p:nvPr>
            <p:ph type="sldNum" idx="12"/>
          </p:nvPr>
        </p:nvSpPr>
        <p:spPr>
          <a:xfrm>
            <a:off x="8747927" y="6453393"/>
            <a:ext cx="212725" cy="3153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6"/>
          <p:cNvSpPr>
            <a:spLocks noGrp="1"/>
          </p:cNvSpPr>
          <p:nvPr>
            <p:ph type="pic" idx="2"/>
          </p:nvPr>
        </p:nvSpPr>
        <p:spPr>
          <a:xfrm>
            <a:off x="3887391" y="987425"/>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57" name="Google Shape;157;p2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58" name="Google Shape;158;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6"/>
          <p:cNvSpPr txBox="1">
            <a:spLocks noGrp="1"/>
          </p:cNvSpPr>
          <p:nvPr>
            <p:ph type="sldNum" idx="12"/>
          </p:nvPr>
        </p:nvSpPr>
        <p:spPr>
          <a:xfrm>
            <a:off x="8747927" y="6453393"/>
            <a:ext cx="212725" cy="3153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27"/>
          <p:cNvSpPr txBox="1">
            <a:spLocks noGrp="1"/>
          </p:cNvSpPr>
          <p:nvPr>
            <p:ph type="body" idx="1"/>
          </p:nvPr>
        </p:nvSpPr>
        <p:spPr>
          <a:xfrm rot="5400000">
            <a:off x="2396330" y="57945"/>
            <a:ext cx="4351339"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4" name="Google Shape;164;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7"/>
          <p:cNvSpPr txBox="1">
            <a:spLocks noGrp="1"/>
          </p:cNvSpPr>
          <p:nvPr>
            <p:ph type="sldNum" idx="12"/>
          </p:nvPr>
        </p:nvSpPr>
        <p:spPr>
          <a:xfrm>
            <a:off x="8747927" y="6453393"/>
            <a:ext cx="212725" cy="3153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rot="5400000">
            <a:off x="4623593" y="2285207"/>
            <a:ext cx="581183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28"/>
          <p:cNvSpPr txBox="1">
            <a:spLocks noGrp="1"/>
          </p:cNvSpPr>
          <p:nvPr>
            <p:ph type="body" idx="1"/>
          </p:nvPr>
        </p:nvSpPr>
        <p:spPr>
          <a:xfrm rot="5400000">
            <a:off x="623093" y="370682"/>
            <a:ext cx="5811839"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0" name="Google Shape;170;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8"/>
          <p:cNvSpPr txBox="1">
            <a:spLocks noGrp="1"/>
          </p:cNvSpPr>
          <p:nvPr>
            <p:ph type="sldNum" idx="12"/>
          </p:nvPr>
        </p:nvSpPr>
        <p:spPr>
          <a:xfrm>
            <a:off x="8747927" y="6453393"/>
            <a:ext cx="212725" cy="3153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29841"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629841" y="1681163"/>
            <a:ext cx="38682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629841" y="2505075"/>
            <a:ext cx="38682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887391" y="987425"/>
            <a:ext cx="4629000" cy="4873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629841" y="2057400"/>
            <a:ext cx="29493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3887391" y="987425"/>
            <a:ext cx="46290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629841" y="2057400"/>
            <a:ext cx="29493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1.pn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3"/>
          <p:cNvSpPr txBox="1">
            <a:spLocks noGrp="1"/>
          </p:cNvSpPr>
          <p:nvPr>
            <p:ph type="body" idx="1"/>
          </p:nvPr>
        </p:nvSpPr>
        <p:spPr>
          <a:xfrm>
            <a:off x="628650" y="1825625"/>
            <a:ext cx="7886700" cy="4351339"/>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pic>
        <p:nvPicPr>
          <p:cNvPr id="85" name="Google Shape;85;p13"/>
          <p:cNvPicPr preferRelativeResize="0"/>
          <p:nvPr/>
        </p:nvPicPr>
        <p:blipFill rotWithShape="1">
          <a:blip r:embed="rId17">
            <a:alphaModFix/>
          </a:blip>
          <a:srcRect/>
          <a:stretch/>
        </p:blipFill>
        <p:spPr>
          <a:xfrm>
            <a:off x="176562" y="6102360"/>
            <a:ext cx="1435242" cy="549535"/>
          </a:xfrm>
          <a:prstGeom prst="rect">
            <a:avLst/>
          </a:prstGeom>
          <a:noFill/>
          <a:ln>
            <a:noFill/>
          </a:ln>
        </p:spPr>
      </p:pic>
      <p:sp>
        <p:nvSpPr>
          <p:cNvPr id="86" name="Google Shape;86;p13"/>
          <p:cNvSpPr txBox="1"/>
          <p:nvPr/>
        </p:nvSpPr>
        <p:spPr>
          <a:xfrm>
            <a:off x="5462539" y="6461000"/>
            <a:ext cx="3352800" cy="30777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900" b="0" i="0" u="none" strike="noStrike" cap="none">
                <a:solidFill>
                  <a:srgbClr val="BFBFBF"/>
                </a:solidFill>
                <a:latin typeface="Libre Franklin Medium"/>
                <a:ea typeface="Libre Franklin Medium"/>
                <a:cs typeface="Libre Franklin Medium"/>
                <a:sym typeface="Libre Franklin Medium"/>
              </a:rPr>
              <a:t>BOSTON | PROVIDENCE | BALTIMORE | WILMINGTON</a:t>
            </a:r>
            <a:endParaRPr/>
          </a:p>
        </p:txBody>
      </p:sp>
      <p:sp>
        <p:nvSpPr>
          <p:cNvPr id="87" name="Google Shape;87;p13"/>
          <p:cNvSpPr/>
          <p:nvPr/>
        </p:nvSpPr>
        <p:spPr>
          <a:xfrm>
            <a:off x="8815339" y="6551693"/>
            <a:ext cx="94791" cy="126388"/>
          </a:xfrm>
          <a:prstGeom prst="rect">
            <a:avLst/>
          </a:prstGeom>
          <a:solidFill>
            <a:srgbClr val="5D7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88" name="Google Shape;88;p13"/>
          <p:cNvSpPr txBox="1">
            <a:spLocks noGrp="1"/>
          </p:cNvSpPr>
          <p:nvPr>
            <p:ph type="sldNum" idx="12"/>
          </p:nvPr>
        </p:nvSpPr>
        <p:spPr>
          <a:xfrm>
            <a:off x="8747927" y="6453393"/>
            <a:ext cx="212725" cy="31538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700" b="0" i="0" u="none" strike="noStrike" cap="none">
                <a:solidFill>
                  <a:schemeClr val="lt1"/>
                </a:solidFill>
                <a:latin typeface="Calibri"/>
                <a:ea typeface="Calibri"/>
                <a:cs typeface="Calibri"/>
                <a:sym typeface="Calibri"/>
              </a:defRPr>
            </a:lvl1pPr>
            <a:lvl2pPr marL="0" marR="0" lvl="1" indent="0" algn="r" rtl="0">
              <a:spcBef>
                <a:spcPts val="0"/>
              </a:spcBef>
              <a:buNone/>
              <a:defRPr sz="700" b="0" i="0" u="none" strike="noStrike" cap="none">
                <a:solidFill>
                  <a:schemeClr val="lt1"/>
                </a:solidFill>
                <a:latin typeface="Calibri"/>
                <a:ea typeface="Calibri"/>
                <a:cs typeface="Calibri"/>
                <a:sym typeface="Calibri"/>
              </a:defRPr>
            </a:lvl2pPr>
            <a:lvl3pPr marL="0" marR="0" lvl="2" indent="0" algn="r" rtl="0">
              <a:spcBef>
                <a:spcPts val="0"/>
              </a:spcBef>
              <a:buNone/>
              <a:defRPr sz="700" b="0" i="0" u="none" strike="noStrike" cap="none">
                <a:solidFill>
                  <a:schemeClr val="lt1"/>
                </a:solidFill>
                <a:latin typeface="Calibri"/>
                <a:ea typeface="Calibri"/>
                <a:cs typeface="Calibri"/>
                <a:sym typeface="Calibri"/>
              </a:defRPr>
            </a:lvl3pPr>
            <a:lvl4pPr marL="0" marR="0" lvl="3" indent="0" algn="r" rtl="0">
              <a:spcBef>
                <a:spcPts val="0"/>
              </a:spcBef>
              <a:buNone/>
              <a:defRPr sz="700" b="0" i="0" u="none" strike="noStrike" cap="none">
                <a:solidFill>
                  <a:schemeClr val="lt1"/>
                </a:solidFill>
                <a:latin typeface="Calibri"/>
                <a:ea typeface="Calibri"/>
                <a:cs typeface="Calibri"/>
                <a:sym typeface="Calibri"/>
              </a:defRPr>
            </a:lvl4pPr>
            <a:lvl5pPr marL="0" marR="0" lvl="4" indent="0" algn="r" rtl="0">
              <a:spcBef>
                <a:spcPts val="0"/>
              </a:spcBef>
              <a:buNone/>
              <a:defRPr sz="700" b="0" i="0" u="none" strike="noStrike" cap="none">
                <a:solidFill>
                  <a:schemeClr val="lt1"/>
                </a:solidFill>
                <a:latin typeface="Calibri"/>
                <a:ea typeface="Calibri"/>
                <a:cs typeface="Calibri"/>
                <a:sym typeface="Calibri"/>
              </a:defRPr>
            </a:lvl5pPr>
            <a:lvl6pPr marL="0" marR="0" lvl="5" indent="0" algn="r" rtl="0">
              <a:spcBef>
                <a:spcPts val="0"/>
              </a:spcBef>
              <a:buNone/>
              <a:defRPr sz="700" b="0" i="0" u="none" strike="noStrike" cap="none">
                <a:solidFill>
                  <a:schemeClr val="lt1"/>
                </a:solidFill>
                <a:latin typeface="Calibri"/>
                <a:ea typeface="Calibri"/>
                <a:cs typeface="Calibri"/>
                <a:sym typeface="Calibri"/>
              </a:defRPr>
            </a:lvl6pPr>
            <a:lvl7pPr marL="0" marR="0" lvl="6" indent="0" algn="r" rtl="0">
              <a:spcBef>
                <a:spcPts val="0"/>
              </a:spcBef>
              <a:buNone/>
              <a:defRPr sz="700" b="0" i="0" u="none" strike="noStrike" cap="none">
                <a:solidFill>
                  <a:schemeClr val="lt1"/>
                </a:solidFill>
                <a:latin typeface="Calibri"/>
                <a:ea typeface="Calibri"/>
                <a:cs typeface="Calibri"/>
                <a:sym typeface="Calibri"/>
              </a:defRPr>
            </a:lvl7pPr>
            <a:lvl8pPr marL="0" marR="0" lvl="7" indent="0" algn="r" rtl="0">
              <a:spcBef>
                <a:spcPts val="0"/>
              </a:spcBef>
              <a:buNone/>
              <a:defRPr sz="700" b="0" i="0" u="none" strike="noStrike" cap="none">
                <a:solidFill>
                  <a:schemeClr val="lt1"/>
                </a:solidFill>
                <a:latin typeface="Calibri"/>
                <a:ea typeface="Calibri"/>
                <a:cs typeface="Calibri"/>
                <a:sym typeface="Calibri"/>
              </a:defRPr>
            </a:lvl8pPr>
            <a:lvl9pPr marL="0" marR="0" lvl="8" indent="0" algn="r" rtl="0">
              <a:spcBef>
                <a:spcPts val="0"/>
              </a:spcBef>
              <a:buNone/>
              <a:defRPr sz="7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www.newecology.org/"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0.jp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hyperlink" Target="mailto:davey@newecology.org"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8"/>
          <p:cNvPicPr preferRelativeResize="0"/>
          <p:nvPr/>
        </p:nvPicPr>
        <p:blipFill>
          <a:blip r:embed="rId3">
            <a:alphaModFix/>
          </a:blip>
          <a:stretch>
            <a:fillRect/>
          </a:stretch>
        </p:blipFill>
        <p:spPr>
          <a:xfrm>
            <a:off x="0" y="-12"/>
            <a:ext cx="9144003" cy="2803923"/>
          </a:xfrm>
          <a:prstGeom prst="rect">
            <a:avLst/>
          </a:prstGeom>
          <a:noFill/>
          <a:ln>
            <a:noFill/>
          </a:ln>
        </p:spPr>
      </p:pic>
      <p:sp>
        <p:nvSpPr>
          <p:cNvPr id="307" name="Google Shape;307;p48"/>
          <p:cNvSpPr txBox="1"/>
          <p:nvPr/>
        </p:nvSpPr>
        <p:spPr>
          <a:xfrm>
            <a:off x="0" y="2880100"/>
            <a:ext cx="9144000" cy="2316900"/>
          </a:xfrm>
          <a:prstGeom prst="rect">
            <a:avLst/>
          </a:prstGeom>
          <a:noFill/>
          <a:ln>
            <a:noFill/>
          </a:ln>
        </p:spPr>
        <p:txBody>
          <a:bodyPr spcFirstLastPara="1" wrap="square" lIns="91425" tIns="91425" rIns="91425" bIns="91425" anchor="ctr" anchorCtr="0">
            <a:noAutofit/>
          </a:bodyPr>
          <a:lstStyle/>
          <a:p>
            <a:pPr marL="0" lvl="0" indent="0" algn="ctr" rtl="0">
              <a:spcBef>
                <a:spcPts val="200"/>
              </a:spcBef>
              <a:spcAft>
                <a:spcPts val="0"/>
              </a:spcAft>
              <a:buClr>
                <a:schemeClr val="dk1"/>
              </a:buClr>
              <a:buSzPts val="1600"/>
              <a:buFont typeface="Arial"/>
              <a:buNone/>
            </a:pPr>
            <a:r>
              <a:rPr lang="en-US" sz="4400" b="1">
                <a:solidFill>
                  <a:srgbClr val="16B0E3"/>
                </a:solidFill>
              </a:rPr>
              <a:t>Lower Bills for Everyone:</a:t>
            </a:r>
            <a:r>
              <a:rPr lang="en-US" sz="5000" b="1">
                <a:solidFill>
                  <a:srgbClr val="16B0E3"/>
                </a:solidFill>
              </a:rPr>
              <a:t>              </a:t>
            </a:r>
            <a:r>
              <a:rPr lang="en-US" sz="4000" b="1">
                <a:solidFill>
                  <a:srgbClr val="16B0E3"/>
                </a:solidFill>
              </a:rPr>
              <a:t> </a:t>
            </a:r>
            <a:r>
              <a:rPr lang="en-US" sz="3600" b="1">
                <a:solidFill>
                  <a:srgbClr val="16B0E3"/>
                </a:solidFill>
              </a:rPr>
              <a:t>The Role of Equity in Energy Efficiency </a:t>
            </a:r>
            <a:endParaRPr sz="3600">
              <a:solidFill>
                <a:srgbClr val="7F7F7F"/>
              </a:solidFill>
              <a:latin typeface="Trebuchet MS"/>
              <a:ea typeface="Trebuchet MS"/>
              <a:cs typeface="Trebuchet MS"/>
              <a:sym typeface="Trebuchet MS"/>
            </a:endParaRPr>
          </a:p>
          <a:p>
            <a:pPr marL="0" lvl="0" indent="0" algn="ctr" rtl="0">
              <a:spcBef>
                <a:spcPts val="0"/>
              </a:spcBef>
              <a:spcAft>
                <a:spcPts val="0"/>
              </a:spcAft>
              <a:buNone/>
            </a:pPr>
            <a:endParaRPr sz="1800" b="1">
              <a:solidFill>
                <a:srgbClr val="1C4587"/>
              </a:solidFill>
            </a:endParaRPr>
          </a:p>
          <a:p>
            <a:pPr marL="0" lvl="0" indent="0" algn="ctr" rtl="0">
              <a:spcBef>
                <a:spcPts val="0"/>
              </a:spcBef>
              <a:spcAft>
                <a:spcPts val="0"/>
              </a:spcAft>
              <a:buNone/>
            </a:pPr>
            <a:r>
              <a:rPr lang="en-US" sz="3000" b="1">
                <a:solidFill>
                  <a:srgbClr val="1C4587"/>
                </a:solidFill>
              </a:rPr>
              <a:t>Monday, December 9, 2019</a:t>
            </a:r>
            <a:endParaRPr sz="3000" b="1">
              <a:solidFill>
                <a:srgbClr val="1C4587"/>
              </a:solidFill>
            </a:endParaRPr>
          </a:p>
          <a:p>
            <a:pPr marL="0" lvl="0" indent="0" algn="ctr" rtl="0">
              <a:spcBef>
                <a:spcPts val="0"/>
              </a:spcBef>
              <a:spcAft>
                <a:spcPts val="0"/>
              </a:spcAft>
              <a:buNone/>
            </a:pPr>
            <a:r>
              <a:rPr lang="en-US" sz="2600">
                <a:solidFill>
                  <a:srgbClr val="1C4587"/>
                </a:solidFill>
              </a:rPr>
              <a:t>Robert J. Higgins Welcome Center</a:t>
            </a:r>
            <a:endParaRPr sz="2600">
              <a:solidFill>
                <a:srgbClr val="1C4587"/>
              </a:solidFill>
            </a:endParaRPr>
          </a:p>
        </p:txBody>
      </p:sp>
      <p:pic>
        <p:nvPicPr>
          <p:cNvPr id="308" name="Google Shape;308;p48"/>
          <p:cNvPicPr preferRelativeResize="0"/>
          <p:nvPr/>
        </p:nvPicPr>
        <p:blipFill rotWithShape="1">
          <a:blip r:embed="rId4">
            <a:alphaModFix/>
          </a:blip>
          <a:srcRect t="7967" r="4095" b="15050"/>
          <a:stretch/>
        </p:blipFill>
        <p:spPr>
          <a:xfrm>
            <a:off x="1153875" y="5587150"/>
            <a:ext cx="6711826" cy="1182142"/>
          </a:xfrm>
          <a:prstGeom prst="rect">
            <a:avLst/>
          </a:prstGeom>
          <a:noFill/>
          <a:ln>
            <a:noFill/>
          </a:ln>
        </p:spPr>
      </p:pic>
      <p:cxnSp>
        <p:nvCxnSpPr>
          <p:cNvPr id="309" name="Google Shape;309;p48"/>
          <p:cNvCxnSpPr/>
          <p:nvPr/>
        </p:nvCxnSpPr>
        <p:spPr>
          <a:xfrm>
            <a:off x="1278300" y="5445175"/>
            <a:ext cx="6587400" cy="0"/>
          </a:xfrm>
          <a:prstGeom prst="straightConnector1">
            <a:avLst/>
          </a:prstGeom>
          <a:noFill/>
          <a:ln w="9525" cap="flat" cmpd="sng">
            <a:solidFill>
              <a:srgbClr val="073763"/>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91"/>
          <p:cNvSpPr/>
          <p:nvPr/>
        </p:nvSpPr>
        <p:spPr>
          <a:xfrm>
            <a:off x="589606" y="499809"/>
            <a:ext cx="1522530" cy="1580959"/>
          </a:xfrm>
          <a:prstGeom prst="rect">
            <a:avLst/>
          </a:prstGeom>
          <a:solidFill>
            <a:srgbClr val="5D7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Roboto Light"/>
              <a:ea typeface="Roboto Light"/>
              <a:cs typeface="Roboto Light"/>
              <a:sym typeface="Roboto Light"/>
            </a:endParaRPr>
          </a:p>
        </p:txBody>
      </p:sp>
      <p:sp>
        <p:nvSpPr>
          <p:cNvPr id="952" name="Google Shape;952;p91"/>
          <p:cNvSpPr/>
          <p:nvPr/>
        </p:nvSpPr>
        <p:spPr>
          <a:xfrm>
            <a:off x="648050" y="1320101"/>
            <a:ext cx="3145671" cy="443711"/>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None/>
            </a:pPr>
            <a:r>
              <a:rPr lang="en-US" sz="2000">
                <a:solidFill>
                  <a:schemeClr val="lt1"/>
                </a:solidFill>
                <a:latin typeface="Cambria"/>
                <a:ea typeface="Cambria"/>
                <a:cs typeface="Cambria"/>
                <a:sym typeface="Cambria"/>
              </a:rPr>
              <a:t>Efficiency</a:t>
            </a:r>
            <a:endParaRPr/>
          </a:p>
        </p:txBody>
      </p:sp>
      <p:cxnSp>
        <p:nvCxnSpPr>
          <p:cNvPr id="953" name="Google Shape;953;p91"/>
          <p:cNvCxnSpPr/>
          <p:nvPr/>
        </p:nvCxnSpPr>
        <p:spPr>
          <a:xfrm>
            <a:off x="737991" y="1003144"/>
            <a:ext cx="525648" cy="0"/>
          </a:xfrm>
          <a:prstGeom prst="straightConnector1">
            <a:avLst/>
          </a:prstGeom>
          <a:noFill/>
          <a:ln w="63500" cap="flat" cmpd="sng">
            <a:solidFill>
              <a:srgbClr val="F9C926"/>
            </a:solidFill>
            <a:prstDash val="solid"/>
            <a:miter lim="800000"/>
            <a:headEnd type="none" w="sm" len="sm"/>
            <a:tailEnd type="none" w="sm" len="sm"/>
          </a:ln>
        </p:spPr>
      </p:cxnSp>
      <p:sp>
        <p:nvSpPr>
          <p:cNvPr id="954" name="Google Shape;954;p91"/>
          <p:cNvSpPr txBox="1"/>
          <p:nvPr/>
        </p:nvSpPr>
        <p:spPr>
          <a:xfrm>
            <a:off x="1000815" y="2575259"/>
            <a:ext cx="7143668" cy="24555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CA47C"/>
              </a:buClr>
              <a:buSzPts val="12000"/>
              <a:buFont typeface="Federo"/>
              <a:buNone/>
            </a:pPr>
            <a:r>
              <a:rPr lang="en-US" sz="12000" b="1">
                <a:solidFill>
                  <a:srgbClr val="7CA47C"/>
                </a:solidFill>
                <a:latin typeface="Federo"/>
                <a:ea typeface="Federo"/>
                <a:cs typeface="Federo"/>
                <a:sym typeface="Federo"/>
              </a:rPr>
              <a:t>&gt;150,000</a:t>
            </a:r>
            <a:endParaRPr sz="12000">
              <a:solidFill>
                <a:srgbClr val="7CA47C"/>
              </a:solidFill>
              <a:latin typeface="Calibri"/>
              <a:ea typeface="Calibri"/>
              <a:cs typeface="Calibri"/>
              <a:sym typeface="Calibri"/>
            </a:endParaRPr>
          </a:p>
        </p:txBody>
      </p:sp>
      <p:sp>
        <p:nvSpPr>
          <p:cNvPr id="955" name="Google Shape;955;p91"/>
          <p:cNvSpPr txBox="1"/>
          <p:nvPr/>
        </p:nvSpPr>
        <p:spPr>
          <a:xfrm>
            <a:off x="2833353" y="4764112"/>
            <a:ext cx="3837904" cy="53348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7CA47C"/>
                </a:solidFill>
                <a:latin typeface="Calibri"/>
                <a:ea typeface="Calibri"/>
                <a:cs typeface="Calibri"/>
                <a:sym typeface="Calibri"/>
              </a:rPr>
              <a:t>housing units, and counting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92"/>
          <p:cNvPicPr preferRelativeResize="0"/>
          <p:nvPr/>
        </p:nvPicPr>
        <p:blipFill rotWithShape="1">
          <a:blip r:embed="rId3">
            <a:alphaModFix/>
          </a:blip>
          <a:srcRect t="6814"/>
          <a:stretch/>
        </p:blipFill>
        <p:spPr>
          <a:xfrm>
            <a:off x="5091375" y="3687409"/>
            <a:ext cx="4009444" cy="2097548"/>
          </a:xfrm>
          <a:prstGeom prst="rect">
            <a:avLst/>
          </a:prstGeom>
          <a:noFill/>
          <a:ln>
            <a:noFill/>
          </a:ln>
        </p:spPr>
      </p:pic>
      <p:sp>
        <p:nvSpPr>
          <p:cNvPr id="962" name="Google Shape;962;p92"/>
          <p:cNvSpPr txBox="1">
            <a:spLocks noGrp="1"/>
          </p:cNvSpPr>
          <p:nvPr>
            <p:ph type="title"/>
          </p:nvPr>
        </p:nvSpPr>
        <p:spPr>
          <a:xfrm>
            <a:off x="668404" y="365125"/>
            <a:ext cx="847559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D755D"/>
              </a:buClr>
              <a:buSzPts val="2400"/>
              <a:buFont typeface="Cambria"/>
              <a:buNone/>
            </a:pPr>
            <a:r>
              <a:rPr lang="en-US" sz="2400">
                <a:solidFill>
                  <a:srgbClr val="5D755D"/>
                </a:solidFill>
                <a:latin typeface="Cambria"/>
                <a:ea typeface="Cambria"/>
                <a:cs typeface="Cambria"/>
                <a:sym typeface="Cambria"/>
              </a:rPr>
              <a:t>Most Buildings Have Poorly Performing HVAC Systems</a:t>
            </a:r>
            <a:endParaRPr/>
          </a:p>
        </p:txBody>
      </p:sp>
      <p:pic>
        <p:nvPicPr>
          <p:cNvPr id="963" name="Google Shape;963;p92" descr="https://www.elevateenergy.org/wp/wp-content/uploads/multifamily.jpg"/>
          <p:cNvPicPr preferRelativeResize="0"/>
          <p:nvPr/>
        </p:nvPicPr>
        <p:blipFill rotWithShape="1">
          <a:blip r:embed="rId4">
            <a:alphaModFix/>
          </a:blip>
          <a:srcRect/>
          <a:stretch/>
        </p:blipFill>
        <p:spPr>
          <a:xfrm>
            <a:off x="5091375" y="1517912"/>
            <a:ext cx="2073141" cy="1382094"/>
          </a:xfrm>
          <a:prstGeom prst="rect">
            <a:avLst/>
          </a:prstGeom>
          <a:noFill/>
          <a:ln>
            <a:noFill/>
          </a:ln>
        </p:spPr>
      </p:pic>
      <p:pic>
        <p:nvPicPr>
          <p:cNvPr id="964" name="Google Shape;964;p92"/>
          <p:cNvPicPr preferRelativeResize="0"/>
          <p:nvPr/>
        </p:nvPicPr>
        <p:blipFill rotWithShape="1">
          <a:blip r:embed="rId5">
            <a:alphaModFix amt="87000"/>
          </a:blip>
          <a:srcRect/>
          <a:stretch/>
        </p:blipFill>
        <p:spPr>
          <a:xfrm>
            <a:off x="2366832" y="1517912"/>
            <a:ext cx="2679223" cy="3200284"/>
          </a:xfrm>
          <a:prstGeom prst="rect">
            <a:avLst/>
          </a:prstGeom>
          <a:noFill/>
          <a:ln>
            <a:noFill/>
          </a:ln>
          <a:effectLst>
            <a:reflection stA="98000" endPos="0" dist="50800" dir="5400000" sy="-100000" algn="bl" rotWithShape="0"/>
          </a:effectLst>
        </p:spPr>
      </p:pic>
      <p:pic>
        <p:nvPicPr>
          <p:cNvPr id="965" name="Google Shape;965;p92"/>
          <p:cNvPicPr preferRelativeResize="0"/>
          <p:nvPr/>
        </p:nvPicPr>
        <p:blipFill rotWithShape="1">
          <a:blip r:embed="rId6">
            <a:alphaModFix/>
          </a:blip>
          <a:srcRect/>
          <a:stretch/>
        </p:blipFill>
        <p:spPr>
          <a:xfrm>
            <a:off x="7182804" y="1517912"/>
            <a:ext cx="1918015" cy="1149221"/>
          </a:xfrm>
          <a:prstGeom prst="rect">
            <a:avLst/>
          </a:prstGeom>
          <a:noFill/>
          <a:ln>
            <a:noFill/>
          </a:ln>
        </p:spPr>
      </p:pic>
      <p:pic>
        <p:nvPicPr>
          <p:cNvPr id="966" name="Google Shape;966;p92"/>
          <p:cNvPicPr preferRelativeResize="0"/>
          <p:nvPr/>
        </p:nvPicPr>
        <p:blipFill rotWithShape="1">
          <a:blip r:embed="rId7">
            <a:alphaModFix/>
          </a:blip>
          <a:srcRect/>
          <a:stretch/>
        </p:blipFill>
        <p:spPr>
          <a:xfrm>
            <a:off x="-1" y="1311047"/>
            <a:ext cx="2339199" cy="3334386"/>
          </a:xfrm>
          <a:prstGeom prst="rect">
            <a:avLst/>
          </a:prstGeom>
          <a:noFill/>
          <a:ln>
            <a:noFill/>
          </a:ln>
        </p:spPr>
      </p:pic>
      <p:cxnSp>
        <p:nvCxnSpPr>
          <p:cNvPr id="967" name="Google Shape;967;p92"/>
          <p:cNvCxnSpPr/>
          <p:nvPr/>
        </p:nvCxnSpPr>
        <p:spPr>
          <a:xfrm>
            <a:off x="738785" y="661069"/>
            <a:ext cx="838200" cy="0"/>
          </a:xfrm>
          <a:prstGeom prst="straightConnector1">
            <a:avLst/>
          </a:prstGeom>
          <a:noFill/>
          <a:ln w="63500" cap="flat" cmpd="sng">
            <a:solidFill>
              <a:srgbClr val="F9C926"/>
            </a:solidFill>
            <a:prstDash val="solid"/>
            <a:miter lim="800000"/>
            <a:headEnd type="none" w="sm" len="sm"/>
            <a:tailEnd type="none" w="sm" len="sm"/>
          </a:ln>
        </p:spPr>
      </p:cxn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93"/>
          <p:cNvSpPr txBox="1">
            <a:spLocks noGrp="1"/>
          </p:cNvSpPr>
          <p:nvPr>
            <p:ph type="body" idx="1"/>
          </p:nvPr>
        </p:nvSpPr>
        <p:spPr>
          <a:xfrm>
            <a:off x="628650" y="1652308"/>
            <a:ext cx="3105150" cy="412282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rgbClr val="343E48"/>
              </a:buClr>
              <a:buSzPts val="2000"/>
              <a:buChar char="•"/>
            </a:pPr>
            <a:r>
              <a:rPr lang="en-US" sz="2000">
                <a:solidFill>
                  <a:srgbClr val="343E48"/>
                </a:solidFill>
                <a:latin typeface="Cambria"/>
                <a:ea typeface="Cambria"/>
                <a:cs typeface="Cambria"/>
                <a:sym typeface="Cambria"/>
              </a:rPr>
              <a:t>Develop a low cost system to deliver recommendations (</a:t>
            </a:r>
            <a:r>
              <a:rPr lang="en-US" sz="2000" i="1">
                <a:solidFill>
                  <a:srgbClr val="343E48"/>
                </a:solidFill>
                <a:latin typeface="Cambria"/>
                <a:ea typeface="Cambria"/>
                <a:cs typeface="Cambria"/>
                <a:sym typeface="Cambria"/>
              </a:rPr>
              <a:t>not just data</a:t>
            </a:r>
            <a:r>
              <a:rPr lang="en-US" sz="2000">
                <a:solidFill>
                  <a:srgbClr val="343E48"/>
                </a:solidFill>
                <a:latin typeface="Cambria"/>
                <a:ea typeface="Cambria"/>
                <a:cs typeface="Cambria"/>
                <a:sym typeface="Cambria"/>
              </a:rPr>
              <a:t>) to mid-sized building owners</a:t>
            </a:r>
            <a:endParaRPr/>
          </a:p>
          <a:p>
            <a:pPr marL="171450" lvl="0" indent="-171450" algn="l" rtl="0">
              <a:lnSpc>
                <a:spcPct val="90000"/>
              </a:lnSpc>
              <a:spcBef>
                <a:spcPts val="750"/>
              </a:spcBef>
              <a:spcAft>
                <a:spcPts val="0"/>
              </a:spcAft>
              <a:buClr>
                <a:srgbClr val="343E48"/>
              </a:buClr>
              <a:buSzPts val="2000"/>
              <a:buChar char="•"/>
            </a:pPr>
            <a:r>
              <a:rPr lang="en-US" sz="2000">
                <a:solidFill>
                  <a:srgbClr val="343E48"/>
                </a:solidFill>
                <a:latin typeface="Cambria"/>
                <a:ea typeface="Cambria"/>
                <a:cs typeface="Cambria"/>
                <a:sym typeface="Cambria"/>
              </a:rPr>
              <a:t>Comprehensive, wrap-around services that result in Good Building Operations and </a:t>
            </a:r>
            <a:r>
              <a:rPr lang="en-US" sz="2000" i="1">
                <a:solidFill>
                  <a:srgbClr val="343E48"/>
                </a:solidFill>
                <a:latin typeface="Cambria"/>
                <a:ea typeface="Cambria"/>
                <a:cs typeface="Cambria"/>
                <a:sym typeface="Cambria"/>
              </a:rPr>
              <a:t>Real</a:t>
            </a:r>
            <a:r>
              <a:rPr lang="en-US" sz="2000">
                <a:solidFill>
                  <a:srgbClr val="343E48"/>
                </a:solidFill>
                <a:latin typeface="Cambria"/>
                <a:ea typeface="Cambria"/>
                <a:cs typeface="Cambria"/>
                <a:sym typeface="Cambria"/>
              </a:rPr>
              <a:t> Gas Savings</a:t>
            </a:r>
            <a:endParaRPr/>
          </a:p>
        </p:txBody>
      </p:sp>
      <p:pic>
        <p:nvPicPr>
          <p:cNvPr id="974" name="Google Shape;974;p93"/>
          <p:cNvPicPr preferRelativeResize="0"/>
          <p:nvPr/>
        </p:nvPicPr>
        <p:blipFill rotWithShape="1">
          <a:blip r:embed="rId3">
            <a:alphaModFix amt="92000"/>
          </a:blip>
          <a:srcRect/>
          <a:stretch/>
        </p:blipFill>
        <p:spPr>
          <a:xfrm>
            <a:off x="3733800" y="1588704"/>
            <a:ext cx="5256250" cy="3255737"/>
          </a:xfrm>
          <a:prstGeom prst="rect">
            <a:avLst/>
          </a:prstGeom>
          <a:noFill/>
          <a:ln>
            <a:noFill/>
          </a:ln>
        </p:spPr>
      </p:pic>
      <p:cxnSp>
        <p:nvCxnSpPr>
          <p:cNvPr id="975" name="Google Shape;975;p93"/>
          <p:cNvCxnSpPr/>
          <p:nvPr/>
        </p:nvCxnSpPr>
        <p:spPr>
          <a:xfrm>
            <a:off x="738785" y="854353"/>
            <a:ext cx="838200" cy="0"/>
          </a:xfrm>
          <a:prstGeom prst="straightConnector1">
            <a:avLst/>
          </a:prstGeom>
          <a:noFill/>
          <a:ln w="63500" cap="flat" cmpd="sng">
            <a:solidFill>
              <a:srgbClr val="F9C926"/>
            </a:solidFill>
            <a:prstDash val="solid"/>
            <a:miter lim="800000"/>
            <a:headEnd type="none" w="sm" len="sm"/>
            <a:tailEnd type="none" w="sm" len="sm"/>
          </a:ln>
        </p:spPr>
      </p:cxnSp>
      <p:sp>
        <p:nvSpPr>
          <p:cNvPr id="976" name="Google Shape;976;p93"/>
          <p:cNvSpPr txBox="1"/>
          <p:nvPr/>
        </p:nvSpPr>
        <p:spPr>
          <a:xfrm>
            <a:off x="653057" y="570864"/>
            <a:ext cx="4883271"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D755D"/>
              </a:buClr>
              <a:buSzPts val="2400"/>
              <a:buFont typeface="Cambria"/>
              <a:buNone/>
            </a:pPr>
            <a:r>
              <a:rPr lang="en-US" sz="2400">
                <a:solidFill>
                  <a:srgbClr val="5D755D"/>
                </a:solidFill>
                <a:latin typeface="Cambria"/>
                <a:ea typeface="Cambria"/>
                <a:cs typeface="Cambria"/>
                <a:sym typeface="Cambria"/>
              </a:rPr>
              <a:t>New Ecology’s Approach</a:t>
            </a:r>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94"/>
          <p:cNvSpPr txBox="1">
            <a:spLocks noGrp="1"/>
          </p:cNvSpPr>
          <p:nvPr>
            <p:ph type="title"/>
          </p:nvPr>
        </p:nvSpPr>
        <p:spPr>
          <a:xfrm>
            <a:off x="661036" y="709903"/>
            <a:ext cx="7355203" cy="78230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D755D"/>
              </a:buClr>
              <a:buSzPts val="2400"/>
              <a:buFont typeface="Cambria"/>
              <a:buNone/>
            </a:pPr>
            <a:r>
              <a:rPr lang="en-US" sz="2400">
                <a:solidFill>
                  <a:srgbClr val="5D755D"/>
                </a:solidFill>
                <a:latin typeface="Cambria"/>
                <a:ea typeface="Cambria"/>
                <a:cs typeface="Cambria"/>
                <a:sym typeface="Cambria"/>
              </a:rPr>
              <a:t>Monitoring Based Commissioning</a:t>
            </a:r>
            <a:endParaRPr/>
          </a:p>
        </p:txBody>
      </p:sp>
      <p:cxnSp>
        <p:nvCxnSpPr>
          <p:cNvPr id="983" name="Google Shape;983;p94"/>
          <p:cNvCxnSpPr/>
          <p:nvPr/>
        </p:nvCxnSpPr>
        <p:spPr>
          <a:xfrm>
            <a:off x="776845" y="660403"/>
            <a:ext cx="838200" cy="0"/>
          </a:xfrm>
          <a:prstGeom prst="straightConnector1">
            <a:avLst/>
          </a:prstGeom>
          <a:noFill/>
          <a:ln w="63500" cap="flat" cmpd="sng">
            <a:solidFill>
              <a:srgbClr val="F9C926"/>
            </a:solidFill>
            <a:prstDash val="solid"/>
            <a:miter lim="800000"/>
            <a:headEnd type="none" w="sm" len="sm"/>
            <a:tailEnd type="none" w="sm" len="sm"/>
          </a:ln>
        </p:spPr>
      </p:cxnSp>
      <p:grpSp>
        <p:nvGrpSpPr>
          <p:cNvPr id="984" name="Google Shape;984;p94"/>
          <p:cNvGrpSpPr/>
          <p:nvPr/>
        </p:nvGrpSpPr>
        <p:grpSpPr>
          <a:xfrm>
            <a:off x="679503" y="970295"/>
            <a:ext cx="9096093" cy="5887706"/>
            <a:chOff x="-1222440" y="0"/>
            <a:chExt cx="7166040" cy="2820035"/>
          </a:xfrm>
        </p:grpSpPr>
        <p:pic>
          <p:nvPicPr>
            <p:cNvPr id="985" name="Google Shape;985;p94"/>
            <p:cNvPicPr preferRelativeResize="0"/>
            <p:nvPr/>
          </p:nvPicPr>
          <p:blipFill rotWithShape="1">
            <a:blip r:embed="rId3">
              <a:alphaModFix/>
            </a:blip>
            <a:srcRect/>
            <a:stretch/>
          </p:blipFill>
          <p:spPr>
            <a:xfrm flipH="1">
              <a:off x="160317" y="168172"/>
              <a:ext cx="933063" cy="750785"/>
            </a:xfrm>
            <a:prstGeom prst="rect">
              <a:avLst/>
            </a:prstGeom>
            <a:noFill/>
            <a:ln>
              <a:noFill/>
            </a:ln>
          </p:spPr>
        </p:pic>
        <p:sp>
          <p:nvSpPr>
            <p:cNvPr id="986" name="Google Shape;986;p94"/>
            <p:cNvSpPr/>
            <p:nvPr/>
          </p:nvSpPr>
          <p:spPr>
            <a:xfrm>
              <a:off x="0" y="0"/>
              <a:ext cx="5943600" cy="28200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7" name="Google Shape;987;p94" descr="Related image"/>
            <p:cNvPicPr preferRelativeResize="0"/>
            <p:nvPr/>
          </p:nvPicPr>
          <p:blipFill rotWithShape="1">
            <a:blip r:embed="rId4">
              <a:alphaModFix/>
            </a:blip>
            <a:srcRect l="21446" t="8569" r="19325" b="7126"/>
            <a:stretch/>
          </p:blipFill>
          <p:spPr>
            <a:xfrm>
              <a:off x="2707224" y="1930709"/>
              <a:ext cx="516880" cy="735619"/>
            </a:xfrm>
            <a:prstGeom prst="rect">
              <a:avLst/>
            </a:prstGeom>
            <a:noFill/>
            <a:ln>
              <a:noFill/>
            </a:ln>
          </p:spPr>
        </p:pic>
        <p:sp>
          <p:nvSpPr>
            <p:cNvPr id="988" name="Google Shape;988;p94"/>
            <p:cNvSpPr txBox="1"/>
            <p:nvPr/>
          </p:nvSpPr>
          <p:spPr>
            <a:xfrm>
              <a:off x="-1222440" y="810184"/>
              <a:ext cx="1772827" cy="3734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 Install sensors, collect data, send it to the cloud</a:t>
              </a:r>
              <a:endParaRPr/>
            </a:p>
          </p:txBody>
        </p:sp>
        <p:cxnSp>
          <p:nvCxnSpPr>
            <p:cNvPr id="989" name="Google Shape;989;p94"/>
            <p:cNvCxnSpPr/>
            <p:nvPr/>
          </p:nvCxnSpPr>
          <p:spPr>
            <a:xfrm rot="10800000" flipH="1">
              <a:off x="451561" y="918988"/>
              <a:ext cx="278104" cy="437270"/>
            </a:xfrm>
            <a:prstGeom prst="straightConnector1">
              <a:avLst/>
            </a:prstGeom>
            <a:noFill/>
            <a:ln w="9525" cap="flat" cmpd="sng">
              <a:solidFill>
                <a:schemeClr val="dk1"/>
              </a:solidFill>
              <a:prstDash val="solid"/>
              <a:miter lim="800000"/>
              <a:headEnd type="none" w="sm" len="sm"/>
              <a:tailEnd type="triangle" w="med" len="med"/>
            </a:ln>
          </p:spPr>
        </p:cxnSp>
        <p:pic>
          <p:nvPicPr>
            <p:cNvPr id="990" name="Google Shape;990;p94" descr="http://simpleicon.com/wp-content/uploads/pc-256x256.png"/>
            <p:cNvPicPr preferRelativeResize="0"/>
            <p:nvPr/>
          </p:nvPicPr>
          <p:blipFill rotWithShape="1">
            <a:blip r:embed="rId5">
              <a:alphaModFix/>
            </a:blip>
            <a:srcRect/>
            <a:stretch/>
          </p:blipFill>
          <p:spPr>
            <a:xfrm>
              <a:off x="1448989" y="778070"/>
              <a:ext cx="530771" cy="501534"/>
            </a:xfrm>
            <a:prstGeom prst="rect">
              <a:avLst/>
            </a:prstGeom>
            <a:noFill/>
            <a:ln>
              <a:noFill/>
            </a:ln>
          </p:spPr>
        </p:pic>
        <p:cxnSp>
          <p:nvCxnSpPr>
            <p:cNvPr id="991" name="Google Shape;991;p94"/>
            <p:cNvCxnSpPr/>
            <p:nvPr/>
          </p:nvCxnSpPr>
          <p:spPr>
            <a:xfrm>
              <a:off x="1124952" y="701443"/>
              <a:ext cx="276336" cy="217482"/>
            </a:xfrm>
            <a:prstGeom prst="straightConnector1">
              <a:avLst/>
            </a:prstGeom>
            <a:noFill/>
            <a:ln w="9525" cap="flat" cmpd="sng">
              <a:solidFill>
                <a:schemeClr val="dk1"/>
              </a:solidFill>
              <a:prstDash val="solid"/>
              <a:miter lim="800000"/>
              <a:headEnd type="none" w="sm" len="sm"/>
              <a:tailEnd type="triangle" w="med" len="med"/>
            </a:ln>
          </p:spPr>
        </p:cxnSp>
        <p:sp>
          <p:nvSpPr>
            <p:cNvPr id="992" name="Google Shape;992;p94"/>
            <p:cNvSpPr txBox="1"/>
            <p:nvPr/>
          </p:nvSpPr>
          <p:spPr>
            <a:xfrm>
              <a:off x="1829686" y="458305"/>
              <a:ext cx="2866552" cy="3734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2. Analyze the data and identify opportunities (ECMs) to optimize systems</a:t>
              </a:r>
              <a:endParaRPr/>
            </a:p>
          </p:txBody>
        </p:sp>
        <p:pic>
          <p:nvPicPr>
            <p:cNvPr id="993" name="Google Shape;993;p94"/>
            <p:cNvPicPr preferRelativeResize="0"/>
            <p:nvPr/>
          </p:nvPicPr>
          <p:blipFill rotWithShape="1">
            <a:blip r:embed="rId6">
              <a:alphaModFix/>
            </a:blip>
            <a:srcRect t="15793" b="11548"/>
            <a:stretch/>
          </p:blipFill>
          <p:spPr>
            <a:xfrm rot="378797">
              <a:off x="2182455" y="1184616"/>
              <a:ext cx="701882" cy="509598"/>
            </a:xfrm>
            <a:prstGeom prst="rect">
              <a:avLst/>
            </a:prstGeom>
            <a:noFill/>
            <a:ln>
              <a:noFill/>
            </a:ln>
          </p:spPr>
        </p:pic>
        <p:sp>
          <p:nvSpPr>
            <p:cNvPr id="994" name="Google Shape;994;p94"/>
            <p:cNvSpPr txBox="1"/>
            <p:nvPr/>
          </p:nvSpPr>
          <p:spPr>
            <a:xfrm>
              <a:off x="2794942" y="1563782"/>
              <a:ext cx="1656029" cy="3734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3. Implement ECMs and save energy</a:t>
              </a:r>
              <a:endParaRPr/>
            </a:p>
          </p:txBody>
        </p:sp>
        <p:cxnSp>
          <p:nvCxnSpPr>
            <p:cNvPr id="995" name="Google Shape;995;p94"/>
            <p:cNvCxnSpPr/>
            <p:nvPr/>
          </p:nvCxnSpPr>
          <p:spPr>
            <a:xfrm>
              <a:off x="2033640" y="959924"/>
              <a:ext cx="301728" cy="218700"/>
            </a:xfrm>
            <a:prstGeom prst="straightConnector1">
              <a:avLst/>
            </a:prstGeom>
            <a:noFill/>
            <a:ln w="9525" cap="flat" cmpd="sng">
              <a:solidFill>
                <a:schemeClr val="dk1"/>
              </a:solidFill>
              <a:prstDash val="solid"/>
              <a:miter lim="800000"/>
              <a:headEnd type="none" w="sm" len="sm"/>
              <a:tailEnd type="triangle" w="med" len="med"/>
            </a:ln>
          </p:spPr>
        </p:cxnSp>
        <p:pic>
          <p:nvPicPr>
            <p:cNvPr id="996" name="Google Shape;996;p94"/>
            <p:cNvPicPr preferRelativeResize="0"/>
            <p:nvPr/>
          </p:nvPicPr>
          <p:blipFill rotWithShape="1">
            <a:blip r:embed="rId7">
              <a:alphaModFix/>
            </a:blip>
            <a:srcRect/>
            <a:stretch/>
          </p:blipFill>
          <p:spPr>
            <a:xfrm>
              <a:off x="19960" y="1402486"/>
              <a:ext cx="602860" cy="602667"/>
            </a:xfrm>
            <a:prstGeom prst="rect">
              <a:avLst/>
            </a:prstGeom>
            <a:noFill/>
            <a:ln>
              <a:noFill/>
            </a:ln>
          </p:spPr>
        </p:pic>
        <p:pic>
          <p:nvPicPr>
            <p:cNvPr id="997" name="Google Shape;997;p94"/>
            <p:cNvPicPr preferRelativeResize="0"/>
            <p:nvPr/>
          </p:nvPicPr>
          <p:blipFill rotWithShape="1">
            <a:blip r:embed="rId8">
              <a:alphaModFix/>
            </a:blip>
            <a:srcRect/>
            <a:stretch/>
          </p:blipFill>
          <p:spPr>
            <a:xfrm>
              <a:off x="676226" y="1481994"/>
              <a:ext cx="512629" cy="512484"/>
            </a:xfrm>
            <a:prstGeom prst="rect">
              <a:avLst/>
            </a:prstGeom>
            <a:noFill/>
            <a:ln>
              <a:noFill/>
            </a:ln>
          </p:spPr>
        </p:pic>
        <p:cxnSp>
          <p:nvCxnSpPr>
            <p:cNvPr id="998" name="Google Shape;998;p94"/>
            <p:cNvCxnSpPr/>
            <p:nvPr/>
          </p:nvCxnSpPr>
          <p:spPr>
            <a:xfrm rot="10800000">
              <a:off x="840131" y="918988"/>
              <a:ext cx="0" cy="509690"/>
            </a:xfrm>
            <a:prstGeom prst="straightConnector1">
              <a:avLst/>
            </a:prstGeom>
            <a:noFill/>
            <a:ln w="9525" cap="flat" cmpd="sng">
              <a:solidFill>
                <a:schemeClr val="dk1"/>
              </a:solidFill>
              <a:prstDash val="solid"/>
              <a:miter lim="800000"/>
              <a:headEnd type="none" w="sm" len="sm"/>
              <a:tailEnd type="triangle" w="med" len="med"/>
            </a:ln>
          </p:spPr>
        </p:cxnSp>
        <p:pic>
          <p:nvPicPr>
            <p:cNvPr id="999" name="Google Shape;999;p94" descr="Related image"/>
            <p:cNvPicPr preferRelativeResize="0"/>
            <p:nvPr/>
          </p:nvPicPr>
          <p:blipFill rotWithShape="1">
            <a:blip r:embed="rId9">
              <a:alphaModFix/>
            </a:blip>
            <a:srcRect/>
            <a:stretch/>
          </p:blipFill>
          <p:spPr>
            <a:xfrm>
              <a:off x="3224104" y="2059451"/>
              <a:ext cx="284845" cy="365408"/>
            </a:xfrm>
            <a:prstGeom prst="rect">
              <a:avLst/>
            </a:prstGeom>
            <a:noFill/>
            <a:ln>
              <a:noFill/>
            </a:ln>
          </p:spPr>
        </p:pic>
      </p:grpSp>
      <p:cxnSp>
        <p:nvCxnSpPr>
          <p:cNvPr id="1000" name="Google Shape;1000;p94"/>
          <p:cNvCxnSpPr/>
          <p:nvPr/>
        </p:nvCxnSpPr>
        <p:spPr>
          <a:xfrm>
            <a:off x="5332603" y="4547665"/>
            <a:ext cx="382993" cy="456605"/>
          </a:xfrm>
          <a:prstGeom prst="straightConnector1">
            <a:avLst/>
          </a:prstGeom>
          <a:noFill/>
          <a:ln w="9525" cap="flat" cmpd="sng">
            <a:solidFill>
              <a:schemeClr val="dk1"/>
            </a:solidFill>
            <a:prstDash val="solid"/>
            <a:miter lim="800000"/>
            <a:headEnd type="none" w="sm" len="sm"/>
            <a:tailEnd type="triangle" w="med" len="med"/>
          </a:ln>
        </p:spPr>
      </p:cxnSp>
      <p:cxnSp>
        <p:nvCxnSpPr>
          <p:cNvPr id="1001" name="Google Shape;1001;p94"/>
          <p:cNvCxnSpPr/>
          <p:nvPr/>
        </p:nvCxnSpPr>
        <p:spPr>
          <a:xfrm rot="10800000">
            <a:off x="3874502" y="4860377"/>
            <a:ext cx="382992" cy="409665"/>
          </a:xfrm>
          <a:prstGeom prst="straightConnector1">
            <a:avLst/>
          </a:prstGeom>
          <a:noFill/>
          <a:ln w="9525" cap="flat" cmpd="sng">
            <a:solidFill>
              <a:schemeClr val="dk1"/>
            </a:solidFill>
            <a:prstDash val="solid"/>
            <a:miter lim="800000"/>
            <a:headEnd type="none" w="sm" len="sm"/>
            <a:tailEnd type="triangle" w="med" len="med"/>
          </a:ln>
        </p:spPr>
      </p:cxnSp>
      <p:sp>
        <p:nvSpPr>
          <p:cNvPr id="1002" name="Google Shape;1002;p94"/>
          <p:cNvSpPr txBox="1"/>
          <p:nvPr/>
        </p:nvSpPr>
        <p:spPr>
          <a:xfrm>
            <a:off x="3198410" y="5320080"/>
            <a:ext cx="2542431"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4. Continue monitoring to maintain savings and reduce maintenance costs</a:t>
            </a:r>
            <a:endParaRP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95"/>
          <p:cNvPicPr preferRelativeResize="0"/>
          <p:nvPr/>
        </p:nvPicPr>
        <p:blipFill/>
        <p:spPr>
          <a:xfrm>
            <a:off x="8140" y="275769"/>
            <a:ext cx="2571361" cy="3974009"/>
          </a:xfrm>
          <a:prstGeom prst="rect">
            <a:avLst/>
          </a:prstGeom>
          <a:solidFill>
            <a:srgbClr val="FFFFFF"/>
          </a:solidFill>
          <a:ln>
            <a:noFill/>
          </a:ln>
        </p:spPr>
      </p:pic>
      <p:pic>
        <p:nvPicPr>
          <p:cNvPr id="1009" name="Google Shape;1009;p95"/>
          <p:cNvPicPr preferRelativeResize="0"/>
          <p:nvPr/>
        </p:nvPicPr>
        <p:blipFill rotWithShape="1">
          <a:blip r:embed="rId3">
            <a:alphaModFix/>
          </a:blip>
          <a:srcRect/>
          <a:stretch/>
        </p:blipFill>
        <p:spPr>
          <a:xfrm>
            <a:off x="2348063" y="-1"/>
            <a:ext cx="3713206" cy="4352711"/>
          </a:xfrm>
          <a:prstGeom prst="rect">
            <a:avLst/>
          </a:prstGeom>
          <a:noFill/>
          <a:ln>
            <a:noFill/>
          </a:ln>
        </p:spPr>
      </p:pic>
      <p:sp>
        <p:nvSpPr>
          <p:cNvPr id="1010" name="Google Shape;1010;p95"/>
          <p:cNvSpPr txBox="1"/>
          <p:nvPr/>
        </p:nvSpPr>
        <p:spPr>
          <a:xfrm>
            <a:off x="0" y="4340352"/>
            <a:ext cx="9144000" cy="2517648"/>
          </a:xfrm>
          <a:prstGeom prst="rect">
            <a:avLst/>
          </a:prstGeom>
          <a:solidFill>
            <a:srgbClr val="5D75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5A5A5"/>
              </a:buClr>
              <a:buSzPts val="800"/>
              <a:buFont typeface="Arial"/>
              <a:buNone/>
            </a:pPr>
            <a:endParaRPr sz="800">
              <a:solidFill>
                <a:srgbClr val="FFFFFF"/>
              </a:solidFill>
              <a:latin typeface="Alegreya Sans"/>
              <a:ea typeface="Alegreya Sans"/>
              <a:cs typeface="Alegreya Sans"/>
              <a:sym typeface="Alegreya Sans"/>
            </a:endParaRPr>
          </a:p>
        </p:txBody>
      </p:sp>
      <p:sp>
        <p:nvSpPr>
          <p:cNvPr id="1011" name="Google Shape;1011;p95"/>
          <p:cNvSpPr txBox="1"/>
          <p:nvPr/>
        </p:nvSpPr>
        <p:spPr>
          <a:xfrm>
            <a:off x="4178713" y="4652669"/>
            <a:ext cx="3721489" cy="2205329"/>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System Schematic</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Mechanical Room Layout</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Equipment List; Settings</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Sequence of Operations</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Photos</a:t>
            </a:r>
            <a:endParaRPr/>
          </a:p>
        </p:txBody>
      </p:sp>
      <p:cxnSp>
        <p:nvCxnSpPr>
          <p:cNvPr id="1012" name="Google Shape;1012;p95"/>
          <p:cNvCxnSpPr/>
          <p:nvPr/>
        </p:nvCxnSpPr>
        <p:spPr>
          <a:xfrm>
            <a:off x="3650816" y="4758204"/>
            <a:ext cx="0" cy="592795"/>
          </a:xfrm>
          <a:prstGeom prst="straightConnector1">
            <a:avLst/>
          </a:prstGeom>
          <a:noFill/>
          <a:ln w="50800" cap="sq" cmpd="sng">
            <a:solidFill>
              <a:srgbClr val="F9C926"/>
            </a:solidFill>
            <a:prstDash val="solid"/>
            <a:miter lim="800000"/>
            <a:headEnd type="none" w="sm" len="sm"/>
            <a:tailEnd type="none" w="sm" len="sm"/>
          </a:ln>
        </p:spPr>
      </p:cxnSp>
      <p:sp>
        <p:nvSpPr>
          <p:cNvPr id="1013" name="Google Shape;1013;p95"/>
          <p:cNvSpPr txBox="1"/>
          <p:nvPr/>
        </p:nvSpPr>
        <p:spPr>
          <a:xfrm>
            <a:off x="717756" y="4675186"/>
            <a:ext cx="2743200" cy="711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2400"/>
              <a:buFont typeface="Arial"/>
              <a:buNone/>
            </a:pPr>
            <a:r>
              <a:rPr lang="en-US" sz="2400">
                <a:solidFill>
                  <a:schemeClr val="lt1"/>
                </a:solidFill>
                <a:latin typeface="Cambria"/>
                <a:ea typeface="Cambria"/>
                <a:cs typeface="Cambria"/>
                <a:sym typeface="Cambria"/>
              </a:rPr>
              <a:t>Assess</a:t>
            </a:r>
            <a:endParaRPr/>
          </a:p>
        </p:txBody>
      </p:sp>
      <p:pic>
        <p:nvPicPr>
          <p:cNvPr id="1014" name="Google Shape;1014;p95"/>
          <p:cNvPicPr preferRelativeResize="0"/>
          <p:nvPr/>
        </p:nvPicPr>
        <p:blipFill rotWithShape="1">
          <a:blip r:embed="rId4">
            <a:alphaModFix/>
          </a:blip>
          <a:srcRect/>
          <a:stretch/>
        </p:blipFill>
        <p:spPr>
          <a:xfrm>
            <a:off x="6061268" y="-9699"/>
            <a:ext cx="3082732" cy="43500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96"/>
          <p:cNvPicPr preferRelativeResize="0"/>
          <p:nvPr/>
        </p:nvPicPr>
        <p:blipFill rotWithShape="1">
          <a:blip r:embed="rId3">
            <a:alphaModFix/>
          </a:blip>
          <a:srcRect/>
          <a:stretch/>
        </p:blipFill>
        <p:spPr>
          <a:xfrm rot="-5400000">
            <a:off x="547374" y="547846"/>
            <a:ext cx="3287066" cy="4382754"/>
          </a:xfrm>
          <a:prstGeom prst="rect">
            <a:avLst/>
          </a:prstGeom>
          <a:noFill/>
          <a:ln>
            <a:noFill/>
          </a:ln>
        </p:spPr>
      </p:pic>
      <p:sp>
        <p:nvSpPr>
          <p:cNvPr id="1021" name="Google Shape;1021;p96"/>
          <p:cNvSpPr txBox="1"/>
          <p:nvPr/>
        </p:nvSpPr>
        <p:spPr>
          <a:xfrm>
            <a:off x="0" y="4340352"/>
            <a:ext cx="9144000" cy="2517648"/>
          </a:xfrm>
          <a:prstGeom prst="rect">
            <a:avLst/>
          </a:prstGeom>
          <a:solidFill>
            <a:srgbClr val="5D75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5A5A5"/>
              </a:buClr>
              <a:buSzPts val="800"/>
              <a:buFont typeface="Arial"/>
              <a:buNone/>
            </a:pPr>
            <a:endParaRPr sz="800">
              <a:solidFill>
                <a:srgbClr val="FFFFFF"/>
              </a:solidFill>
              <a:latin typeface="Alegreya Sans"/>
              <a:ea typeface="Alegreya Sans"/>
              <a:cs typeface="Alegreya Sans"/>
              <a:sym typeface="Alegreya Sans"/>
            </a:endParaRPr>
          </a:p>
        </p:txBody>
      </p:sp>
      <p:sp>
        <p:nvSpPr>
          <p:cNvPr id="1022" name="Google Shape;1022;p96"/>
          <p:cNvSpPr txBox="1"/>
          <p:nvPr/>
        </p:nvSpPr>
        <p:spPr>
          <a:xfrm>
            <a:off x="717756" y="4675186"/>
            <a:ext cx="2743200" cy="711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2400"/>
              <a:buFont typeface="Arial"/>
              <a:buNone/>
            </a:pPr>
            <a:r>
              <a:rPr lang="en-US" sz="2400">
                <a:solidFill>
                  <a:schemeClr val="lt1"/>
                </a:solidFill>
                <a:latin typeface="Cambria"/>
                <a:ea typeface="Cambria"/>
                <a:cs typeface="Cambria"/>
                <a:sym typeface="Cambria"/>
              </a:rPr>
              <a:t>Install</a:t>
            </a:r>
            <a:endParaRPr/>
          </a:p>
        </p:txBody>
      </p:sp>
      <p:cxnSp>
        <p:nvCxnSpPr>
          <p:cNvPr id="1023" name="Google Shape;1023;p96"/>
          <p:cNvCxnSpPr/>
          <p:nvPr/>
        </p:nvCxnSpPr>
        <p:spPr>
          <a:xfrm>
            <a:off x="3650816" y="4758203"/>
            <a:ext cx="0" cy="592795"/>
          </a:xfrm>
          <a:prstGeom prst="straightConnector1">
            <a:avLst/>
          </a:prstGeom>
          <a:noFill/>
          <a:ln w="50800" cap="sq" cmpd="sng">
            <a:solidFill>
              <a:srgbClr val="F9C926"/>
            </a:solidFill>
            <a:prstDash val="solid"/>
            <a:miter lim="800000"/>
            <a:headEnd type="none" w="sm" len="sm"/>
            <a:tailEnd type="none" w="sm" len="sm"/>
          </a:ln>
        </p:spPr>
      </p:cxnSp>
      <p:sp>
        <p:nvSpPr>
          <p:cNvPr id="1024" name="Google Shape;1024;p96"/>
          <p:cNvSpPr txBox="1"/>
          <p:nvPr/>
        </p:nvSpPr>
        <p:spPr>
          <a:xfrm>
            <a:off x="4178712" y="4652669"/>
            <a:ext cx="3721489" cy="1790269"/>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Custom Build and Test</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Install &amp; Configure</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Establish Connectivity</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NEI Database Set-Up</a:t>
            </a:r>
            <a:endParaRPr/>
          </a:p>
        </p:txBody>
      </p:sp>
      <p:sp>
        <p:nvSpPr>
          <p:cNvPr id="1025" name="Google Shape;1025;p96"/>
          <p:cNvSpPr txBox="1"/>
          <p:nvPr/>
        </p:nvSpPr>
        <p:spPr>
          <a:xfrm>
            <a:off x="152400" y="203200"/>
            <a:ext cx="9144000" cy="685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Google Shape;1026;p96"/>
          <p:cNvPicPr preferRelativeResize="0"/>
          <p:nvPr/>
        </p:nvPicPr>
        <p:blipFill rotWithShape="1">
          <a:blip r:embed="rId4">
            <a:alphaModFix/>
          </a:blip>
          <a:srcRect l="23262" r="5392"/>
          <a:stretch/>
        </p:blipFill>
        <p:spPr>
          <a:xfrm rot="5400000">
            <a:off x="4592966" y="-210682"/>
            <a:ext cx="4340352" cy="476171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2" name="Google Shape;1032;p97"/>
          <p:cNvPicPr preferRelativeResize="0">
            <a:picLocks noGrp="1"/>
          </p:cNvPicPr>
          <p:nvPr>
            <p:ph type="pic" idx="2"/>
          </p:nvPr>
        </p:nvPicPr>
        <p:blipFill rotWithShape="1">
          <a:blip r:embed="rId3">
            <a:alphaModFix/>
          </a:blip>
          <a:srcRect/>
          <a:stretch/>
        </p:blipFill>
        <p:spPr>
          <a:xfrm>
            <a:off x="0" y="0"/>
            <a:ext cx="9143999" cy="4924664"/>
          </a:xfrm>
          <a:prstGeom prst="rect">
            <a:avLst/>
          </a:prstGeom>
          <a:noFill/>
          <a:ln>
            <a:noFill/>
          </a:ln>
        </p:spPr>
      </p:pic>
      <p:sp>
        <p:nvSpPr>
          <p:cNvPr id="1033" name="Google Shape;1033;p97"/>
          <p:cNvSpPr txBox="1"/>
          <p:nvPr/>
        </p:nvSpPr>
        <p:spPr>
          <a:xfrm>
            <a:off x="0" y="4340352"/>
            <a:ext cx="9144000" cy="2517648"/>
          </a:xfrm>
          <a:prstGeom prst="rect">
            <a:avLst/>
          </a:prstGeom>
          <a:solidFill>
            <a:srgbClr val="5D75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5A5A5"/>
              </a:buClr>
              <a:buSzPts val="800"/>
              <a:buFont typeface="Arial"/>
              <a:buNone/>
            </a:pPr>
            <a:endParaRPr sz="800">
              <a:solidFill>
                <a:srgbClr val="FFFFFF"/>
              </a:solidFill>
              <a:latin typeface="Alegreya Sans"/>
              <a:ea typeface="Alegreya Sans"/>
              <a:cs typeface="Alegreya Sans"/>
              <a:sym typeface="Alegreya Sans"/>
            </a:endParaRPr>
          </a:p>
        </p:txBody>
      </p:sp>
      <p:cxnSp>
        <p:nvCxnSpPr>
          <p:cNvPr id="1034" name="Google Shape;1034;p97"/>
          <p:cNvCxnSpPr/>
          <p:nvPr/>
        </p:nvCxnSpPr>
        <p:spPr>
          <a:xfrm>
            <a:off x="3650816" y="4758203"/>
            <a:ext cx="0" cy="592795"/>
          </a:xfrm>
          <a:prstGeom prst="straightConnector1">
            <a:avLst/>
          </a:prstGeom>
          <a:noFill/>
          <a:ln w="50800" cap="sq" cmpd="sng">
            <a:solidFill>
              <a:srgbClr val="F9C926"/>
            </a:solidFill>
            <a:prstDash val="solid"/>
            <a:miter lim="800000"/>
            <a:headEnd type="none" w="sm" len="sm"/>
            <a:tailEnd type="none" w="sm" len="sm"/>
          </a:ln>
        </p:spPr>
      </p:cxnSp>
      <p:sp>
        <p:nvSpPr>
          <p:cNvPr id="1035" name="Google Shape;1035;p97"/>
          <p:cNvSpPr txBox="1"/>
          <p:nvPr/>
        </p:nvSpPr>
        <p:spPr>
          <a:xfrm>
            <a:off x="4178807" y="4665283"/>
            <a:ext cx="3873237" cy="172264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Data Validation</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Data Collection for Proper Duration</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Engineering Analysis</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Connectivity Maintenance</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Apply Alerts</a:t>
            </a:r>
            <a:endParaRPr/>
          </a:p>
          <a:p>
            <a:pPr marL="171450" marR="0" lvl="0" indent="-57150" algn="l" rtl="0">
              <a:lnSpc>
                <a:spcPct val="90000"/>
              </a:lnSpc>
              <a:spcBef>
                <a:spcPts val="400"/>
              </a:spcBef>
              <a:spcAft>
                <a:spcPts val="0"/>
              </a:spcAft>
              <a:buClr>
                <a:schemeClr val="dk1"/>
              </a:buClr>
              <a:buSzPts val="1800"/>
              <a:buFont typeface="Arial"/>
              <a:buNone/>
            </a:pPr>
            <a:endParaRPr sz="1800">
              <a:solidFill>
                <a:schemeClr val="lt1"/>
              </a:solidFill>
              <a:latin typeface="Libre Franklin"/>
              <a:ea typeface="Libre Franklin"/>
              <a:cs typeface="Libre Franklin"/>
              <a:sym typeface="Libre Franklin"/>
            </a:endParaRPr>
          </a:p>
        </p:txBody>
      </p:sp>
      <p:sp>
        <p:nvSpPr>
          <p:cNvPr id="1036" name="Google Shape;1036;p97"/>
          <p:cNvSpPr txBox="1"/>
          <p:nvPr/>
        </p:nvSpPr>
        <p:spPr>
          <a:xfrm>
            <a:off x="717756" y="4675186"/>
            <a:ext cx="2743200" cy="711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2400"/>
              <a:buFont typeface="Arial"/>
              <a:buNone/>
            </a:pPr>
            <a:r>
              <a:rPr lang="en-US" sz="2400">
                <a:solidFill>
                  <a:schemeClr val="lt1"/>
                </a:solidFill>
                <a:latin typeface="Cambria"/>
                <a:ea typeface="Cambria"/>
                <a:cs typeface="Cambria"/>
                <a:sym typeface="Cambria"/>
              </a:rPr>
              <a:t>Monitor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2" name="Google Shape;1042;p98"/>
          <p:cNvPicPr preferRelativeResize="0">
            <a:picLocks noGrp="1"/>
          </p:cNvPicPr>
          <p:nvPr>
            <p:ph type="pic" idx="2"/>
          </p:nvPr>
        </p:nvPicPr>
        <p:blipFill rotWithShape="1">
          <a:blip r:embed="rId3">
            <a:alphaModFix/>
          </a:blip>
          <a:srcRect/>
          <a:stretch/>
        </p:blipFill>
        <p:spPr>
          <a:xfrm>
            <a:off x="0" y="0"/>
            <a:ext cx="9144000" cy="5763685"/>
          </a:xfrm>
          <a:prstGeom prst="rect">
            <a:avLst/>
          </a:prstGeom>
          <a:noFill/>
          <a:ln>
            <a:noFill/>
          </a:ln>
        </p:spPr>
      </p:pic>
      <p:sp>
        <p:nvSpPr>
          <p:cNvPr id="1043" name="Google Shape;1043;p98"/>
          <p:cNvSpPr txBox="1"/>
          <p:nvPr/>
        </p:nvSpPr>
        <p:spPr>
          <a:xfrm>
            <a:off x="0" y="4340352"/>
            <a:ext cx="9144000" cy="2517648"/>
          </a:xfrm>
          <a:prstGeom prst="rect">
            <a:avLst/>
          </a:prstGeom>
          <a:solidFill>
            <a:srgbClr val="5D75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5A5A5"/>
              </a:buClr>
              <a:buSzPts val="800"/>
              <a:buFont typeface="Arial"/>
              <a:buNone/>
            </a:pPr>
            <a:endParaRPr sz="800">
              <a:solidFill>
                <a:srgbClr val="FFFFFF"/>
              </a:solidFill>
              <a:latin typeface="Alegreya Sans"/>
              <a:ea typeface="Alegreya Sans"/>
              <a:cs typeface="Alegreya Sans"/>
              <a:sym typeface="Alegreya Sans"/>
            </a:endParaRPr>
          </a:p>
        </p:txBody>
      </p:sp>
      <p:cxnSp>
        <p:nvCxnSpPr>
          <p:cNvPr id="1044" name="Google Shape;1044;p98"/>
          <p:cNvCxnSpPr/>
          <p:nvPr/>
        </p:nvCxnSpPr>
        <p:spPr>
          <a:xfrm>
            <a:off x="3670481" y="4758203"/>
            <a:ext cx="0" cy="592795"/>
          </a:xfrm>
          <a:prstGeom prst="straightConnector1">
            <a:avLst/>
          </a:prstGeom>
          <a:noFill/>
          <a:ln w="50800" cap="sq" cmpd="sng">
            <a:solidFill>
              <a:srgbClr val="F9C926"/>
            </a:solidFill>
            <a:prstDash val="solid"/>
            <a:miter lim="800000"/>
            <a:headEnd type="none" w="sm" len="sm"/>
            <a:tailEnd type="none" w="sm" len="sm"/>
          </a:ln>
        </p:spPr>
      </p:cxnSp>
      <p:sp>
        <p:nvSpPr>
          <p:cNvPr id="1045" name="Google Shape;1045;p98"/>
          <p:cNvSpPr txBox="1"/>
          <p:nvPr/>
        </p:nvSpPr>
        <p:spPr>
          <a:xfrm>
            <a:off x="4178807" y="4665283"/>
            <a:ext cx="3713333" cy="172264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Optimization Strategy Developed</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Recommendations Communicated with Owner/Operator</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Optimization Site Visit</a:t>
            </a:r>
            <a:endParaRPr/>
          </a:p>
          <a:p>
            <a:pPr marL="171450" marR="0" lvl="0" indent="-171450" algn="l" rtl="0">
              <a:lnSpc>
                <a:spcPct val="90000"/>
              </a:lnSpc>
              <a:spcBef>
                <a:spcPts val="400"/>
              </a:spcBef>
              <a:spcAft>
                <a:spcPts val="0"/>
              </a:spcAft>
              <a:buClr>
                <a:schemeClr val="lt1"/>
              </a:buClr>
              <a:buSzPts val="1800"/>
              <a:buFont typeface="Arial"/>
              <a:buChar char="•"/>
            </a:pPr>
            <a:r>
              <a:rPr lang="en-US" sz="1800">
                <a:solidFill>
                  <a:schemeClr val="lt1"/>
                </a:solidFill>
                <a:latin typeface="Libre Franklin"/>
                <a:ea typeface="Libre Franklin"/>
                <a:cs typeface="Libre Franklin"/>
                <a:sym typeface="Libre Franklin"/>
              </a:rPr>
              <a:t>Continued Monitoring</a:t>
            </a:r>
            <a:endParaRPr/>
          </a:p>
        </p:txBody>
      </p:sp>
      <p:sp>
        <p:nvSpPr>
          <p:cNvPr id="1046" name="Google Shape;1046;p98"/>
          <p:cNvSpPr txBox="1"/>
          <p:nvPr/>
        </p:nvSpPr>
        <p:spPr>
          <a:xfrm>
            <a:off x="717756" y="4675186"/>
            <a:ext cx="2743200" cy="711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2000"/>
              <a:buFont typeface="Arial"/>
              <a:buNone/>
            </a:pPr>
            <a:r>
              <a:rPr lang="en-US" sz="2000">
                <a:solidFill>
                  <a:schemeClr val="lt1"/>
                </a:solidFill>
                <a:latin typeface="Cambria"/>
                <a:ea typeface="Cambria"/>
                <a:cs typeface="Cambria"/>
                <a:sym typeface="Cambria"/>
              </a:rPr>
              <a:t>Optimize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1052" name="Google Shape;1052;p99"/>
          <p:cNvPicPr preferRelativeResize="0"/>
          <p:nvPr/>
        </p:nvPicPr>
        <p:blipFill rotWithShape="1">
          <a:blip r:embed="rId3">
            <a:alphaModFix/>
          </a:blip>
          <a:srcRect/>
          <a:stretch/>
        </p:blipFill>
        <p:spPr>
          <a:xfrm>
            <a:off x="3251528" y="1620140"/>
            <a:ext cx="5175115" cy="3318254"/>
          </a:xfrm>
          <a:prstGeom prst="rect">
            <a:avLst/>
          </a:prstGeom>
          <a:noFill/>
          <a:ln>
            <a:noFill/>
          </a:ln>
        </p:spPr>
      </p:pic>
      <p:sp>
        <p:nvSpPr>
          <p:cNvPr id="1053" name="Google Shape;1053;p99"/>
          <p:cNvSpPr txBox="1"/>
          <p:nvPr/>
        </p:nvSpPr>
        <p:spPr>
          <a:xfrm>
            <a:off x="647218" y="837397"/>
            <a:ext cx="2604310" cy="8588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D755D"/>
              </a:buClr>
              <a:buSzPts val="2220"/>
              <a:buFont typeface="Cambria"/>
              <a:buNone/>
            </a:pPr>
            <a:r>
              <a:rPr lang="en-US" sz="2220" b="0">
                <a:solidFill>
                  <a:srgbClr val="5D755D"/>
                </a:solidFill>
                <a:latin typeface="Cambria"/>
                <a:ea typeface="Cambria"/>
                <a:cs typeface="Cambria"/>
                <a:sym typeface="Cambria"/>
              </a:rPr>
              <a:t>Existing Conditions</a:t>
            </a:r>
            <a:endParaRPr/>
          </a:p>
        </p:txBody>
      </p:sp>
      <p:cxnSp>
        <p:nvCxnSpPr>
          <p:cNvPr id="1054" name="Google Shape;1054;p99"/>
          <p:cNvCxnSpPr/>
          <p:nvPr/>
        </p:nvCxnSpPr>
        <p:spPr>
          <a:xfrm>
            <a:off x="740664" y="853440"/>
            <a:ext cx="838200" cy="0"/>
          </a:xfrm>
          <a:prstGeom prst="straightConnector1">
            <a:avLst/>
          </a:prstGeom>
          <a:noFill/>
          <a:ln w="63500" cap="flat" cmpd="sng">
            <a:solidFill>
              <a:srgbClr val="F9C926"/>
            </a:solidFill>
            <a:prstDash val="solid"/>
            <a:miter lim="800000"/>
            <a:headEnd type="none" w="sm" len="sm"/>
            <a:tailEnd type="none" w="sm" len="sm"/>
          </a:ln>
        </p:spPr>
      </p:cxnSp>
      <p:sp>
        <p:nvSpPr>
          <p:cNvPr id="1055" name="Google Shape;1055;p99"/>
          <p:cNvSpPr txBox="1"/>
          <p:nvPr/>
        </p:nvSpPr>
        <p:spPr>
          <a:xfrm>
            <a:off x="3251528" y="1041131"/>
            <a:ext cx="5175115" cy="451405"/>
          </a:xfrm>
          <a:prstGeom prst="rect">
            <a:avLst/>
          </a:prstGeom>
          <a:solidFill>
            <a:srgbClr val="5D755D"/>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lt1"/>
                </a:solidFill>
                <a:latin typeface="Libre Franklin"/>
                <a:ea typeface="Libre Franklin"/>
                <a:cs typeface="Libre Franklin"/>
                <a:sym typeface="Libre Franklin"/>
              </a:rPr>
              <a:t>Outdoor Air Reset Optimization</a:t>
            </a:r>
            <a:endParaRPr/>
          </a:p>
        </p:txBody>
      </p:sp>
      <p:grpSp>
        <p:nvGrpSpPr>
          <p:cNvPr id="1056" name="Google Shape;1056;p99"/>
          <p:cNvGrpSpPr/>
          <p:nvPr/>
        </p:nvGrpSpPr>
        <p:grpSpPr>
          <a:xfrm>
            <a:off x="4828402" y="2113339"/>
            <a:ext cx="2272933" cy="382935"/>
            <a:chOff x="4355962" y="1661204"/>
            <a:chExt cx="2272933" cy="287201"/>
          </a:xfrm>
        </p:grpSpPr>
        <p:cxnSp>
          <p:nvCxnSpPr>
            <p:cNvPr id="1057" name="Google Shape;1057;p99"/>
            <p:cNvCxnSpPr/>
            <p:nvPr/>
          </p:nvCxnSpPr>
          <p:spPr>
            <a:xfrm flipH="1">
              <a:off x="4355962" y="1792957"/>
              <a:ext cx="548640" cy="155448"/>
            </a:xfrm>
            <a:prstGeom prst="straightConnector1">
              <a:avLst/>
            </a:prstGeom>
            <a:noFill/>
            <a:ln w="9525" cap="flat" cmpd="sng">
              <a:solidFill>
                <a:srgbClr val="002060"/>
              </a:solidFill>
              <a:prstDash val="solid"/>
              <a:miter lim="800000"/>
              <a:headEnd type="none" w="sm" len="sm"/>
              <a:tailEnd type="triangle" w="med" len="med"/>
            </a:ln>
          </p:spPr>
        </p:cxnSp>
        <p:sp>
          <p:nvSpPr>
            <p:cNvPr id="1058" name="Google Shape;1058;p99"/>
            <p:cNvSpPr txBox="1"/>
            <p:nvPr/>
          </p:nvSpPr>
          <p:spPr>
            <a:xfrm>
              <a:off x="4828402" y="1661204"/>
              <a:ext cx="1800493"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rgbClr val="002060"/>
                  </a:solidFill>
                  <a:latin typeface="Calibri"/>
                  <a:ea typeface="Calibri"/>
                  <a:cs typeface="Calibri"/>
                  <a:sym typeface="Calibri"/>
                </a:rPr>
                <a:t>Existing Settings, upper limit</a:t>
              </a:r>
              <a:endParaRPr/>
            </a:p>
          </p:txBody>
        </p:sp>
      </p:grpSp>
      <p:grpSp>
        <p:nvGrpSpPr>
          <p:cNvPr id="1059" name="Google Shape;1059;p99"/>
          <p:cNvGrpSpPr/>
          <p:nvPr/>
        </p:nvGrpSpPr>
        <p:grpSpPr>
          <a:xfrm>
            <a:off x="3949046" y="3334941"/>
            <a:ext cx="1172116" cy="1315968"/>
            <a:chOff x="3656286" y="2570479"/>
            <a:chExt cx="1172116" cy="986976"/>
          </a:xfrm>
        </p:grpSpPr>
        <p:cxnSp>
          <p:nvCxnSpPr>
            <p:cNvPr id="1060" name="Google Shape;1060;p99"/>
            <p:cNvCxnSpPr/>
            <p:nvPr/>
          </p:nvCxnSpPr>
          <p:spPr>
            <a:xfrm rot="10800000" flipH="1">
              <a:off x="3827807" y="2570479"/>
              <a:ext cx="63913" cy="610954"/>
            </a:xfrm>
            <a:prstGeom prst="straightConnector1">
              <a:avLst/>
            </a:prstGeom>
            <a:noFill/>
            <a:ln w="9525" cap="flat" cmpd="sng">
              <a:solidFill>
                <a:srgbClr val="002060"/>
              </a:solidFill>
              <a:prstDash val="solid"/>
              <a:miter lim="800000"/>
              <a:headEnd type="none" w="sm" len="sm"/>
              <a:tailEnd type="triangle" w="med" len="med"/>
            </a:ln>
          </p:spPr>
        </p:cxnSp>
        <p:sp>
          <p:nvSpPr>
            <p:cNvPr id="1061" name="Google Shape;1061;p99"/>
            <p:cNvSpPr txBox="1"/>
            <p:nvPr/>
          </p:nvSpPr>
          <p:spPr>
            <a:xfrm>
              <a:off x="3656286" y="3126568"/>
              <a:ext cx="1172116"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rgbClr val="002060"/>
                  </a:solidFill>
                  <a:latin typeface="Calibri"/>
                  <a:ea typeface="Calibri"/>
                  <a:cs typeface="Calibri"/>
                  <a:sym typeface="Calibri"/>
                </a:rPr>
                <a:t>Existing Settings, </a:t>
              </a:r>
              <a:endParaRPr/>
            </a:p>
            <a:p>
              <a:pPr marL="0" marR="0" lvl="0" indent="0" algn="l" rtl="0">
                <a:spcBef>
                  <a:spcPts val="0"/>
                </a:spcBef>
                <a:spcAft>
                  <a:spcPts val="0"/>
                </a:spcAft>
                <a:buNone/>
              </a:pPr>
              <a:r>
                <a:rPr lang="en-US" sz="1100">
                  <a:solidFill>
                    <a:srgbClr val="002060"/>
                  </a:solidFill>
                  <a:latin typeface="Calibri"/>
                  <a:ea typeface="Calibri"/>
                  <a:cs typeface="Calibri"/>
                  <a:sym typeface="Calibri"/>
                </a:rPr>
                <a:t>lower limit</a:t>
              </a:r>
              <a:endParaRPr/>
            </a:p>
          </p:txBody>
        </p:sp>
      </p:grpSp>
      <p:graphicFrame>
        <p:nvGraphicFramePr>
          <p:cNvPr id="1062" name="Google Shape;1062;p99"/>
          <p:cNvGraphicFramePr/>
          <p:nvPr/>
        </p:nvGraphicFramePr>
        <p:xfrm>
          <a:off x="348862" y="1765245"/>
          <a:ext cx="1723800" cy="4694130"/>
        </p:xfrm>
        <a:graphic>
          <a:graphicData uri="http://schemas.openxmlformats.org/drawingml/2006/table">
            <a:tbl>
              <a:tblPr firstRow="1" bandRow="1">
                <a:noFill/>
                <a:tableStyleId>{195A9304-E99C-424B-B69C-5FD059314C4E}</a:tableStyleId>
              </a:tblPr>
              <a:tblGrid>
                <a:gridCol w="941025">
                  <a:extLst>
                    <a:ext uri="{9D8B030D-6E8A-4147-A177-3AD203B41FA5}">
                      <a16:colId xmlns:a16="http://schemas.microsoft.com/office/drawing/2014/main" val="20000"/>
                    </a:ext>
                  </a:extLst>
                </a:gridCol>
                <a:gridCol w="782775">
                  <a:extLst>
                    <a:ext uri="{9D8B030D-6E8A-4147-A177-3AD203B41FA5}">
                      <a16:colId xmlns:a16="http://schemas.microsoft.com/office/drawing/2014/main" val="20001"/>
                    </a:ext>
                  </a:extLst>
                </a:gridCol>
              </a:tblGrid>
              <a:tr h="552425">
                <a:tc>
                  <a:txBody>
                    <a:bodyPr/>
                    <a:lstStyle/>
                    <a:p>
                      <a:pPr marL="0" marR="0" lvl="0" indent="0" algn="l" rtl="0">
                        <a:spcBef>
                          <a:spcPts val="0"/>
                        </a:spcBef>
                        <a:spcAft>
                          <a:spcPts val="0"/>
                        </a:spcAft>
                        <a:buNone/>
                      </a:pPr>
                      <a:r>
                        <a:rPr lang="en-US" sz="1200" u="none" strike="noStrike" cap="none">
                          <a:latin typeface="Libre Franklin"/>
                          <a:ea typeface="Libre Franklin"/>
                          <a:cs typeface="Libre Franklin"/>
                          <a:sym typeface="Libre Franklin"/>
                        </a:rPr>
                        <a:t>Parameter</a:t>
                      </a:r>
                      <a:endParaRPr sz="1900"/>
                    </a:p>
                  </a:txBody>
                  <a:tcPr marL="91450" marR="91450" marT="60975" marB="60975" anchor="ctr">
                    <a:solidFill>
                      <a:srgbClr val="5D755D"/>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Existing Settings (°F)</a:t>
                      </a:r>
                      <a:endParaRPr sz="1200">
                        <a:latin typeface="Libre Franklin"/>
                        <a:ea typeface="Libre Franklin"/>
                        <a:cs typeface="Libre Franklin"/>
                        <a:sym typeface="Libre Franklin"/>
                      </a:endParaRPr>
                    </a:p>
                  </a:txBody>
                  <a:tcPr marL="91450" marR="91450" marT="60975" marB="60975" anchor="ctr">
                    <a:solidFill>
                      <a:srgbClr val="5D755D"/>
                    </a:solidFill>
                  </a:tcPr>
                </a:tc>
                <a:extLst>
                  <a:ext uri="{0D108BD9-81ED-4DB2-BD59-A6C34878D82A}">
                    <a16:rowId xmlns:a16="http://schemas.microsoft.com/office/drawing/2014/main" val="10000"/>
                  </a:ext>
                </a:extLst>
              </a:tr>
              <a:tr h="552425">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Space Heating Setpoint (</a:t>
                      </a:r>
                      <a:r>
                        <a:rPr lang="en-US" sz="1200">
                          <a:latin typeface="Calibri"/>
                          <a:ea typeface="Calibri"/>
                          <a:cs typeface="Calibri"/>
                          <a:sym typeface="Calibri"/>
                        </a:rPr>
                        <a:t>°F)</a:t>
                      </a:r>
                      <a:endParaRPr sz="1200">
                        <a:latin typeface="Libre Franklin"/>
                        <a:ea typeface="Libre Franklin"/>
                        <a:cs typeface="Libre Franklin"/>
                        <a:sym typeface="Libre Franklin"/>
                      </a:endParaRPr>
                    </a:p>
                  </a:txBody>
                  <a:tcPr marL="91450" marR="91450" marT="60975" marB="60975" anchor="ctr">
                    <a:solidFill>
                      <a:srgbClr val="7CA47C"/>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170</a:t>
                      </a:r>
                      <a:endParaRPr sz="1900"/>
                    </a:p>
                  </a:txBody>
                  <a:tcPr marL="91450" marR="91450" marT="60975" marB="60975" anchor="ctr">
                    <a:solidFill>
                      <a:srgbClr val="ABC5AB"/>
                    </a:solidFill>
                  </a:tcPr>
                </a:tc>
                <a:extLst>
                  <a:ext uri="{0D108BD9-81ED-4DB2-BD59-A6C34878D82A}">
                    <a16:rowId xmlns:a16="http://schemas.microsoft.com/office/drawing/2014/main" val="10001"/>
                  </a:ext>
                </a:extLst>
              </a:tr>
              <a:tr h="381000">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Outdoor Low (</a:t>
                      </a:r>
                      <a:r>
                        <a:rPr lang="en-US" sz="1200">
                          <a:latin typeface="Calibri"/>
                          <a:ea typeface="Calibri"/>
                          <a:cs typeface="Calibri"/>
                          <a:sym typeface="Calibri"/>
                        </a:rPr>
                        <a:t>°F)</a:t>
                      </a:r>
                      <a:endParaRPr sz="1200">
                        <a:latin typeface="Libre Franklin"/>
                        <a:ea typeface="Libre Franklin"/>
                        <a:cs typeface="Libre Franklin"/>
                        <a:sym typeface="Libre Franklin"/>
                      </a:endParaRPr>
                    </a:p>
                  </a:txBody>
                  <a:tcPr marL="91450" marR="91450" marT="60975" marB="60975" anchor="ctr">
                    <a:solidFill>
                      <a:srgbClr val="7CA47C"/>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10</a:t>
                      </a:r>
                      <a:endParaRPr sz="1900"/>
                    </a:p>
                  </a:txBody>
                  <a:tcPr marL="91450" marR="91450" marT="60975" marB="60975" anchor="ctr">
                    <a:solidFill>
                      <a:srgbClr val="ABC5AB"/>
                    </a:solidFill>
                  </a:tcPr>
                </a:tc>
                <a:extLst>
                  <a:ext uri="{0D108BD9-81ED-4DB2-BD59-A6C34878D82A}">
                    <a16:rowId xmlns:a16="http://schemas.microsoft.com/office/drawing/2014/main" val="10002"/>
                  </a:ext>
                </a:extLst>
              </a:tr>
              <a:tr h="381000">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Outdoor High (</a:t>
                      </a:r>
                      <a:r>
                        <a:rPr lang="en-US" sz="1200">
                          <a:latin typeface="Calibri"/>
                          <a:ea typeface="Calibri"/>
                          <a:cs typeface="Calibri"/>
                          <a:sym typeface="Calibri"/>
                        </a:rPr>
                        <a:t>°F)</a:t>
                      </a:r>
                      <a:endParaRPr sz="1200">
                        <a:latin typeface="Libre Franklin"/>
                        <a:ea typeface="Libre Franklin"/>
                        <a:cs typeface="Libre Franklin"/>
                        <a:sym typeface="Libre Franklin"/>
                      </a:endParaRPr>
                    </a:p>
                  </a:txBody>
                  <a:tcPr marL="91450" marR="91450" marT="60975" marB="60975" anchor="ctr">
                    <a:solidFill>
                      <a:srgbClr val="7CA47C"/>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65</a:t>
                      </a:r>
                      <a:endParaRPr sz="1900"/>
                    </a:p>
                  </a:txBody>
                  <a:tcPr marL="91450" marR="91450" marT="60975" marB="60975" anchor="ctr">
                    <a:solidFill>
                      <a:srgbClr val="ABC5AB"/>
                    </a:solidFill>
                  </a:tcPr>
                </a:tc>
                <a:extLst>
                  <a:ext uri="{0D108BD9-81ED-4DB2-BD59-A6C34878D82A}">
                    <a16:rowId xmlns:a16="http://schemas.microsoft.com/office/drawing/2014/main" val="10003"/>
                  </a:ext>
                </a:extLst>
              </a:tr>
              <a:tr h="552425">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Setpoint at Outdoor Low (</a:t>
                      </a:r>
                      <a:r>
                        <a:rPr lang="en-US" sz="1200">
                          <a:latin typeface="Calibri"/>
                          <a:ea typeface="Calibri"/>
                          <a:cs typeface="Calibri"/>
                          <a:sym typeface="Calibri"/>
                        </a:rPr>
                        <a:t>°F)</a:t>
                      </a:r>
                      <a:endParaRPr sz="1200">
                        <a:latin typeface="Libre Franklin"/>
                        <a:ea typeface="Libre Franklin"/>
                        <a:cs typeface="Libre Franklin"/>
                        <a:sym typeface="Libre Franklin"/>
                      </a:endParaRPr>
                    </a:p>
                  </a:txBody>
                  <a:tcPr marL="91450" marR="91450" marT="60975" marB="60975" anchor="ctr">
                    <a:solidFill>
                      <a:srgbClr val="7CA47C"/>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170</a:t>
                      </a:r>
                      <a:endParaRPr sz="1900"/>
                    </a:p>
                  </a:txBody>
                  <a:tcPr marL="91450" marR="91450" marT="60975" marB="60975" anchor="ctr">
                    <a:solidFill>
                      <a:srgbClr val="ABC5AB"/>
                    </a:solidFill>
                  </a:tcPr>
                </a:tc>
                <a:extLst>
                  <a:ext uri="{0D108BD9-81ED-4DB2-BD59-A6C34878D82A}">
                    <a16:rowId xmlns:a16="http://schemas.microsoft.com/office/drawing/2014/main" val="10004"/>
                  </a:ext>
                </a:extLst>
              </a:tr>
              <a:tr h="532650">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Setpoint at Outdoor High (</a:t>
                      </a:r>
                      <a:r>
                        <a:rPr lang="en-US" sz="1200">
                          <a:latin typeface="Calibri"/>
                          <a:ea typeface="Calibri"/>
                          <a:cs typeface="Calibri"/>
                          <a:sym typeface="Calibri"/>
                        </a:rPr>
                        <a:t>°F)</a:t>
                      </a:r>
                      <a:endParaRPr sz="1200">
                        <a:latin typeface="Libre Franklin"/>
                        <a:ea typeface="Libre Franklin"/>
                        <a:cs typeface="Libre Franklin"/>
                        <a:sym typeface="Libre Franklin"/>
                      </a:endParaRPr>
                    </a:p>
                  </a:txBody>
                  <a:tcPr marL="91450" marR="91450" marT="60975" marB="60975" anchor="ctr">
                    <a:solidFill>
                      <a:srgbClr val="7CA47C"/>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125</a:t>
                      </a:r>
                      <a:endParaRPr sz="1900"/>
                    </a:p>
                  </a:txBody>
                  <a:tcPr marL="91450" marR="91450" marT="60975" marB="60975" anchor="ctr">
                    <a:solidFill>
                      <a:srgbClr val="ABC5AB"/>
                    </a:solidFill>
                  </a:tcPr>
                </a:tc>
                <a:extLst>
                  <a:ext uri="{0D108BD9-81ED-4DB2-BD59-A6C34878D82A}">
                    <a16:rowId xmlns:a16="http://schemas.microsoft.com/office/drawing/2014/main" val="10005"/>
                  </a:ext>
                </a:extLst>
              </a:tr>
              <a:tr h="532650">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Warm Weather Shutdown</a:t>
                      </a:r>
                      <a:endParaRPr sz="1900"/>
                    </a:p>
                  </a:txBody>
                  <a:tcPr marL="91450" marR="91450" marT="60975" marB="60975" anchor="ctr">
                    <a:solidFill>
                      <a:srgbClr val="7CA47C"/>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70</a:t>
                      </a:r>
                      <a:endParaRPr sz="1900"/>
                    </a:p>
                  </a:txBody>
                  <a:tcPr marL="91450" marR="91450" marT="60975" marB="60975" anchor="ctr">
                    <a:solidFill>
                      <a:srgbClr val="ABC5AB"/>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pic>
        <p:nvPicPr>
          <p:cNvPr id="1068" name="Google Shape;1068;p100"/>
          <p:cNvPicPr preferRelativeResize="0"/>
          <p:nvPr/>
        </p:nvPicPr>
        <p:blipFill rotWithShape="1">
          <a:blip r:embed="rId3">
            <a:alphaModFix/>
          </a:blip>
          <a:srcRect/>
          <a:stretch/>
        </p:blipFill>
        <p:spPr>
          <a:xfrm>
            <a:off x="3251527" y="1620140"/>
            <a:ext cx="5175115" cy="3318255"/>
          </a:xfrm>
          <a:prstGeom prst="rect">
            <a:avLst/>
          </a:prstGeom>
          <a:noFill/>
          <a:ln>
            <a:noFill/>
          </a:ln>
        </p:spPr>
      </p:pic>
      <p:sp>
        <p:nvSpPr>
          <p:cNvPr id="1069" name="Google Shape;1069;p100"/>
          <p:cNvSpPr txBox="1"/>
          <p:nvPr/>
        </p:nvSpPr>
        <p:spPr>
          <a:xfrm>
            <a:off x="647218" y="837397"/>
            <a:ext cx="3430604" cy="8588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D755D"/>
              </a:buClr>
              <a:buSzPts val="2400"/>
              <a:buFont typeface="Cambria"/>
              <a:buNone/>
            </a:pPr>
            <a:r>
              <a:rPr lang="en-US" sz="2400" b="0">
                <a:solidFill>
                  <a:srgbClr val="5D755D"/>
                </a:solidFill>
                <a:latin typeface="Cambria"/>
                <a:ea typeface="Cambria"/>
                <a:cs typeface="Cambria"/>
                <a:sym typeface="Cambria"/>
              </a:rPr>
              <a:t>Settings Changes</a:t>
            </a:r>
            <a:endParaRPr/>
          </a:p>
        </p:txBody>
      </p:sp>
      <p:cxnSp>
        <p:nvCxnSpPr>
          <p:cNvPr id="1070" name="Google Shape;1070;p100"/>
          <p:cNvCxnSpPr/>
          <p:nvPr/>
        </p:nvCxnSpPr>
        <p:spPr>
          <a:xfrm>
            <a:off x="740664" y="853440"/>
            <a:ext cx="838200" cy="0"/>
          </a:xfrm>
          <a:prstGeom prst="straightConnector1">
            <a:avLst/>
          </a:prstGeom>
          <a:noFill/>
          <a:ln w="63500" cap="flat" cmpd="sng">
            <a:solidFill>
              <a:srgbClr val="F9C926"/>
            </a:solidFill>
            <a:prstDash val="solid"/>
            <a:miter lim="800000"/>
            <a:headEnd type="none" w="sm" len="sm"/>
            <a:tailEnd type="none" w="sm" len="sm"/>
          </a:ln>
        </p:spPr>
      </p:cxnSp>
      <p:grpSp>
        <p:nvGrpSpPr>
          <p:cNvPr id="1071" name="Google Shape;1071;p100"/>
          <p:cNvGrpSpPr/>
          <p:nvPr/>
        </p:nvGrpSpPr>
        <p:grpSpPr>
          <a:xfrm>
            <a:off x="4702618" y="1946723"/>
            <a:ext cx="2330641" cy="382935"/>
            <a:chOff x="3099816" y="1669615"/>
            <a:chExt cx="2330641" cy="287201"/>
          </a:xfrm>
        </p:grpSpPr>
        <p:cxnSp>
          <p:nvCxnSpPr>
            <p:cNvPr id="1072" name="Google Shape;1072;p100"/>
            <p:cNvCxnSpPr/>
            <p:nvPr/>
          </p:nvCxnSpPr>
          <p:spPr>
            <a:xfrm flipH="1">
              <a:off x="3099816" y="1801368"/>
              <a:ext cx="548640" cy="155448"/>
            </a:xfrm>
            <a:prstGeom prst="straightConnector1">
              <a:avLst/>
            </a:prstGeom>
            <a:noFill/>
            <a:ln w="9525" cap="flat" cmpd="sng">
              <a:solidFill>
                <a:srgbClr val="002060"/>
              </a:solidFill>
              <a:prstDash val="solid"/>
              <a:miter lim="800000"/>
              <a:headEnd type="none" w="sm" len="sm"/>
              <a:tailEnd type="triangle" w="med" len="med"/>
            </a:ln>
          </p:spPr>
        </p:cxnSp>
        <p:sp>
          <p:nvSpPr>
            <p:cNvPr id="1073" name="Google Shape;1073;p100"/>
            <p:cNvSpPr txBox="1"/>
            <p:nvPr/>
          </p:nvSpPr>
          <p:spPr>
            <a:xfrm>
              <a:off x="3572256" y="1669615"/>
              <a:ext cx="1858201"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1">
                  <a:solidFill>
                    <a:srgbClr val="002060"/>
                  </a:solidFill>
                  <a:latin typeface="Libre Franklin"/>
                  <a:ea typeface="Libre Franklin"/>
                  <a:cs typeface="Libre Franklin"/>
                  <a:sym typeface="Libre Franklin"/>
                </a:rPr>
                <a:t>Existing Settings, upper limit</a:t>
              </a:r>
              <a:endParaRPr/>
            </a:p>
          </p:txBody>
        </p:sp>
      </p:grpSp>
      <p:grpSp>
        <p:nvGrpSpPr>
          <p:cNvPr id="1074" name="Google Shape;1074;p100"/>
          <p:cNvGrpSpPr/>
          <p:nvPr/>
        </p:nvGrpSpPr>
        <p:grpSpPr>
          <a:xfrm>
            <a:off x="3850815" y="2812073"/>
            <a:ext cx="1229824" cy="1296429"/>
            <a:chOff x="2343079" y="2551177"/>
            <a:chExt cx="1229824" cy="972321"/>
          </a:xfrm>
        </p:grpSpPr>
        <p:cxnSp>
          <p:nvCxnSpPr>
            <p:cNvPr id="1075" name="Google Shape;1075;p100"/>
            <p:cNvCxnSpPr/>
            <p:nvPr/>
          </p:nvCxnSpPr>
          <p:spPr>
            <a:xfrm rot="10800000" flipH="1">
              <a:off x="2504481" y="2551177"/>
              <a:ext cx="74032" cy="541357"/>
            </a:xfrm>
            <a:prstGeom prst="straightConnector1">
              <a:avLst/>
            </a:prstGeom>
            <a:noFill/>
            <a:ln w="9525" cap="flat" cmpd="sng">
              <a:solidFill>
                <a:srgbClr val="002060"/>
              </a:solidFill>
              <a:prstDash val="solid"/>
              <a:miter lim="800000"/>
              <a:headEnd type="none" w="sm" len="sm"/>
              <a:tailEnd type="triangle" w="med" len="med"/>
            </a:ln>
          </p:spPr>
        </p:cxnSp>
        <p:sp>
          <p:nvSpPr>
            <p:cNvPr id="1076" name="Google Shape;1076;p100"/>
            <p:cNvSpPr txBox="1"/>
            <p:nvPr/>
          </p:nvSpPr>
          <p:spPr>
            <a:xfrm>
              <a:off x="2343079" y="3092611"/>
              <a:ext cx="1229824"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1" dirty="0">
                  <a:solidFill>
                    <a:srgbClr val="002060"/>
                  </a:solidFill>
                  <a:latin typeface="Libre Franklin"/>
                  <a:ea typeface="Libre Franklin"/>
                  <a:cs typeface="Libre Franklin"/>
                  <a:sym typeface="Libre Franklin"/>
                </a:rPr>
                <a:t>Existing Settings, </a:t>
              </a:r>
              <a:endParaRPr dirty="0"/>
            </a:p>
            <a:p>
              <a:pPr marL="0" marR="0" lvl="0" indent="0" algn="l" rtl="0">
                <a:spcBef>
                  <a:spcPts val="0"/>
                </a:spcBef>
                <a:spcAft>
                  <a:spcPts val="0"/>
                </a:spcAft>
                <a:buNone/>
              </a:pPr>
              <a:r>
                <a:rPr lang="en-US" sz="1100" b="1" dirty="0">
                  <a:solidFill>
                    <a:srgbClr val="002060"/>
                  </a:solidFill>
                  <a:latin typeface="Libre Franklin"/>
                  <a:ea typeface="Libre Franklin"/>
                  <a:cs typeface="Libre Franklin"/>
                  <a:sym typeface="Libre Franklin"/>
                </a:rPr>
                <a:t>lower limit</a:t>
              </a:r>
              <a:endParaRPr dirty="0"/>
            </a:p>
          </p:txBody>
        </p:sp>
      </p:grpSp>
      <p:grpSp>
        <p:nvGrpSpPr>
          <p:cNvPr id="1077" name="Google Shape;1077;p100"/>
          <p:cNvGrpSpPr/>
          <p:nvPr/>
        </p:nvGrpSpPr>
        <p:grpSpPr>
          <a:xfrm>
            <a:off x="5127841" y="2283326"/>
            <a:ext cx="2163296" cy="378481"/>
            <a:chOff x="3352800" y="1935083"/>
            <a:chExt cx="2163296" cy="283861"/>
          </a:xfrm>
        </p:grpSpPr>
        <p:cxnSp>
          <p:nvCxnSpPr>
            <p:cNvPr id="1078" name="Google Shape;1078;p100"/>
            <p:cNvCxnSpPr/>
            <p:nvPr/>
          </p:nvCxnSpPr>
          <p:spPr>
            <a:xfrm flipH="1">
              <a:off x="3352800" y="2063496"/>
              <a:ext cx="548640" cy="155448"/>
            </a:xfrm>
            <a:prstGeom prst="straightConnector1">
              <a:avLst/>
            </a:prstGeom>
            <a:noFill/>
            <a:ln w="19050" cap="flat" cmpd="sng">
              <a:solidFill>
                <a:schemeClr val="accent6"/>
              </a:solidFill>
              <a:prstDash val="solid"/>
              <a:miter lim="800000"/>
              <a:headEnd type="none" w="sm" len="sm"/>
              <a:tailEnd type="triangle" w="med" len="med"/>
            </a:ln>
          </p:spPr>
        </p:cxnSp>
        <p:sp>
          <p:nvSpPr>
            <p:cNvPr id="1079" name="Google Shape;1079;p100"/>
            <p:cNvSpPr txBox="1"/>
            <p:nvPr/>
          </p:nvSpPr>
          <p:spPr>
            <a:xfrm>
              <a:off x="3840637" y="1935083"/>
              <a:ext cx="1675459"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1" dirty="0">
                  <a:solidFill>
                    <a:srgbClr val="548135"/>
                  </a:solidFill>
                  <a:latin typeface="Libre Franklin"/>
                  <a:ea typeface="Libre Franklin"/>
                  <a:cs typeface="Libre Franklin"/>
                  <a:sym typeface="Libre Franklin"/>
                </a:rPr>
                <a:t>New Settings, upper limit</a:t>
              </a:r>
              <a:endParaRPr dirty="0"/>
            </a:p>
          </p:txBody>
        </p:sp>
      </p:grpSp>
      <p:grpSp>
        <p:nvGrpSpPr>
          <p:cNvPr id="1080" name="Google Shape;1080;p100"/>
          <p:cNvGrpSpPr/>
          <p:nvPr/>
        </p:nvGrpSpPr>
        <p:grpSpPr>
          <a:xfrm>
            <a:off x="4890864" y="3389637"/>
            <a:ext cx="1026243" cy="960918"/>
            <a:chOff x="2724912" y="2843784"/>
            <a:chExt cx="1026243" cy="720688"/>
          </a:xfrm>
        </p:grpSpPr>
        <p:cxnSp>
          <p:nvCxnSpPr>
            <p:cNvPr id="1081" name="Google Shape;1081;p100"/>
            <p:cNvCxnSpPr/>
            <p:nvPr/>
          </p:nvCxnSpPr>
          <p:spPr>
            <a:xfrm rot="10800000" flipH="1">
              <a:off x="3072384" y="2843784"/>
              <a:ext cx="73152" cy="338328"/>
            </a:xfrm>
            <a:prstGeom prst="straightConnector1">
              <a:avLst/>
            </a:prstGeom>
            <a:noFill/>
            <a:ln w="19050" cap="flat" cmpd="sng">
              <a:solidFill>
                <a:schemeClr val="accent6"/>
              </a:solidFill>
              <a:prstDash val="solid"/>
              <a:miter lim="800000"/>
              <a:headEnd type="none" w="sm" len="sm"/>
              <a:tailEnd type="triangle" w="med" len="med"/>
            </a:ln>
          </p:spPr>
        </p:cxnSp>
        <p:sp>
          <p:nvSpPr>
            <p:cNvPr id="1082" name="Google Shape;1082;p100"/>
            <p:cNvSpPr txBox="1"/>
            <p:nvPr/>
          </p:nvSpPr>
          <p:spPr>
            <a:xfrm>
              <a:off x="2724912" y="3133585"/>
              <a:ext cx="1026243"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1" dirty="0">
                  <a:solidFill>
                    <a:srgbClr val="548135"/>
                  </a:solidFill>
                  <a:latin typeface="Libre Franklin"/>
                  <a:ea typeface="Libre Franklin"/>
                  <a:cs typeface="Libre Franklin"/>
                  <a:sym typeface="Libre Franklin"/>
                </a:rPr>
                <a:t>New Settings, </a:t>
              </a:r>
              <a:endParaRPr dirty="0"/>
            </a:p>
            <a:p>
              <a:pPr marL="0" marR="0" lvl="0" indent="0" algn="l" rtl="0">
                <a:spcBef>
                  <a:spcPts val="0"/>
                </a:spcBef>
                <a:spcAft>
                  <a:spcPts val="0"/>
                </a:spcAft>
                <a:buNone/>
              </a:pPr>
              <a:r>
                <a:rPr lang="en-US" sz="1100" b="1" dirty="0">
                  <a:solidFill>
                    <a:srgbClr val="548135"/>
                  </a:solidFill>
                  <a:latin typeface="Libre Franklin"/>
                  <a:ea typeface="Libre Franklin"/>
                  <a:cs typeface="Libre Franklin"/>
                  <a:sym typeface="Libre Franklin"/>
                </a:rPr>
                <a:t>lower limit</a:t>
              </a:r>
              <a:endParaRPr dirty="0"/>
            </a:p>
          </p:txBody>
        </p:sp>
      </p:grpSp>
      <p:graphicFrame>
        <p:nvGraphicFramePr>
          <p:cNvPr id="1083" name="Google Shape;1083;p100"/>
          <p:cNvGraphicFramePr/>
          <p:nvPr>
            <p:extLst>
              <p:ext uri="{D42A27DB-BD31-4B8C-83A1-F6EECF244321}">
                <p14:modId xmlns:p14="http://schemas.microsoft.com/office/powerpoint/2010/main" val="882148044"/>
              </p:ext>
            </p:extLst>
          </p:nvPr>
        </p:nvGraphicFramePr>
        <p:xfrm>
          <a:off x="319690" y="1645501"/>
          <a:ext cx="2696174" cy="4328370"/>
        </p:xfrm>
        <a:graphic>
          <a:graphicData uri="http://schemas.openxmlformats.org/drawingml/2006/table">
            <a:tbl>
              <a:tblPr firstRow="1" bandRow="1">
                <a:noFill/>
                <a:tableStyleId>{195A9304-E99C-424B-B69C-5FD059314C4E}</a:tableStyleId>
              </a:tblPr>
              <a:tblGrid>
                <a:gridCol w="979299">
                  <a:extLst>
                    <a:ext uri="{9D8B030D-6E8A-4147-A177-3AD203B41FA5}">
                      <a16:colId xmlns:a16="http://schemas.microsoft.com/office/drawing/2014/main" val="20000"/>
                    </a:ext>
                  </a:extLst>
                </a:gridCol>
                <a:gridCol w="814612">
                  <a:extLst>
                    <a:ext uri="{9D8B030D-6E8A-4147-A177-3AD203B41FA5}">
                      <a16:colId xmlns:a16="http://schemas.microsoft.com/office/drawing/2014/main" val="20001"/>
                    </a:ext>
                  </a:extLst>
                </a:gridCol>
                <a:gridCol w="902263">
                  <a:extLst>
                    <a:ext uri="{9D8B030D-6E8A-4147-A177-3AD203B41FA5}">
                      <a16:colId xmlns:a16="http://schemas.microsoft.com/office/drawing/2014/main" val="20002"/>
                    </a:ext>
                  </a:extLst>
                </a:gridCol>
              </a:tblGrid>
              <a:tr h="552425">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Parameter</a:t>
                      </a:r>
                      <a:endParaRPr sz="1900"/>
                    </a:p>
                  </a:txBody>
                  <a:tcPr marL="91450" marR="91450" marT="60975" marB="60975" anchor="ctr">
                    <a:solidFill>
                      <a:srgbClr val="5D755D"/>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Existing Settings (°F)</a:t>
                      </a:r>
                      <a:endParaRPr sz="1200">
                        <a:latin typeface="Libre Franklin"/>
                        <a:ea typeface="Libre Franklin"/>
                        <a:cs typeface="Libre Franklin"/>
                        <a:sym typeface="Libre Franklin"/>
                      </a:endParaRPr>
                    </a:p>
                  </a:txBody>
                  <a:tcPr marL="91450" marR="91450" marT="60975" marB="60975" anchor="ctr">
                    <a:solidFill>
                      <a:srgbClr val="5D755D"/>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New Settings (°F)</a:t>
                      </a:r>
                      <a:endParaRPr sz="1200">
                        <a:latin typeface="Libre Franklin"/>
                        <a:ea typeface="Libre Franklin"/>
                        <a:cs typeface="Libre Franklin"/>
                        <a:sym typeface="Libre Franklin"/>
                      </a:endParaRPr>
                    </a:p>
                  </a:txBody>
                  <a:tcPr marL="91450" marR="91450" marT="60975" marB="60975" anchor="ctr">
                    <a:solidFill>
                      <a:srgbClr val="5D755D"/>
                    </a:solidFill>
                  </a:tcPr>
                </a:tc>
                <a:extLst>
                  <a:ext uri="{0D108BD9-81ED-4DB2-BD59-A6C34878D82A}">
                    <a16:rowId xmlns:a16="http://schemas.microsoft.com/office/drawing/2014/main" val="10000"/>
                  </a:ext>
                </a:extLst>
              </a:tr>
              <a:tr h="552425">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Space Heating Setpoint (</a:t>
                      </a:r>
                      <a:r>
                        <a:rPr lang="en-US" sz="1200">
                          <a:latin typeface="Calibri"/>
                          <a:ea typeface="Calibri"/>
                          <a:cs typeface="Calibri"/>
                          <a:sym typeface="Calibri"/>
                        </a:rPr>
                        <a:t>°F)</a:t>
                      </a:r>
                      <a:endParaRPr sz="1200">
                        <a:latin typeface="Libre Franklin"/>
                        <a:ea typeface="Libre Franklin"/>
                        <a:cs typeface="Libre Franklin"/>
                        <a:sym typeface="Libre Franklin"/>
                      </a:endParaRPr>
                    </a:p>
                  </a:txBody>
                  <a:tcPr marL="91450" marR="91450" marT="60975" marB="60975" anchor="ctr">
                    <a:solidFill>
                      <a:srgbClr val="7CA47C"/>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170</a:t>
                      </a:r>
                      <a:endParaRPr sz="1900"/>
                    </a:p>
                  </a:txBody>
                  <a:tcPr marL="91450" marR="91450" marT="60975" marB="60975" anchor="ctr">
                    <a:solidFill>
                      <a:srgbClr val="ABC5AB"/>
                    </a:solidFill>
                  </a:tcPr>
                </a:tc>
                <a:tc>
                  <a:txBody>
                    <a:bodyPr/>
                    <a:lstStyle/>
                    <a:p>
                      <a:pPr marL="0" marR="0" lvl="0" indent="0" algn="l" rtl="0">
                        <a:spcBef>
                          <a:spcPts val="0"/>
                        </a:spcBef>
                        <a:spcAft>
                          <a:spcPts val="0"/>
                        </a:spcAft>
                        <a:buNone/>
                      </a:pPr>
                      <a:r>
                        <a:rPr lang="en-US" sz="1200" dirty="0">
                          <a:latin typeface="Libre Franklin"/>
                          <a:ea typeface="Libre Franklin"/>
                          <a:cs typeface="Libre Franklin"/>
                          <a:sym typeface="Libre Franklin"/>
                        </a:rPr>
                        <a:t>160</a:t>
                      </a:r>
                      <a:endParaRPr sz="1900" dirty="0"/>
                    </a:p>
                  </a:txBody>
                  <a:tcPr marL="91450" marR="91450" marT="60975" marB="60975" anchor="ctr">
                    <a:solidFill>
                      <a:srgbClr val="ABC5AB"/>
                    </a:solidFill>
                  </a:tcPr>
                </a:tc>
                <a:extLst>
                  <a:ext uri="{0D108BD9-81ED-4DB2-BD59-A6C34878D82A}">
                    <a16:rowId xmlns:a16="http://schemas.microsoft.com/office/drawing/2014/main" val="10001"/>
                  </a:ext>
                </a:extLst>
              </a:tr>
              <a:tr h="381000">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Outdoor Low (</a:t>
                      </a:r>
                      <a:r>
                        <a:rPr lang="en-US" sz="1200">
                          <a:latin typeface="Calibri"/>
                          <a:ea typeface="Calibri"/>
                          <a:cs typeface="Calibri"/>
                          <a:sym typeface="Calibri"/>
                        </a:rPr>
                        <a:t>°F)</a:t>
                      </a:r>
                      <a:endParaRPr sz="1200">
                        <a:latin typeface="Libre Franklin"/>
                        <a:ea typeface="Libre Franklin"/>
                        <a:cs typeface="Libre Franklin"/>
                        <a:sym typeface="Libre Franklin"/>
                      </a:endParaRPr>
                    </a:p>
                  </a:txBody>
                  <a:tcPr marL="91450" marR="91450" marT="60975" marB="60975" anchor="ctr">
                    <a:solidFill>
                      <a:srgbClr val="7CA47C"/>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10</a:t>
                      </a:r>
                      <a:endParaRPr sz="1900"/>
                    </a:p>
                  </a:txBody>
                  <a:tcPr marL="91450" marR="91450" marT="60975" marB="60975" anchor="ctr">
                    <a:solidFill>
                      <a:srgbClr val="ABC5AB"/>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15</a:t>
                      </a:r>
                      <a:endParaRPr sz="1900"/>
                    </a:p>
                  </a:txBody>
                  <a:tcPr marL="91450" marR="91450" marT="60975" marB="60975" anchor="ctr">
                    <a:solidFill>
                      <a:srgbClr val="ABC5AB"/>
                    </a:solidFill>
                  </a:tcPr>
                </a:tc>
                <a:extLst>
                  <a:ext uri="{0D108BD9-81ED-4DB2-BD59-A6C34878D82A}">
                    <a16:rowId xmlns:a16="http://schemas.microsoft.com/office/drawing/2014/main" val="10002"/>
                  </a:ext>
                </a:extLst>
              </a:tr>
              <a:tr h="381000">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Outdoor High (</a:t>
                      </a:r>
                      <a:r>
                        <a:rPr lang="en-US" sz="1200">
                          <a:latin typeface="Calibri"/>
                          <a:ea typeface="Calibri"/>
                          <a:cs typeface="Calibri"/>
                          <a:sym typeface="Calibri"/>
                        </a:rPr>
                        <a:t>°F)</a:t>
                      </a:r>
                      <a:endParaRPr sz="1200">
                        <a:latin typeface="Libre Franklin"/>
                        <a:ea typeface="Libre Franklin"/>
                        <a:cs typeface="Libre Franklin"/>
                        <a:sym typeface="Libre Franklin"/>
                      </a:endParaRPr>
                    </a:p>
                  </a:txBody>
                  <a:tcPr marL="91450" marR="91450" marT="60975" marB="60975" anchor="ctr">
                    <a:solidFill>
                      <a:srgbClr val="7CA47C"/>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65</a:t>
                      </a:r>
                      <a:endParaRPr sz="1900"/>
                    </a:p>
                  </a:txBody>
                  <a:tcPr marL="91450" marR="91450" marT="60975" marB="60975" anchor="ctr">
                    <a:solidFill>
                      <a:srgbClr val="ABC5AB"/>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65</a:t>
                      </a:r>
                      <a:endParaRPr sz="1900"/>
                    </a:p>
                  </a:txBody>
                  <a:tcPr marL="91450" marR="91450" marT="60975" marB="60975" anchor="ctr">
                    <a:solidFill>
                      <a:srgbClr val="ABC5AB"/>
                    </a:solidFill>
                  </a:tcPr>
                </a:tc>
                <a:extLst>
                  <a:ext uri="{0D108BD9-81ED-4DB2-BD59-A6C34878D82A}">
                    <a16:rowId xmlns:a16="http://schemas.microsoft.com/office/drawing/2014/main" val="10003"/>
                  </a:ext>
                </a:extLst>
              </a:tr>
              <a:tr h="552425">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Setpoint at Outdoor Low (</a:t>
                      </a:r>
                      <a:r>
                        <a:rPr lang="en-US" sz="1200">
                          <a:latin typeface="Calibri"/>
                          <a:ea typeface="Calibri"/>
                          <a:cs typeface="Calibri"/>
                          <a:sym typeface="Calibri"/>
                        </a:rPr>
                        <a:t>°F)</a:t>
                      </a:r>
                      <a:endParaRPr sz="1200">
                        <a:latin typeface="Libre Franklin"/>
                        <a:ea typeface="Libre Franklin"/>
                        <a:cs typeface="Libre Franklin"/>
                        <a:sym typeface="Libre Franklin"/>
                      </a:endParaRPr>
                    </a:p>
                  </a:txBody>
                  <a:tcPr marL="91450" marR="91450" marT="60975" marB="60975" anchor="ctr">
                    <a:solidFill>
                      <a:srgbClr val="7CA47C"/>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170</a:t>
                      </a:r>
                      <a:endParaRPr sz="1900"/>
                    </a:p>
                  </a:txBody>
                  <a:tcPr marL="91450" marR="91450" marT="60975" marB="60975" anchor="ctr">
                    <a:solidFill>
                      <a:srgbClr val="ABC5AB"/>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160</a:t>
                      </a:r>
                      <a:endParaRPr sz="1900"/>
                    </a:p>
                  </a:txBody>
                  <a:tcPr marL="91450" marR="91450" marT="60975" marB="60975" anchor="ctr">
                    <a:solidFill>
                      <a:srgbClr val="ABC5AB"/>
                    </a:solidFill>
                  </a:tcPr>
                </a:tc>
                <a:extLst>
                  <a:ext uri="{0D108BD9-81ED-4DB2-BD59-A6C34878D82A}">
                    <a16:rowId xmlns:a16="http://schemas.microsoft.com/office/drawing/2014/main" val="10004"/>
                  </a:ext>
                </a:extLst>
              </a:tr>
              <a:tr h="532650">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Setpoint at Outdoor High (</a:t>
                      </a:r>
                      <a:r>
                        <a:rPr lang="en-US" sz="1200">
                          <a:latin typeface="Calibri"/>
                          <a:ea typeface="Calibri"/>
                          <a:cs typeface="Calibri"/>
                          <a:sym typeface="Calibri"/>
                        </a:rPr>
                        <a:t>°F)</a:t>
                      </a:r>
                      <a:endParaRPr sz="1200">
                        <a:latin typeface="Libre Franklin"/>
                        <a:ea typeface="Libre Franklin"/>
                        <a:cs typeface="Libre Franklin"/>
                        <a:sym typeface="Libre Franklin"/>
                      </a:endParaRPr>
                    </a:p>
                  </a:txBody>
                  <a:tcPr marL="91450" marR="91450" marT="60975" marB="60975" anchor="ctr">
                    <a:solidFill>
                      <a:srgbClr val="7CA47C"/>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125</a:t>
                      </a:r>
                      <a:endParaRPr sz="1900"/>
                    </a:p>
                  </a:txBody>
                  <a:tcPr marL="91450" marR="91450" marT="60975" marB="60975" anchor="ctr">
                    <a:solidFill>
                      <a:srgbClr val="ABC5AB"/>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115</a:t>
                      </a:r>
                      <a:endParaRPr sz="1900"/>
                    </a:p>
                  </a:txBody>
                  <a:tcPr marL="91450" marR="91450" marT="60975" marB="60975" anchor="ctr">
                    <a:solidFill>
                      <a:srgbClr val="ABC5AB"/>
                    </a:solidFill>
                  </a:tcPr>
                </a:tc>
                <a:extLst>
                  <a:ext uri="{0D108BD9-81ED-4DB2-BD59-A6C34878D82A}">
                    <a16:rowId xmlns:a16="http://schemas.microsoft.com/office/drawing/2014/main" val="10005"/>
                  </a:ext>
                </a:extLst>
              </a:tr>
              <a:tr h="532650">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Warm Weather Shutdown</a:t>
                      </a:r>
                      <a:endParaRPr sz="1900"/>
                    </a:p>
                  </a:txBody>
                  <a:tcPr marL="91450" marR="91450" marT="60975" marB="60975" anchor="ctr">
                    <a:solidFill>
                      <a:srgbClr val="7CA47C"/>
                    </a:solidFill>
                  </a:tcPr>
                </a:tc>
                <a:tc>
                  <a:txBody>
                    <a:bodyPr/>
                    <a:lstStyle/>
                    <a:p>
                      <a:pPr marL="0" marR="0" lvl="0" indent="0" algn="l" rtl="0">
                        <a:spcBef>
                          <a:spcPts val="0"/>
                        </a:spcBef>
                        <a:spcAft>
                          <a:spcPts val="0"/>
                        </a:spcAft>
                        <a:buNone/>
                      </a:pPr>
                      <a:r>
                        <a:rPr lang="en-US" sz="1200">
                          <a:latin typeface="Libre Franklin"/>
                          <a:ea typeface="Libre Franklin"/>
                          <a:cs typeface="Libre Franklin"/>
                          <a:sym typeface="Libre Franklin"/>
                        </a:rPr>
                        <a:t>70</a:t>
                      </a:r>
                      <a:endParaRPr sz="1900"/>
                    </a:p>
                  </a:txBody>
                  <a:tcPr marL="91450" marR="91450" marT="60975" marB="60975" anchor="ctr">
                    <a:solidFill>
                      <a:srgbClr val="ABC5AB"/>
                    </a:solidFill>
                  </a:tcPr>
                </a:tc>
                <a:tc>
                  <a:txBody>
                    <a:bodyPr/>
                    <a:lstStyle/>
                    <a:p>
                      <a:pPr marL="0" marR="0" lvl="0" indent="0" algn="l" rtl="0">
                        <a:spcBef>
                          <a:spcPts val="0"/>
                        </a:spcBef>
                        <a:spcAft>
                          <a:spcPts val="0"/>
                        </a:spcAft>
                        <a:buNone/>
                      </a:pPr>
                      <a:r>
                        <a:rPr lang="en-US" sz="1200" dirty="0">
                          <a:latin typeface="Libre Franklin"/>
                          <a:ea typeface="Libre Franklin"/>
                          <a:cs typeface="Libre Franklin"/>
                          <a:sym typeface="Libre Franklin"/>
                        </a:rPr>
                        <a:t>65</a:t>
                      </a:r>
                      <a:endParaRPr sz="1900" dirty="0"/>
                    </a:p>
                  </a:txBody>
                  <a:tcPr marL="91450" marR="91450" marT="60975" marB="60975" anchor="ctr">
                    <a:solidFill>
                      <a:srgbClr val="ABC5AB"/>
                    </a:solidFill>
                  </a:tcPr>
                </a:tc>
                <a:extLst>
                  <a:ext uri="{0D108BD9-81ED-4DB2-BD59-A6C34878D82A}">
                    <a16:rowId xmlns:a16="http://schemas.microsoft.com/office/drawing/2014/main" val="10006"/>
                  </a:ext>
                </a:extLst>
              </a:tr>
            </a:tbl>
          </a:graphicData>
        </a:graphic>
      </p:graphicFrame>
      <p:sp>
        <p:nvSpPr>
          <p:cNvPr id="1084" name="Google Shape;1084;p100"/>
          <p:cNvSpPr txBox="1"/>
          <p:nvPr/>
        </p:nvSpPr>
        <p:spPr>
          <a:xfrm>
            <a:off x="3251527" y="1041131"/>
            <a:ext cx="5175115" cy="451405"/>
          </a:xfrm>
          <a:prstGeom prst="rect">
            <a:avLst/>
          </a:prstGeom>
          <a:solidFill>
            <a:srgbClr val="5D755D"/>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lt1"/>
                </a:solidFill>
                <a:latin typeface="Libre Franklin"/>
                <a:ea typeface="Libre Franklin"/>
                <a:cs typeface="Libre Franklin"/>
                <a:sym typeface="Libre Franklin"/>
              </a:rPr>
              <a:t>Outdoor Air Reset Optimization</a:t>
            </a:r>
            <a:endParaRPr/>
          </a:p>
        </p:txBody>
      </p:sp>
      <p:sp>
        <p:nvSpPr>
          <p:cNvPr id="1085" name="Google Shape;1085;p100"/>
          <p:cNvSpPr/>
          <p:nvPr/>
        </p:nvSpPr>
        <p:spPr>
          <a:xfrm>
            <a:off x="2144418" y="2522215"/>
            <a:ext cx="334537" cy="378481"/>
          </a:xfrm>
          <a:prstGeom prst="donut">
            <a:avLst>
              <a:gd name="adj" fmla="val 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1086" name="Google Shape;1086;p100"/>
          <p:cNvSpPr/>
          <p:nvPr/>
        </p:nvSpPr>
        <p:spPr>
          <a:xfrm>
            <a:off x="2140704" y="3052515"/>
            <a:ext cx="334537" cy="378481"/>
          </a:xfrm>
          <a:prstGeom prst="donut">
            <a:avLst>
              <a:gd name="adj" fmla="val 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1087" name="Google Shape;1087;p100"/>
          <p:cNvSpPr/>
          <p:nvPr/>
        </p:nvSpPr>
        <p:spPr>
          <a:xfrm>
            <a:off x="2140703" y="4123037"/>
            <a:ext cx="334537" cy="378481"/>
          </a:xfrm>
          <a:prstGeom prst="donut">
            <a:avLst>
              <a:gd name="adj" fmla="val 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1088" name="Google Shape;1088;p100"/>
          <p:cNvSpPr/>
          <p:nvPr/>
        </p:nvSpPr>
        <p:spPr>
          <a:xfrm>
            <a:off x="2140703" y="4777230"/>
            <a:ext cx="334537" cy="378481"/>
          </a:xfrm>
          <a:prstGeom prst="donut">
            <a:avLst>
              <a:gd name="adj" fmla="val 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1089" name="Google Shape;1089;p100"/>
          <p:cNvSpPr/>
          <p:nvPr/>
        </p:nvSpPr>
        <p:spPr>
          <a:xfrm>
            <a:off x="2136987" y="5367010"/>
            <a:ext cx="334537" cy="378481"/>
          </a:xfrm>
          <a:prstGeom prst="donut">
            <a:avLst>
              <a:gd name="adj" fmla="val 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83"/>
          <p:cNvSpPr/>
          <p:nvPr/>
        </p:nvSpPr>
        <p:spPr>
          <a:xfrm>
            <a:off x="1632000" y="2553000"/>
            <a:ext cx="5918100" cy="714600"/>
          </a:xfrm>
          <a:prstGeom prst="rect">
            <a:avLst/>
          </a:prstGeom>
          <a:solidFill>
            <a:srgbClr val="DEF4FB"/>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1">
            <a:noAutofit/>
          </a:bodyPr>
          <a:lstStyle/>
          <a:p>
            <a:pPr marL="0" marR="0" lvl="0" indent="0" algn="ctr" rtl="0">
              <a:spcBef>
                <a:spcPts val="0"/>
              </a:spcBef>
              <a:spcAft>
                <a:spcPts val="0"/>
              </a:spcAft>
              <a:buNone/>
            </a:pPr>
            <a:r>
              <a:rPr lang="en-US" sz="2000" b="1">
                <a:solidFill>
                  <a:srgbClr val="000000"/>
                </a:solidFill>
                <a:latin typeface="Arial"/>
                <a:ea typeface="Arial"/>
                <a:cs typeface="Arial"/>
                <a:sym typeface="Arial"/>
              </a:rPr>
              <a:t>Cutting Carbon While We Work to Electrify Heat</a:t>
            </a:r>
            <a:endParaRPr sz="2000">
              <a:solidFill>
                <a:srgbClr val="FF0000"/>
              </a:solidFill>
              <a:latin typeface="Arial"/>
              <a:ea typeface="Arial"/>
              <a:cs typeface="Arial"/>
              <a:sym typeface="Arial"/>
            </a:endParaRPr>
          </a:p>
        </p:txBody>
      </p:sp>
      <p:pic>
        <p:nvPicPr>
          <p:cNvPr id="841" name="Google Shape;841;p83"/>
          <p:cNvPicPr preferRelativeResize="0"/>
          <p:nvPr/>
        </p:nvPicPr>
        <p:blipFill rotWithShape="1">
          <a:blip r:embed="rId3">
            <a:alphaModFix/>
          </a:blip>
          <a:srcRect l="30834" t="60539"/>
          <a:stretch/>
        </p:blipFill>
        <p:spPr>
          <a:xfrm>
            <a:off x="0" y="-2"/>
            <a:ext cx="9144003" cy="1599649"/>
          </a:xfrm>
          <a:prstGeom prst="rect">
            <a:avLst/>
          </a:prstGeom>
          <a:noFill/>
          <a:ln>
            <a:noFill/>
          </a:ln>
        </p:spPr>
      </p:pic>
      <p:pic>
        <p:nvPicPr>
          <p:cNvPr id="842" name="Google Shape;842;p83"/>
          <p:cNvPicPr preferRelativeResize="0"/>
          <p:nvPr/>
        </p:nvPicPr>
        <p:blipFill rotWithShape="1">
          <a:blip r:embed="rId3">
            <a:alphaModFix/>
          </a:blip>
          <a:srcRect l="30834" t="60539"/>
          <a:stretch/>
        </p:blipFill>
        <p:spPr>
          <a:xfrm>
            <a:off x="0" y="-2"/>
            <a:ext cx="9144003" cy="1599649"/>
          </a:xfrm>
          <a:prstGeom prst="rect">
            <a:avLst/>
          </a:prstGeom>
          <a:noFill/>
          <a:ln>
            <a:noFill/>
          </a:ln>
        </p:spPr>
      </p:pic>
      <p:pic>
        <p:nvPicPr>
          <p:cNvPr id="843" name="Google Shape;843;p83" descr="https://lh4.googleusercontent.com/HlRFNIAfONnopUfoDbYwqPm9BoX632NL65D0cMAHbIyQNYWEwgc9WFaG_M9fdQ0UOyEt0vpbrne7jAPslQDvwG0uzUReh1m1JpliG7-uuLKSadfxnCxIyu6UBQrS-UlXSoWJ31rq"/>
          <p:cNvPicPr preferRelativeResize="0"/>
          <p:nvPr/>
        </p:nvPicPr>
        <p:blipFill rotWithShape="1">
          <a:blip r:embed="rId4">
            <a:alphaModFix/>
          </a:blip>
          <a:srcRect/>
          <a:stretch/>
        </p:blipFill>
        <p:spPr>
          <a:xfrm>
            <a:off x="5997525" y="3404288"/>
            <a:ext cx="1552575" cy="1552575"/>
          </a:xfrm>
          <a:prstGeom prst="rect">
            <a:avLst/>
          </a:prstGeom>
          <a:noFill/>
          <a:ln>
            <a:noFill/>
          </a:ln>
          <a:effectLst>
            <a:outerShdw blurRad="50800" dist="38100" dir="2700000" algn="tl" rotWithShape="0">
              <a:srgbClr val="000000">
                <a:alpha val="40000"/>
              </a:srgbClr>
            </a:outerShdw>
          </a:effectLst>
        </p:spPr>
      </p:pic>
      <p:sp>
        <p:nvSpPr>
          <p:cNvPr id="844" name="Google Shape;844;p83"/>
          <p:cNvSpPr/>
          <p:nvPr/>
        </p:nvSpPr>
        <p:spPr>
          <a:xfrm>
            <a:off x="1593901" y="3375626"/>
            <a:ext cx="4343400" cy="171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1">
                <a:solidFill>
                  <a:srgbClr val="000000"/>
                </a:solidFill>
                <a:latin typeface="Arial"/>
                <a:ea typeface="Arial"/>
                <a:cs typeface="Arial"/>
                <a:sym typeface="Arial"/>
              </a:rPr>
              <a:t>MARTY DAVEY, C.E.M.</a:t>
            </a:r>
            <a:endParaRPr sz="1100">
              <a:solidFill>
                <a:srgbClr val="000000"/>
              </a:solidFill>
              <a:latin typeface="Arial"/>
              <a:ea typeface="Arial"/>
              <a:cs typeface="Arial"/>
              <a:sym typeface="Arial"/>
            </a:endParaRPr>
          </a:p>
          <a:p>
            <a:pPr marL="0" marR="0" lvl="0" indent="0" algn="l" rtl="0">
              <a:spcBef>
                <a:spcPts val="0"/>
              </a:spcBef>
              <a:spcAft>
                <a:spcPts val="0"/>
              </a:spcAft>
              <a:buNone/>
            </a:pPr>
            <a:r>
              <a:rPr lang="en-US" sz="1000" i="1">
                <a:solidFill>
                  <a:srgbClr val="000000"/>
                </a:solidFill>
                <a:latin typeface="Arial"/>
                <a:ea typeface="Arial"/>
                <a:cs typeface="Arial"/>
                <a:sym typeface="Arial"/>
              </a:rPr>
              <a:t>Director of Product &amp; Service Development, New Ecology, Inc.</a:t>
            </a:r>
            <a:br>
              <a:rPr lang="en-US" sz="10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marL="0" marR="0" lvl="0" indent="0" algn="just" rtl="0">
              <a:spcBef>
                <a:spcPts val="0"/>
              </a:spcBef>
              <a:spcAft>
                <a:spcPts val="0"/>
              </a:spcAft>
              <a:buNone/>
            </a:pPr>
            <a:r>
              <a:rPr lang="en-US" sz="1050">
                <a:solidFill>
                  <a:srgbClr val="000000"/>
                </a:solidFill>
                <a:latin typeface="Arial"/>
                <a:ea typeface="Arial"/>
                <a:cs typeface="Arial"/>
                <a:sym typeface="Arial"/>
              </a:rPr>
              <a:t>Rhode Island, like many other states, sees electrification of buildings as a key component to achieving carbon reduction goals. Even with aggressive policies and rich incentives, electrification is an undertaking that will take time. Meanwhile, we can (and should) be pushing hard to extract more gas savings, and ensure that savings are sustained in our existing buildings to bring very near-term climate benefits.</a:t>
            </a:r>
            <a:endParaRPr sz="1050">
              <a:solidFill>
                <a:srgbClr val="000000"/>
              </a:solidFill>
              <a:latin typeface="Arial"/>
              <a:ea typeface="Arial"/>
              <a:cs typeface="Arial"/>
              <a:sym typeface="Arial"/>
            </a:endParaRPr>
          </a:p>
        </p:txBody>
      </p:sp>
      <p:sp>
        <p:nvSpPr>
          <p:cNvPr id="845" name="Google Shape;845;p83"/>
          <p:cNvSpPr/>
          <p:nvPr/>
        </p:nvSpPr>
        <p:spPr>
          <a:xfrm>
            <a:off x="1593900" y="5093550"/>
            <a:ext cx="5880000" cy="6444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900" i="1">
                <a:solidFill>
                  <a:srgbClr val="000000"/>
                </a:solidFill>
                <a:latin typeface="Arial"/>
                <a:ea typeface="Arial"/>
                <a:cs typeface="Arial"/>
                <a:sym typeface="Arial"/>
              </a:rPr>
              <a:t>Marty has extensive experience developing and delivering building operational services, having worked to design and development WegoWise, an on-line building energy and water benchmarking tool and was Project Manager for numerous green building retrofit projects. Marty is an Association for Energy Engineers Certified Energy Manager. For more information about Marty’s work with New Ecology, please visit </a:t>
            </a:r>
            <a:r>
              <a:rPr lang="en-US" sz="900" i="1" u="sng">
                <a:solidFill>
                  <a:srgbClr val="000000"/>
                </a:solidFill>
                <a:latin typeface="Arial"/>
                <a:ea typeface="Arial"/>
                <a:cs typeface="Arial"/>
                <a:sym typeface="Arial"/>
                <a:hlinkClick r:id="rId5"/>
              </a:rPr>
              <a:t>www.newecology.org</a:t>
            </a:r>
            <a:r>
              <a:rPr lang="en-US" sz="900" i="1">
                <a:solidFill>
                  <a:srgbClr val="000000"/>
                </a:solidFill>
                <a:latin typeface="Arial"/>
                <a:ea typeface="Arial"/>
                <a:cs typeface="Arial"/>
                <a:sym typeface="Arial"/>
              </a:rPr>
              <a:t>.</a:t>
            </a:r>
            <a:endParaRPr sz="900">
              <a:solidFill>
                <a:srgbClr val="000000"/>
              </a:solidFill>
              <a:latin typeface="Arial"/>
              <a:ea typeface="Arial"/>
              <a:cs typeface="Arial"/>
              <a:sym typeface="Arial"/>
            </a:endParaRPr>
          </a:p>
        </p:txBody>
      </p:sp>
      <p:cxnSp>
        <p:nvCxnSpPr>
          <p:cNvPr id="846" name="Google Shape;846;p83"/>
          <p:cNvCxnSpPr/>
          <p:nvPr/>
        </p:nvCxnSpPr>
        <p:spPr>
          <a:xfrm>
            <a:off x="1708200" y="3851225"/>
            <a:ext cx="4148400" cy="0"/>
          </a:xfrm>
          <a:prstGeom prst="straightConnector1">
            <a:avLst/>
          </a:prstGeom>
          <a:noFill/>
          <a:ln w="12700" cap="flat" cmpd="sng">
            <a:solidFill>
              <a:srgbClr val="5FCBEF"/>
            </a:solidFill>
            <a:prstDash val="solid"/>
            <a:round/>
            <a:headEnd type="none" w="sm" len="sm"/>
            <a:tailEnd type="none" w="sm" len="sm"/>
          </a:ln>
          <a:effectLst>
            <a:outerShdw blurRad="50800" dist="38100" dir="2700000" algn="tl" rotWithShape="0">
              <a:srgbClr val="000000">
                <a:alpha val="40000"/>
              </a:srgbClr>
            </a:outerShdw>
          </a:effec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01"/>
          <p:cNvSpPr txBox="1">
            <a:spLocks noGrp="1"/>
          </p:cNvSpPr>
          <p:nvPr>
            <p:ph type="body" idx="1"/>
          </p:nvPr>
        </p:nvSpPr>
        <p:spPr>
          <a:xfrm>
            <a:off x="5251517" y="565608"/>
            <a:ext cx="3505200" cy="2147596"/>
          </a:xfrm>
          <a:prstGeom prst="rect">
            <a:avLst/>
          </a:prstGeom>
          <a:solidFill>
            <a:srgbClr val="DDEAF6"/>
          </a:solid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1600"/>
              <a:buChar char="•"/>
            </a:pPr>
            <a:r>
              <a:rPr lang="en-US" sz="1600" u="sng">
                <a:latin typeface="Cambria"/>
                <a:ea typeface="Cambria"/>
                <a:cs typeface="Cambria"/>
                <a:sym typeface="Cambria"/>
              </a:rPr>
              <a:t>Property Description</a:t>
            </a:r>
            <a:r>
              <a:rPr lang="en-US" sz="1600">
                <a:latin typeface="Cambria"/>
                <a:ea typeface="Cambria"/>
                <a:cs typeface="Cambria"/>
                <a:sym typeface="Cambria"/>
              </a:rPr>
              <a:t>:</a:t>
            </a:r>
            <a:endParaRPr/>
          </a:p>
          <a:p>
            <a:pPr marL="171450" lvl="0" indent="-171450" algn="l" rtl="0">
              <a:lnSpc>
                <a:spcPct val="90000"/>
              </a:lnSpc>
              <a:spcBef>
                <a:spcPts val="750"/>
              </a:spcBef>
              <a:spcAft>
                <a:spcPts val="0"/>
              </a:spcAft>
              <a:buClr>
                <a:schemeClr val="dk1"/>
              </a:buClr>
              <a:buSzPts val="1600"/>
              <a:buChar char="•"/>
            </a:pPr>
            <a:r>
              <a:rPr lang="en-US" sz="1600">
                <a:latin typeface="Cambria"/>
                <a:ea typeface="Cambria"/>
                <a:cs typeface="Cambria"/>
                <a:sym typeface="Cambria"/>
              </a:rPr>
              <a:t>9-stories</a:t>
            </a:r>
            <a:endParaRPr/>
          </a:p>
          <a:p>
            <a:pPr marL="171450" lvl="0" indent="-171450" algn="l" rtl="0">
              <a:lnSpc>
                <a:spcPct val="90000"/>
              </a:lnSpc>
              <a:spcBef>
                <a:spcPts val="750"/>
              </a:spcBef>
              <a:spcAft>
                <a:spcPts val="0"/>
              </a:spcAft>
              <a:buClr>
                <a:schemeClr val="dk1"/>
              </a:buClr>
              <a:buSzPts val="1600"/>
              <a:buChar char="•"/>
            </a:pPr>
            <a:r>
              <a:rPr lang="en-US" sz="1600">
                <a:latin typeface="Cambria"/>
                <a:ea typeface="Cambria"/>
                <a:cs typeface="Cambria"/>
                <a:sym typeface="Cambria"/>
              </a:rPr>
              <a:t>120 Units</a:t>
            </a:r>
            <a:endParaRPr/>
          </a:p>
          <a:p>
            <a:pPr marL="171450" lvl="0" indent="-171450" algn="l" rtl="0">
              <a:lnSpc>
                <a:spcPct val="90000"/>
              </a:lnSpc>
              <a:spcBef>
                <a:spcPts val="750"/>
              </a:spcBef>
              <a:spcAft>
                <a:spcPts val="0"/>
              </a:spcAft>
              <a:buClr>
                <a:schemeClr val="dk1"/>
              </a:buClr>
              <a:buSzPts val="1600"/>
              <a:buChar char="•"/>
            </a:pPr>
            <a:r>
              <a:rPr lang="en-US" sz="1600">
                <a:latin typeface="Cambria"/>
                <a:ea typeface="Cambria"/>
                <a:cs typeface="Cambria"/>
                <a:sym typeface="Cambria"/>
              </a:rPr>
              <a:t>120,736 gross square feet</a:t>
            </a:r>
            <a:endParaRPr/>
          </a:p>
          <a:p>
            <a:pPr marL="171450" lvl="0" indent="-171450" algn="l" rtl="0">
              <a:lnSpc>
                <a:spcPct val="90000"/>
              </a:lnSpc>
              <a:spcBef>
                <a:spcPts val="750"/>
              </a:spcBef>
              <a:spcAft>
                <a:spcPts val="0"/>
              </a:spcAft>
              <a:buClr>
                <a:schemeClr val="dk1"/>
              </a:buClr>
              <a:buSzPts val="1600"/>
              <a:buChar char="•"/>
            </a:pPr>
            <a:r>
              <a:rPr lang="en-US" sz="1600">
                <a:latin typeface="Cambria"/>
                <a:ea typeface="Cambria"/>
                <a:cs typeface="Cambria"/>
                <a:sym typeface="Cambria"/>
              </a:rPr>
              <a:t>Subsidized multi-family housing</a:t>
            </a:r>
            <a:endParaRPr/>
          </a:p>
        </p:txBody>
      </p:sp>
      <p:sp>
        <p:nvSpPr>
          <p:cNvPr id="1096" name="Google Shape;1096;p101"/>
          <p:cNvSpPr/>
          <p:nvPr/>
        </p:nvSpPr>
        <p:spPr>
          <a:xfrm>
            <a:off x="628650" y="1601480"/>
            <a:ext cx="4461824" cy="43909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mbria"/>
                <a:ea typeface="Cambria"/>
                <a:cs typeface="Cambria"/>
                <a:sym typeface="Cambria"/>
              </a:rPr>
              <a:t>Reduced gas use by </a:t>
            </a:r>
            <a:r>
              <a:rPr lang="en-US" sz="2000" b="1">
                <a:solidFill>
                  <a:srgbClr val="00B050"/>
                </a:solidFill>
                <a:latin typeface="Cambria"/>
                <a:ea typeface="Cambria"/>
                <a:cs typeface="Cambria"/>
                <a:sym typeface="Cambria"/>
              </a:rPr>
              <a:t>16.2%</a:t>
            </a:r>
            <a:r>
              <a:rPr lang="en-US" sz="2000">
                <a:solidFill>
                  <a:schemeClr val="dk1"/>
                </a:solidFill>
                <a:latin typeface="Cambria"/>
                <a:ea typeface="Cambria"/>
                <a:cs typeface="Cambria"/>
                <a:sym typeface="Cambria"/>
              </a:rPr>
              <a:t> - 24,271 therms saved in 3 years.  Even though:</a:t>
            </a:r>
            <a:endParaRPr/>
          </a:p>
          <a:p>
            <a:pPr marL="0" marR="0" lvl="0" indent="0" algn="l" rtl="0">
              <a:spcBef>
                <a:spcPts val="0"/>
              </a:spcBef>
              <a:spcAft>
                <a:spcPts val="0"/>
              </a:spcAft>
              <a:buNone/>
            </a:pPr>
            <a:endParaRPr sz="2000">
              <a:solidFill>
                <a:schemeClr val="dk1"/>
              </a:solidFill>
              <a:latin typeface="Cambria"/>
              <a:ea typeface="Cambria"/>
              <a:cs typeface="Cambria"/>
              <a:sym typeface="Cambria"/>
            </a:endParaRPr>
          </a:p>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Property managed by national, well-regarded property management firm.</a:t>
            </a:r>
            <a:endParaRPr/>
          </a:p>
          <a:p>
            <a:pPr marL="0" marR="0" lvl="0" indent="0" algn="l" rtl="0">
              <a:spcBef>
                <a:spcPts val="0"/>
              </a:spcBef>
              <a:spcAft>
                <a:spcPts val="0"/>
              </a:spcAft>
              <a:buNone/>
            </a:pPr>
            <a:endParaRPr sz="1800">
              <a:solidFill>
                <a:schemeClr val="dk1"/>
              </a:solidFill>
              <a:latin typeface="Cambria"/>
              <a:ea typeface="Cambria"/>
              <a:cs typeface="Cambria"/>
              <a:sym typeface="Cambria"/>
            </a:endParaRPr>
          </a:p>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Modular, condensing boilers less than 5 years old.</a:t>
            </a:r>
            <a:endParaRPr/>
          </a:p>
          <a:p>
            <a:pPr marL="342900" marR="0" lvl="0" indent="-228600" algn="l" rtl="0">
              <a:spcBef>
                <a:spcPts val="0"/>
              </a:spcBef>
              <a:spcAft>
                <a:spcPts val="0"/>
              </a:spcAft>
              <a:buClr>
                <a:schemeClr val="dk1"/>
              </a:buClr>
              <a:buSzPts val="1800"/>
              <a:buFont typeface="Arial"/>
              <a:buNone/>
            </a:pPr>
            <a:endParaRPr sz="180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a:solidFill>
                  <a:srgbClr val="00B050"/>
                </a:solidFill>
                <a:latin typeface="Cambria"/>
                <a:ea typeface="Cambria"/>
                <a:cs typeface="Cambria"/>
                <a:sym typeface="Cambria"/>
              </a:rPr>
              <a:t>Project paid back in 1.6 years, based </a:t>
            </a:r>
            <a:r>
              <a:rPr lang="en-US" sz="2000" b="1" i="1" u="sng">
                <a:solidFill>
                  <a:srgbClr val="00B050"/>
                </a:solidFill>
                <a:latin typeface="Cambria"/>
                <a:ea typeface="Cambria"/>
                <a:cs typeface="Cambria"/>
                <a:sym typeface="Cambria"/>
              </a:rPr>
              <a:t>solely</a:t>
            </a:r>
            <a:r>
              <a:rPr lang="en-US" sz="2000" b="1">
                <a:solidFill>
                  <a:srgbClr val="00B050"/>
                </a:solidFill>
                <a:latin typeface="Cambria"/>
                <a:ea typeface="Cambria"/>
                <a:cs typeface="Cambria"/>
                <a:sym typeface="Cambria"/>
              </a:rPr>
              <a:t> on gas savings.</a:t>
            </a:r>
            <a:endParaRPr/>
          </a:p>
        </p:txBody>
      </p:sp>
      <p:pic>
        <p:nvPicPr>
          <p:cNvPr id="1097" name="Google Shape;1097;p101"/>
          <p:cNvPicPr preferRelativeResize="0"/>
          <p:nvPr/>
        </p:nvPicPr>
        <p:blipFill rotWithShape="1">
          <a:blip r:embed="rId3">
            <a:alphaModFix/>
          </a:blip>
          <a:srcRect/>
          <a:stretch/>
        </p:blipFill>
        <p:spPr>
          <a:xfrm>
            <a:off x="5251516" y="2893991"/>
            <a:ext cx="3505200" cy="2233576"/>
          </a:xfrm>
          <a:prstGeom prst="rect">
            <a:avLst/>
          </a:prstGeom>
          <a:noFill/>
          <a:ln>
            <a:noFill/>
          </a:ln>
        </p:spPr>
      </p:pic>
      <p:cxnSp>
        <p:nvCxnSpPr>
          <p:cNvPr id="1098" name="Google Shape;1098;p101"/>
          <p:cNvCxnSpPr/>
          <p:nvPr/>
        </p:nvCxnSpPr>
        <p:spPr>
          <a:xfrm>
            <a:off x="738785" y="705673"/>
            <a:ext cx="838200" cy="0"/>
          </a:xfrm>
          <a:prstGeom prst="straightConnector1">
            <a:avLst/>
          </a:prstGeom>
          <a:noFill/>
          <a:ln w="63500" cap="flat" cmpd="sng">
            <a:solidFill>
              <a:srgbClr val="F9C926"/>
            </a:solidFill>
            <a:prstDash val="solid"/>
            <a:miter lim="800000"/>
            <a:headEnd type="none" w="sm" len="sm"/>
            <a:tailEnd type="none" w="sm" len="sm"/>
          </a:ln>
        </p:spPr>
      </p:cxnSp>
      <p:sp>
        <p:nvSpPr>
          <p:cNvPr id="1099" name="Google Shape;1099;p101"/>
          <p:cNvSpPr txBox="1"/>
          <p:nvPr/>
        </p:nvSpPr>
        <p:spPr>
          <a:xfrm>
            <a:off x="660728" y="422184"/>
            <a:ext cx="4883271"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D755D"/>
              </a:buClr>
              <a:buSzPts val="2400"/>
              <a:buFont typeface="Cambria"/>
              <a:buNone/>
            </a:pPr>
            <a:r>
              <a:rPr lang="en-US" sz="2400">
                <a:solidFill>
                  <a:srgbClr val="5D755D"/>
                </a:solidFill>
                <a:latin typeface="Cambria"/>
                <a:ea typeface="Cambria"/>
                <a:cs typeface="Cambria"/>
                <a:sym typeface="Cambria"/>
              </a:rPr>
              <a:t>Optimization Results</a:t>
            </a:r>
            <a:endParaRPr/>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102"/>
          <p:cNvSpPr txBox="1">
            <a:spLocks noGrp="1"/>
          </p:cNvSpPr>
          <p:nvPr>
            <p:ph type="body" idx="1"/>
          </p:nvPr>
        </p:nvSpPr>
        <p:spPr>
          <a:xfrm>
            <a:off x="628650" y="1825625"/>
            <a:ext cx="7886700" cy="43513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100"/>
              <a:buNone/>
            </a:pPr>
            <a:endParaRPr i="1">
              <a:latin typeface="Cambria"/>
              <a:ea typeface="Cambria"/>
              <a:cs typeface="Cambria"/>
              <a:sym typeface="Cambria"/>
            </a:endParaRPr>
          </a:p>
          <a:p>
            <a:pPr marL="0" lvl="0" indent="0" algn="l" rtl="0">
              <a:lnSpc>
                <a:spcPct val="90000"/>
              </a:lnSpc>
              <a:spcBef>
                <a:spcPts val="750"/>
              </a:spcBef>
              <a:spcAft>
                <a:spcPts val="0"/>
              </a:spcAft>
              <a:buClr>
                <a:schemeClr val="dk1"/>
              </a:buClr>
              <a:buSzPts val="2100"/>
              <a:buNone/>
            </a:pPr>
            <a:endParaRPr i="1"/>
          </a:p>
          <a:p>
            <a:pPr marL="0" lvl="0" indent="0" algn="l" rtl="0">
              <a:lnSpc>
                <a:spcPct val="90000"/>
              </a:lnSpc>
              <a:spcBef>
                <a:spcPts val="750"/>
              </a:spcBef>
              <a:spcAft>
                <a:spcPts val="0"/>
              </a:spcAft>
              <a:buClr>
                <a:schemeClr val="dk1"/>
              </a:buClr>
              <a:buSzPts val="2100"/>
              <a:buNone/>
            </a:pPr>
            <a:endParaRPr i="1"/>
          </a:p>
          <a:p>
            <a:pPr marL="0" lvl="0" indent="0" algn="l" rtl="0">
              <a:lnSpc>
                <a:spcPct val="90000"/>
              </a:lnSpc>
              <a:spcBef>
                <a:spcPts val="750"/>
              </a:spcBef>
              <a:spcAft>
                <a:spcPts val="0"/>
              </a:spcAft>
              <a:buClr>
                <a:schemeClr val="dk1"/>
              </a:buClr>
              <a:buSzPts val="2100"/>
              <a:buNone/>
            </a:pPr>
            <a:endParaRPr i="1"/>
          </a:p>
        </p:txBody>
      </p:sp>
      <p:sp>
        <p:nvSpPr>
          <p:cNvPr id="1106" name="Google Shape;1106;p102"/>
          <p:cNvSpPr txBox="1"/>
          <p:nvPr/>
        </p:nvSpPr>
        <p:spPr>
          <a:xfrm>
            <a:off x="1810312" y="2006700"/>
            <a:ext cx="5496868" cy="2532856"/>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B050"/>
              </a:buClr>
              <a:buSzPts val="15000"/>
              <a:buFont typeface="Federo"/>
              <a:buNone/>
            </a:pPr>
            <a:r>
              <a:rPr lang="en-US" sz="15000" b="1">
                <a:solidFill>
                  <a:srgbClr val="00B050"/>
                </a:solidFill>
                <a:latin typeface="Federo"/>
                <a:ea typeface="Federo"/>
                <a:cs typeface="Federo"/>
                <a:sym typeface="Federo"/>
              </a:rPr>
              <a:t>76.4</a:t>
            </a:r>
            <a:endParaRPr sz="15000">
              <a:solidFill>
                <a:srgbClr val="00B050"/>
              </a:solidFill>
              <a:latin typeface="Calibri"/>
              <a:ea typeface="Calibri"/>
              <a:cs typeface="Calibri"/>
              <a:sym typeface="Calibri"/>
            </a:endParaRPr>
          </a:p>
        </p:txBody>
      </p:sp>
      <p:sp>
        <p:nvSpPr>
          <p:cNvPr id="1107" name="Google Shape;1107;p102"/>
          <p:cNvSpPr txBox="1"/>
          <p:nvPr/>
        </p:nvSpPr>
        <p:spPr>
          <a:xfrm>
            <a:off x="1656142" y="4674493"/>
            <a:ext cx="5915025" cy="132198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2227"/>
              <a:buFont typeface="Cambria"/>
              <a:buNone/>
            </a:pPr>
            <a:r>
              <a:rPr lang="en-US" sz="2227">
                <a:solidFill>
                  <a:schemeClr val="dk1"/>
                </a:solidFill>
                <a:latin typeface="Cambria"/>
                <a:ea typeface="Cambria"/>
                <a:cs typeface="Cambria"/>
                <a:sym typeface="Cambria"/>
              </a:rPr>
              <a:t>Net tons of CO</a:t>
            </a:r>
            <a:r>
              <a:rPr lang="en-US" sz="2227" baseline="-25000">
                <a:solidFill>
                  <a:schemeClr val="dk1"/>
                </a:solidFill>
                <a:latin typeface="Cambria"/>
                <a:ea typeface="Cambria"/>
                <a:cs typeface="Cambria"/>
                <a:sym typeface="Cambria"/>
              </a:rPr>
              <a:t>2</a:t>
            </a:r>
            <a:r>
              <a:rPr lang="en-US" sz="2227" i="1">
                <a:solidFill>
                  <a:schemeClr val="dk1"/>
                </a:solidFill>
                <a:latin typeface="Cambria"/>
                <a:ea typeface="Cambria"/>
                <a:cs typeface="Cambria"/>
                <a:sym typeface="Cambria"/>
              </a:rPr>
              <a:t>e</a:t>
            </a:r>
            <a:r>
              <a:rPr lang="en-US" sz="2227">
                <a:solidFill>
                  <a:schemeClr val="dk1"/>
                </a:solidFill>
                <a:latin typeface="Cambria"/>
                <a:ea typeface="Cambria"/>
                <a:cs typeface="Cambria"/>
                <a:sym typeface="Cambria"/>
              </a:rPr>
              <a:t> reduced by ReMO (One Year)</a:t>
            </a:r>
            <a:endParaRPr/>
          </a:p>
          <a:p>
            <a:pPr marL="0" marR="0" lvl="0" indent="0" algn="ctr" rtl="0">
              <a:lnSpc>
                <a:spcPct val="90000"/>
              </a:lnSpc>
              <a:spcBef>
                <a:spcPts val="0"/>
              </a:spcBef>
              <a:spcAft>
                <a:spcPts val="0"/>
              </a:spcAft>
              <a:buClr>
                <a:schemeClr val="dk1"/>
              </a:buClr>
              <a:buSzPts val="1800"/>
              <a:buFont typeface="Calibri"/>
              <a:buNone/>
            </a:pPr>
            <a:endParaRPr sz="1800">
              <a:solidFill>
                <a:schemeClr val="dk1"/>
              </a:solidFill>
              <a:latin typeface="Cambria"/>
              <a:ea typeface="Cambria"/>
              <a:cs typeface="Cambria"/>
              <a:sym typeface="Cambria"/>
            </a:endParaRPr>
          </a:p>
          <a:p>
            <a:pPr marL="0" marR="0" lvl="0" indent="0" algn="ctr" rtl="0">
              <a:lnSpc>
                <a:spcPct val="90000"/>
              </a:lnSpc>
              <a:spcBef>
                <a:spcPts val="0"/>
              </a:spcBef>
              <a:spcAft>
                <a:spcPts val="0"/>
              </a:spcAft>
              <a:buClr>
                <a:schemeClr val="dk1"/>
              </a:buClr>
              <a:buSzPts val="1800"/>
              <a:buFont typeface="Cambria"/>
              <a:buNone/>
            </a:pPr>
            <a:r>
              <a:rPr lang="en-US" sz="1800">
                <a:solidFill>
                  <a:schemeClr val="dk1"/>
                </a:solidFill>
                <a:latin typeface="Cambria"/>
                <a:ea typeface="Cambria"/>
                <a:cs typeface="Cambria"/>
                <a:sym typeface="Cambria"/>
              </a:rPr>
              <a:t>= 14.8 Vehicles Off the Road</a:t>
            </a:r>
            <a:endParaRPr/>
          </a:p>
        </p:txBody>
      </p:sp>
      <p:cxnSp>
        <p:nvCxnSpPr>
          <p:cNvPr id="1108" name="Google Shape;1108;p102"/>
          <p:cNvCxnSpPr/>
          <p:nvPr/>
        </p:nvCxnSpPr>
        <p:spPr>
          <a:xfrm>
            <a:off x="738785" y="705673"/>
            <a:ext cx="838200" cy="0"/>
          </a:xfrm>
          <a:prstGeom prst="straightConnector1">
            <a:avLst/>
          </a:prstGeom>
          <a:noFill/>
          <a:ln w="63500" cap="flat" cmpd="sng">
            <a:solidFill>
              <a:srgbClr val="F9C926"/>
            </a:solidFill>
            <a:prstDash val="solid"/>
            <a:miter lim="800000"/>
            <a:headEnd type="none" w="sm" len="sm"/>
            <a:tailEnd type="none" w="sm" len="sm"/>
          </a:ln>
        </p:spPr>
      </p:cxnSp>
      <p:sp>
        <p:nvSpPr>
          <p:cNvPr id="1109" name="Google Shape;1109;p102"/>
          <p:cNvSpPr txBox="1"/>
          <p:nvPr/>
        </p:nvSpPr>
        <p:spPr>
          <a:xfrm>
            <a:off x="738785" y="422184"/>
            <a:ext cx="7156278"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Cambria"/>
              <a:buNone/>
            </a:pPr>
            <a:r>
              <a:rPr lang="en-US" sz="2400">
                <a:solidFill>
                  <a:schemeClr val="dk1"/>
                </a:solidFill>
                <a:latin typeface="Cambria"/>
                <a:ea typeface="Cambria"/>
                <a:cs typeface="Cambria"/>
                <a:sym typeface="Cambria"/>
              </a:rPr>
              <a:t>Climate Impact of Case Study Building</a:t>
            </a:r>
            <a:endParaRPr/>
          </a:p>
        </p:txBody>
      </p:sp>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03"/>
          <p:cNvSpPr txBox="1">
            <a:spLocks noGrp="1"/>
          </p:cNvSpPr>
          <p:nvPr>
            <p:ph type="title" idx="4294967295"/>
          </p:nvPr>
        </p:nvSpPr>
        <p:spPr>
          <a:xfrm>
            <a:off x="1" y="1407584"/>
            <a:ext cx="9144000" cy="3378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B050"/>
              </a:buClr>
              <a:buSzPts val="20000"/>
              <a:buFont typeface="Federo"/>
              <a:buNone/>
            </a:pPr>
            <a:r>
              <a:rPr lang="en-US" sz="20000" b="1">
                <a:solidFill>
                  <a:srgbClr val="00B050"/>
                </a:solidFill>
                <a:latin typeface="Federo"/>
                <a:ea typeface="Federo"/>
                <a:cs typeface="Federo"/>
                <a:sym typeface="Federo"/>
              </a:rPr>
              <a:t>9%</a:t>
            </a:r>
            <a:endParaRPr sz="20000">
              <a:solidFill>
                <a:srgbClr val="00B050"/>
              </a:solidFill>
            </a:endParaRPr>
          </a:p>
        </p:txBody>
      </p:sp>
      <p:sp>
        <p:nvSpPr>
          <p:cNvPr id="1116" name="Google Shape;1116;p103"/>
          <p:cNvSpPr txBox="1"/>
          <p:nvPr/>
        </p:nvSpPr>
        <p:spPr>
          <a:xfrm>
            <a:off x="539419" y="4480469"/>
            <a:ext cx="78867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17"/>
              <a:buFont typeface="Cambria"/>
              <a:buNone/>
            </a:pPr>
            <a:r>
              <a:rPr lang="en-US" sz="3217">
                <a:solidFill>
                  <a:schemeClr val="dk1"/>
                </a:solidFill>
                <a:latin typeface="Cambria"/>
                <a:ea typeface="Cambria"/>
                <a:cs typeface="Cambria"/>
                <a:sym typeface="Cambria"/>
              </a:rPr>
              <a:t>average gas savings</a:t>
            </a:r>
            <a:endParaRPr/>
          </a:p>
        </p:txBody>
      </p:sp>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04"/>
          <p:cNvSpPr txBox="1"/>
          <p:nvPr/>
        </p:nvSpPr>
        <p:spPr>
          <a:xfrm>
            <a:off x="671471" y="1014951"/>
            <a:ext cx="2681770" cy="858872"/>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5D755D"/>
              </a:buClr>
              <a:buSzPts val="2220"/>
              <a:buFont typeface="Cambria"/>
              <a:buNone/>
            </a:pPr>
            <a:r>
              <a:rPr lang="en-US" sz="2220" b="0">
                <a:solidFill>
                  <a:srgbClr val="5D755D"/>
                </a:solidFill>
                <a:latin typeface="Cambria"/>
                <a:ea typeface="Cambria"/>
                <a:cs typeface="Cambria"/>
                <a:sym typeface="Cambria"/>
              </a:rPr>
              <a:t>Case Study Building</a:t>
            </a:r>
            <a:endParaRPr/>
          </a:p>
          <a:p>
            <a:pPr marL="0" marR="0" lvl="0" indent="0" algn="l" rtl="0">
              <a:lnSpc>
                <a:spcPct val="80000"/>
              </a:lnSpc>
              <a:spcBef>
                <a:spcPts val="0"/>
              </a:spcBef>
              <a:spcAft>
                <a:spcPts val="0"/>
              </a:spcAft>
              <a:buClr>
                <a:srgbClr val="5D755D"/>
              </a:buClr>
              <a:buSzPts val="2220"/>
              <a:buFont typeface="Cambria"/>
              <a:buNone/>
            </a:pPr>
            <a:r>
              <a:rPr lang="en-US" sz="2220" b="0">
                <a:solidFill>
                  <a:srgbClr val="5D755D"/>
                </a:solidFill>
                <a:latin typeface="Cambria"/>
                <a:ea typeface="Cambria"/>
                <a:cs typeface="Cambria"/>
                <a:sym typeface="Cambria"/>
              </a:rPr>
              <a:t>- Electrified</a:t>
            </a:r>
            <a:endParaRPr/>
          </a:p>
        </p:txBody>
      </p:sp>
      <p:cxnSp>
        <p:nvCxnSpPr>
          <p:cNvPr id="1123" name="Google Shape;1123;p104"/>
          <p:cNvCxnSpPr/>
          <p:nvPr/>
        </p:nvCxnSpPr>
        <p:spPr>
          <a:xfrm>
            <a:off x="740664" y="853440"/>
            <a:ext cx="838200" cy="0"/>
          </a:xfrm>
          <a:prstGeom prst="straightConnector1">
            <a:avLst/>
          </a:prstGeom>
          <a:noFill/>
          <a:ln w="63500" cap="flat" cmpd="sng">
            <a:solidFill>
              <a:srgbClr val="F9C926"/>
            </a:solidFill>
            <a:prstDash val="solid"/>
            <a:miter lim="800000"/>
            <a:headEnd type="none" w="sm" len="sm"/>
            <a:tailEnd type="none" w="sm" len="sm"/>
          </a:ln>
        </p:spPr>
      </p:cxnSp>
      <p:sp>
        <p:nvSpPr>
          <p:cNvPr id="1124" name="Google Shape;1124;p104"/>
          <p:cNvSpPr/>
          <p:nvPr/>
        </p:nvSpPr>
        <p:spPr>
          <a:xfrm>
            <a:off x="3442716" y="4005645"/>
            <a:ext cx="371475" cy="838200"/>
          </a:xfrm>
          <a:prstGeom prst="leftBrace">
            <a:avLst>
              <a:gd name="adj1" fmla="val 8333"/>
              <a:gd name="adj2" fmla="val 53062"/>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1">
              <a:solidFill>
                <a:schemeClr val="dk1"/>
              </a:solidFill>
              <a:latin typeface="Calibri"/>
              <a:ea typeface="Calibri"/>
              <a:cs typeface="Calibri"/>
              <a:sym typeface="Calibri"/>
            </a:endParaRPr>
          </a:p>
        </p:txBody>
      </p:sp>
      <p:pic>
        <p:nvPicPr>
          <p:cNvPr id="1125" name="Google Shape;1125;p104"/>
          <p:cNvPicPr preferRelativeResize="0"/>
          <p:nvPr/>
        </p:nvPicPr>
        <p:blipFill rotWithShape="1">
          <a:blip r:embed="rId3">
            <a:alphaModFix/>
          </a:blip>
          <a:srcRect/>
          <a:stretch/>
        </p:blipFill>
        <p:spPr>
          <a:xfrm>
            <a:off x="3903665" y="186688"/>
            <a:ext cx="4760649" cy="4657157"/>
          </a:xfrm>
          <a:prstGeom prst="rect">
            <a:avLst/>
          </a:prstGeom>
          <a:noFill/>
          <a:ln>
            <a:noFill/>
          </a:ln>
        </p:spPr>
      </p:pic>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05"/>
          <p:cNvSpPr txBox="1">
            <a:spLocks noGrp="1"/>
          </p:cNvSpPr>
          <p:nvPr>
            <p:ph type="body" idx="1"/>
          </p:nvPr>
        </p:nvSpPr>
        <p:spPr>
          <a:xfrm>
            <a:off x="773373" y="2167503"/>
            <a:ext cx="3941503" cy="3235391"/>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1942"/>
              <a:buNone/>
            </a:pPr>
            <a:r>
              <a:rPr lang="en-US" sz="1942">
                <a:latin typeface="Cambria"/>
                <a:ea typeface="Cambria"/>
                <a:cs typeface="Cambria"/>
                <a:sym typeface="Cambria"/>
              </a:rPr>
              <a:t>Philadelphia/Wilmington</a:t>
            </a:r>
            <a:endParaRPr/>
          </a:p>
          <a:p>
            <a:pPr marL="0" lvl="0" indent="0" algn="l" rtl="0">
              <a:lnSpc>
                <a:spcPct val="70000"/>
              </a:lnSpc>
              <a:spcBef>
                <a:spcPts val="750"/>
              </a:spcBef>
              <a:spcAft>
                <a:spcPts val="0"/>
              </a:spcAft>
              <a:buClr>
                <a:schemeClr val="dk1"/>
              </a:buClr>
              <a:buSzPts val="1942"/>
              <a:buNone/>
            </a:pPr>
            <a:r>
              <a:rPr lang="en-US" sz="1942">
                <a:latin typeface="Cambria"/>
                <a:ea typeface="Cambria"/>
                <a:cs typeface="Cambria"/>
                <a:sym typeface="Cambria"/>
              </a:rPr>
              <a:t>Chicago</a:t>
            </a:r>
            <a:endParaRPr/>
          </a:p>
          <a:p>
            <a:pPr marL="0" lvl="0" indent="0" algn="l" rtl="0">
              <a:lnSpc>
                <a:spcPct val="70000"/>
              </a:lnSpc>
              <a:spcBef>
                <a:spcPts val="750"/>
              </a:spcBef>
              <a:spcAft>
                <a:spcPts val="0"/>
              </a:spcAft>
              <a:buClr>
                <a:schemeClr val="dk1"/>
              </a:buClr>
              <a:buSzPts val="1942"/>
              <a:buNone/>
            </a:pPr>
            <a:r>
              <a:rPr lang="en-US" sz="1942">
                <a:latin typeface="Cambria"/>
                <a:ea typeface="Cambria"/>
                <a:cs typeface="Cambria"/>
                <a:sym typeface="Cambria"/>
              </a:rPr>
              <a:t>Baltimore/Washington DC</a:t>
            </a:r>
            <a:endParaRPr/>
          </a:p>
          <a:p>
            <a:pPr marL="0" lvl="0" indent="0" algn="l" rtl="0">
              <a:lnSpc>
                <a:spcPct val="70000"/>
              </a:lnSpc>
              <a:spcBef>
                <a:spcPts val="750"/>
              </a:spcBef>
              <a:spcAft>
                <a:spcPts val="0"/>
              </a:spcAft>
              <a:buClr>
                <a:schemeClr val="dk1"/>
              </a:buClr>
              <a:buSzPts val="1942"/>
              <a:buNone/>
            </a:pPr>
            <a:r>
              <a:rPr lang="en-US" sz="1942">
                <a:latin typeface="Cambria"/>
                <a:ea typeface="Cambria"/>
                <a:cs typeface="Cambria"/>
                <a:sym typeface="Cambria"/>
              </a:rPr>
              <a:t>Boston</a:t>
            </a:r>
            <a:endParaRPr/>
          </a:p>
          <a:p>
            <a:pPr marL="0" lvl="0" indent="0" algn="l" rtl="0">
              <a:lnSpc>
                <a:spcPct val="70000"/>
              </a:lnSpc>
              <a:spcBef>
                <a:spcPts val="750"/>
              </a:spcBef>
              <a:spcAft>
                <a:spcPts val="0"/>
              </a:spcAft>
              <a:buClr>
                <a:schemeClr val="dk1"/>
              </a:buClr>
              <a:buSzPts val="1942"/>
              <a:buNone/>
            </a:pPr>
            <a:r>
              <a:rPr lang="en-US" sz="1942">
                <a:latin typeface="Cambria"/>
                <a:ea typeface="Cambria"/>
                <a:cs typeface="Cambria"/>
                <a:sym typeface="Cambria"/>
              </a:rPr>
              <a:t>Providence</a:t>
            </a:r>
            <a:endParaRPr/>
          </a:p>
          <a:p>
            <a:pPr marL="0" lvl="0" indent="0" algn="l" rtl="0">
              <a:lnSpc>
                <a:spcPct val="70000"/>
              </a:lnSpc>
              <a:spcBef>
                <a:spcPts val="750"/>
              </a:spcBef>
              <a:spcAft>
                <a:spcPts val="0"/>
              </a:spcAft>
              <a:buClr>
                <a:schemeClr val="dk1"/>
              </a:buClr>
              <a:buSzPts val="1942"/>
              <a:buNone/>
            </a:pPr>
            <a:r>
              <a:rPr lang="en-US" sz="1942">
                <a:latin typeface="Cambria"/>
                <a:ea typeface="Cambria"/>
                <a:cs typeface="Cambria"/>
                <a:sym typeface="Cambria"/>
              </a:rPr>
              <a:t>		   		</a:t>
            </a:r>
            <a:endParaRPr sz="1942" u="sng">
              <a:latin typeface="Cambria"/>
              <a:ea typeface="Cambria"/>
              <a:cs typeface="Cambria"/>
              <a:sym typeface="Cambria"/>
            </a:endParaRPr>
          </a:p>
          <a:p>
            <a:pPr marL="0" lvl="0" indent="0" algn="l" rtl="0">
              <a:lnSpc>
                <a:spcPct val="70000"/>
              </a:lnSpc>
              <a:spcBef>
                <a:spcPts val="750"/>
              </a:spcBef>
              <a:spcAft>
                <a:spcPts val="0"/>
              </a:spcAft>
              <a:buClr>
                <a:schemeClr val="dk1"/>
              </a:buClr>
              <a:buSzPts val="1942"/>
              <a:buNone/>
            </a:pPr>
            <a:r>
              <a:rPr lang="en-US" sz="1942">
                <a:latin typeface="Cambria"/>
                <a:ea typeface="Cambria"/>
                <a:cs typeface="Cambria"/>
                <a:sym typeface="Cambria"/>
              </a:rPr>
              <a:t>TOTAL			          		</a:t>
            </a:r>
            <a:endParaRPr/>
          </a:p>
          <a:p>
            <a:pPr marL="0" lvl="0" indent="0" algn="l" rtl="0">
              <a:lnSpc>
                <a:spcPct val="70000"/>
              </a:lnSpc>
              <a:spcBef>
                <a:spcPts val="750"/>
              </a:spcBef>
              <a:spcAft>
                <a:spcPts val="0"/>
              </a:spcAft>
              <a:buClr>
                <a:schemeClr val="dk1"/>
              </a:buClr>
              <a:buSzPts val="1942"/>
              <a:buNone/>
            </a:pPr>
            <a:endParaRPr sz="1942"/>
          </a:p>
        </p:txBody>
      </p:sp>
      <p:sp>
        <p:nvSpPr>
          <p:cNvPr id="1132" name="Google Shape;1132;p105"/>
          <p:cNvSpPr txBox="1"/>
          <p:nvPr/>
        </p:nvSpPr>
        <p:spPr>
          <a:xfrm>
            <a:off x="4572001" y="2167503"/>
            <a:ext cx="1297985" cy="29956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a:solidFill>
                  <a:schemeClr val="dk1"/>
                </a:solidFill>
                <a:latin typeface="Cambria"/>
                <a:ea typeface="Cambria"/>
                <a:cs typeface="Cambria"/>
                <a:sym typeface="Cambria"/>
              </a:rPr>
              <a:t>6,700</a:t>
            </a:r>
            <a:endParaRPr/>
          </a:p>
          <a:p>
            <a:pPr marL="0" marR="0" lvl="0" indent="0" algn="r" rtl="0">
              <a:spcBef>
                <a:spcPts val="0"/>
              </a:spcBef>
              <a:spcAft>
                <a:spcPts val="0"/>
              </a:spcAft>
              <a:buNone/>
            </a:pPr>
            <a:r>
              <a:rPr lang="en-US" sz="2000">
                <a:solidFill>
                  <a:schemeClr val="dk1"/>
                </a:solidFill>
                <a:latin typeface="Cambria"/>
                <a:ea typeface="Cambria"/>
                <a:cs typeface="Cambria"/>
                <a:sym typeface="Cambria"/>
              </a:rPr>
              <a:t>15,172</a:t>
            </a:r>
            <a:endParaRPr/>
          </a:p>
          <a:p>
            <a:pPr marL="0" marR="0" lvl="0" indent="0" algn="r" rtl="0">
              <a:spcBef>
                <a:spcPts val="0"/>
              </a:spcBef>
              <a:spcAft>
                <a:spcPts val="0"/>
              </a:spcAft>
              <a:buNone/>
            </a:pPr>
            <a:r>
              <a:rPr lang="en-US" sz="2000">
                <a:solidFill>
                  <a:schemeClr val="dk1"/>
                </a:solidFill>
                <a:latin typeface="Cambria"/>
                <a:ea typeface="Cambria"/>
                <a:cs typeface="Cambria"/>
                <a:sym typeface="Cambria"/>
              </a:rPr>
              <a:t>12,952</a:t>
            </a:r>
            <a:endParaRPr/>
          </a:p>
          <a:p>
            <a:pPr marL="0" marR="0" lvl="0" indent="0" algn="r" rtl="0">
              <a:spcBef>
                <a:spcPts val="0"/>
              </a:spcBef>
              <a:spcAft>
                <a:spcPts val="0"/>
              </a:spcAft>
              <a:buNone/>
            </a:pPr>
            <a:r>
              <a:rPr lang="en-US" sz="2000">
                <a:solidFill>
                  <a:schemeClr val="dk1"/>
                </a:solidFill>
                <a:latin typeface="Cambria"/>
                <a:ea typeface="Cambria"/>
                <a:cs typeface="Cambria"/>
                <a:sym typeface="Cambria"/>
              </a:rPr>
              <a:t>9,105</a:t>
            </a:r>
            <a:endParaRPr/>
          </a:p>
          <a:p>
            <a:pPr marL="0" marR="0" lvl="0" indent="0" algn="r" rtl="0">
              <a:spcBef>
                <a:spcPts val="0"/>
              </a:spcBef>
              <a:spcAft>
                <a:spcPts val="0"/>
              </a:spcAft>
              <a:buNone/>
            </a:pPr>
            <a:r>
              <a:rPr lang="en-US" sz="2000" u="sng">
                <a:solidFill>
                  <a:schemeClr val="dk1"/>
                </a:solidFill>
                <a:latin typeface="Cambria"/>
                <a:ea typeface="Cambria"/>
                <a:cs typeface="Cambria"/>
                <a:sym typeface="Cambria"/>
              </a:rPr>
              <a:t>1,656</a:t>
            </a:r>
            <a:endParaRPr/>
          </a:p>
          <a:p>
            <a:pPr marL="0" marR="0" lvl="0" indent="0" algn="r" rtl="0">
              <a:spcBef>
                <a:spcPts val="0"/>
              </a:spcBef>
              <a:spcAft>
                <a:spcPts val="0"/>
              </a:spcAft>
              <a:buNone/>
            </a:pPr>
            <a:endParaRPr sz="2000">
              <a:solidFill>
                <a:schemeClr val="dk1"/>
              </a:solidFill>
              <a:latin typeface="Cambria"/>
              <a:ea typeface="Cambria"/>
              <a:cs typeface="Cambria"/>
              <a:sym typeface="Cambria"/>
            </a:endParaRPr>
          </a:p>
          <a:p>
            <a:pPr marL="0" marR="0" lvl="0" indent="0" algn="r" rtl="0">
              <a:spcBef>
                <a:spcPts val="0"/>
              </a:spcBef>
              <a:spcAft>
                <a:spcPts val="0"/>
              </a:spcAft>
              <a:buNone/>
            </a:pPr>
            <a:r>
              <a:rPr lang="en-US" sz="2000">
                <a:solidFill>
                  <a:schemeClr val="dk1"/>
                </a:solidFill>
                <a:latin typeface="Cambria"/>
                <a:ea typeface="Cambria"/>
                <a:cs typeface="Cambria"/>
                <a:sym typeface="Cambria"/>
              </a:rPr>
              <a:t>43,929</a:t>
            </a:r>
            <a:endParaRPr/>
          </a:p>
        </p:txBody>
      </p:sp>
      <p:sp>
        <p:nvSpPr>
          <p:cNvPr id="1133" name="Google Shape;1133;p105"/>
          <p:cNvSpPr txBox="1"/>
          <p:nvPr/>
        </p:nvSpPr>
        <p:spPr>
          <a:xfrm>
            <a:off x="6974926" y="2177484"/>
            <a:ext cx="1297985" cy="29956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a:solidFill>
                  <a:schemeClr val="dk1"/>
                </a:solidFill>
                <a:latin typeface="Cambria"/>
                <a:ea typeface="Cambria"/>
                <a:cs typeface="Cambria"/>
                <a:sym typeface="Cambria"/>
              </a:rPr>
              <a:t>56,861</a:t>
            </a:r>
            <a:endParaRPr/>
          </a:p>
          <a:p>
            <a:pPr marL="0" marR="0" lvl="0" indent="0" algn="r" rtl="0">
              <a:spcBef>
                <a:spcPts val="0"/>
              </a:spcBef>
              <a:spcAft>
                <a:spcPts val="0"/>
              </a:spcAft>
              <a:buNone/>
            </a:pPr>
            <a:r>
              <a:rPr lang="en-US" sz="2000">
                <a:solidFill>
                  <a:schemeClr val="dk1"/>
                </a:solidFill>
                <a:latin typeface="Cambria"/>
                <a:ea typeface="Cambria"/>
                <a:cs typeface="Cambria"/>
                <a:sym typeface="Cambria"/>
              </a:rPr>
              <a:t>179,697 107,943</a:t>
            </a:r>
            <a:endParaRPr/>
          </a:p>
          <a:p>
            <a:pPr marL="0" marR="0" lvl="0" indent="0" algn="r" rtl="0">
              <a:spcBef>
                <a:spcPts val="0"/>
              </a:spcBef>
              <a:spcAft>
                <a:spcPts val="0"/>
              </a:spcAft>
              <a:buNone/>
            </a:pPr>
            <a:r>
              <a:rPr lang="en-US" sz="2000">
                <a:solidFill>
                  <a:schemeClr val="dk1"/>
                </a:solidFill>
                <a:latin typeface="Cambria"/>
                <a:ea typeface="Cambria"/>
                <a:cs typeface="Cambria"/>
                <a:sym typeface="Cambria"/>
              </a:rPr>
              <a:t>87,600</a:t>
            </a:r>
            <a:endParaRPr/>
          </a:p>
          <a:p>
            <a:pPr marL="0" marR="0" lvl="0" indent="0" algn="r" rtl="0">
              <a:spcBef>
                <a:spcPts val="0"/>
              </a:spcBef>
              <a:spcAft>
                <a:spcPts val="0"/>
              </a:spcAft>
              <a:buNone/>
            </a:pPr>
            <a:r>
              <a:rPr lang="en-US" sz="2000" u="sng">
                <a:solidFill>
                  <a:schemeClr val="dk1"/>
                </a:solidFill>
                <a:latin typeface="Cambria"/>
                <a:ea typeface="Cambria"/>
                <a:cs typeface="Cambria"/>
                <a:sym typeface="Cambria"/>
              </a:rPr>
              <a:t>17,155</a:t>
            </a:r>
            <a:endParaRPr/>
          </a:p>
          <a:p>
            <a:pPr marL="0" marR="0" lvl="0" indent="0" algn="r" rtl="0">
              <a:spcBef>
                <a:spcPts val="0"/>
              </a:spcBef>
              <a:spcAft>
                <a:spcPts val="0"/>
              </a:spcAft>
              <a:buNone/>
            </a:pPr>
            <a:endParaRPr sz="2000">
              <a:solidFill>
                <a:schemeClr val="dk1"/>
              </a:solidFill>
              <a:latin typeface="Cambria"/>
              <a:ea typeface="Cambria"/>
              <a:cs typeface="Cambria"/>
              <a:sym typeface="Cambria"/>
            </a:endParaRPr>
          </a:p>
          <a:p>
            <a:pPr marL="0" marR="0" lvl="0" indent="0" algn="r" rtl="0">
              <a:spcBef>
                <a:spcPts val="0"/>
              </a:spcBef>
              <a:spcAft>
                <a:spcPts val="0"/>
              </a:spcAft>
              <a:buNone/>
            </a:pPr>
            <a:r>
              <a:rPr lang="en-US" sz="2000">
                <a:solidFill>
                  <a:schemeClr val="dk1"/>
                </a:solidFill>
                <a:latin typeface="Cambria"/>
                <a:ea typeface="Cambria"/>
                <a:cs typeface="Cambria"/>
                <a:sym typeface="Cambria"/>
              </a:rPr>
              <a:t>449,256</a:t>
            </a:r>
            <a:endParaRPr/>
          </a:p>
        </p:txBody>
      </p:sp>
      <p:sp>
        <p:nvSpPr>
          <p:cNvPr id="1134" name="Google Shape;1134;p105"/>
          <p:cNvSpPr txBox="1"/>
          <p:nvPr/>
        </p:nvSpPr>
        <p:spPr>
          <a:xfrm>
            <a:off x="4503420" y="1616067"/>
            <a:ext cx="1749023" cy="54638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13">
                <a:solidFill>
                  <a:srgbClr val="757070"/>
                </a:solidFill>
                <a:latin typeface="Cambria"/>
                <a:ea typeface="Cambria"/>
                <a:cs typeface="Cambria"/>
                <a:sym typeface="Cambria"/>
              </a:rPr>
              <a:t># of MF Buildings*</a:t>
            </a:r>
            <a:endParaRPr/>
          </a:p>
          <a:p>
            <a:pPr marL="0" marR="0" lvl="0" indent="0" algn="ctr" rtl="0">
              <a:spcBef>
                <a:spcPts val="0"/>
              </a:spcBef>
              <a:spcAft>
                <a:spcPts val="0"/>
              </a:spcAft>
              <a:buNone/>
            </a:pPr>
            <a:r>
              <a:rPr lang="en-US" sz="1050">
                <a:solidFill>
                  <a:srgbClr val="757070"/>
                </a:solidFill>
                <a:latin typeface="Cambria"/>
                <a:ea typeface="Cambria"/>
                <a:cs typeface="Cambria"/>
                <a:sym typeface="Cambria"/>
              </a:rPr>
              <a:t>&gt; 25 units</a:t>
            </a:r>
            <a:endParaRPr/>
          </a:p>
        </p:txBody>
      </p:sp>
      <p:sp>
        <p:nvSpPr>
          <p:cNvPr id="1135" name="Google Shape;1135;p105"/>
          <p:cNvSpPr txBox="1"/>
          <p:nvPr/>
        </p:nvSpPr>
        <p:spPr>
          <a:xfrm>
            <a:off x="6867769" y="1592708"/>
            <a:ext cx="1749023" cy="553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13">
                <a:solidFill>
                  <a:srgbClr val="757070"/>
                </a:solidFill>
                <a:latin typeface="Cambria"/>
                <a:ea typeface="Cambria"/>
                <a:cs typeface="Cambria"/>
                <a:sym typeface="Cambria"/>
              </a:rPr>
              <a:t>Potential </a:t>
            </a:r>
            <a:r>
              <a:rPr lang="en-US" sz="1050">
                <a:solidFill>
                  <a:srgbClr val="757070"/>
                </a:solidFill>
                <a:latin typeface="Cambria"/>
                <a:ea typeface="Cambria"/>
                <a:cs typeface="Cambria"/>
                <a:sym typeface="Cambria"/>
              </a:rPr>
              <a:t>Tons CO</a:t>
            </a:r>
            <a:r>
              <a:rPr lang="en-US" sz="1050" baseline="-25000">
                <a:solidFill>
                  <a:srgbClr val="757070"/>
                </a:solidFill>
                <a:latin typeface="Cambria"/>
                <a:ea typeface="Cambria"/>
                <a:cs typeface="Cambria"/>
                <a:sym typeface="Cambria"/>
              </a:rPr>
              <a:t>2</a:t>
            </a:r>
            <a:r>
              <a:rPr lang="en-US" sz="1050" i="1">
                <a:solidFill>
                  <a:srgbClr val="757070"/>
                </a:solidFill>
                <a:latin typeface="Cambria"/>
                <a:ea typeface="Cambria"/>
                <a:cs typeface="Cambria"/>
                <a:sym typeface="Cambria"/>
              </a:rPr>
              <a:t>e</a:t>
            </a:r>
            <a:r>
              <a:rPr lang="en-US" sz="1050">
                <a:solidFill>
                  <a:srgbClr val="757070"/>
                </a:solidFill>
                <a:latin typeface="Cambria"/>
                <a:ea typeface="Cambria"/>
                <a:cs typeface="Cambria"/>
                <a:sym typeface="Cambria"/>
              </a:rPr>
              <a:t>/year** w/ 9% Savings </a:t>
            </a:r>
            <a:endParaRPr/>
          </a:p>
        </p:txBody>
      </p:sp>
      <p:sp>
        <p:nvSpPr>
          <p:cNvPr id="1136" name="Google Shape;1136;p105"/>
          <p:cNvSpPr txBox="1"/>
          <p:nvPr/>
        </p:nvSpPr>
        <p:spPr>
          <a:xfrm>
            <a:off x="4828784" y="5600340"/>
            <a:ext cx="3686565" cy="5334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i="1">
                <a:solidFill>
                  <a:schemeClr val="dk1"/>
                </a:solidFill>
                <a:latin typeface="Cambria"/>
                <a:ea typeface="Cambria"/>
                <a:cs typeface="Cambria"/>
                <a:sym typeface="Cambria"/>
              </a:rPr>
              <a:t>* -Extrapolation from American Community Survey, 2018</a:t>
            </a:r>
            <a:endParaRPr/>
          </a:p>
          <a:p>
            <a:pPr marL="0" marR="0" lvl="0" indent="0" algn="l" rtl="0">
              <a:spcBef>
                <a:spcPts val="0"/>
              </a:spcBef>
              <a:spcAft>
                <a:spcPts val="0"/>
              </a:spcAft>
              <a:buNone/>
            </a:pPr>
            <a:r>
              <a:rPr lang="en-US" sz="1000" i="1">
                <a:solidFill>
                  <a:schemeClr val="dk1"/>
                </a:solidFill>
                <a:latin typeface="Cambria"/>
                <a:ea typeface="Cambria"/>
                <a:cs typeface="Cambria"/>
                <a:sym typeface="Cambria"/>
              </a:rPr>
              <a:t>** -EPA Greenhouse Gas Equivalency Calculator</a:t>
            </a:r>
            <a:endParaRPr/>
          </a:p>
        </p:txBody>
      </p:sp>
      <p:cxnSp>
        <p:nvCxnSpPr>
          <p:cNvPr id="1137" name="Google Shape;1137;p105"/>
          <p:cNvCxnSpPr/>
          <p:nvPr/>
        </p:nvCxnSpPr>
        <p:spPr>
          <a:xfrm>
            <a:off x="738785" y="705673"/>
            <a:ext cx="838200" cy="0"/>
          </a:xfrm>
          <a:prstGeom prst="straightConnector1">
            <a:avLst/>
          </a:prstGeom>
          <a:noFill/>
          <a:ln w="63500" cap="flat" cmpd="sng">
            <a:solidFill>
              <a:srgbClr val="F9C926"/>
            </a:solidFill>
            <a:prstDash val="solid"/>
            <a:miter lim="800000"/>
            <a:headEnd type="none" w="sm" len="sm"/>
            <a:tailEnd type="none" w="sm" len="sm"/>
          </a:ln>
        </p:spPr>
      </p:cxnSp>
      <p:sp>
        <p:nvSpPr>
          <p:cNvPr id="1138" name="Google Shape;1138;p105"/>
          <p:cNvSpPr txBox="1"/>
          <p:nvPr/>
        </p:nvSpPr>
        <p:spPr>
          <a:xfrm>
            <a:off x="660728" y="422184"/>
            <a:ext cx="7156278"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D755D"/>
              </a:buClr>
              <a:buSzPts val="2400"/>
              <a:buFont typeface="Cambria"/>
              <a:buNone/>
            </a:pPr>
            <a:r>
              <a:rPr lang="en-US" sz="2400">
                <a:solidFill>
                  <a:srgbClr val="5D755D"/>
                </a:solidFill>
                <a:latin typeface="Cambria"/>
                <a:ea typeface="Cambria"/>
                <a:cs typeface="Cambria"/>
                <a:sym typeface="Cambria"/>
              </a:rPr>
              <a:t>Cold Climate Multifamily Buildings - Potential Impact</a:t>
            </a:r>
            <a:endParaRPr/>
          </a:p>
        </p:txBody>
      </p:sp>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pic>
        <p:nvPicPr>
          <p:cNvPr id="1144" name="Google Shape;1144;p106"/>
          <p:cNvPicPr preferRelativeResize="0"/>
          <p:nvPr/>
        </p:nvPicPr>
        <p:blipFill rotWithShape="1">
          <a:blip r:embed="rId3">
            <a:alphaModFix/>
          </a:blip>
          <a:srcRect/>
          <a:stretch/>
        </p:blipFill>
        <p:spPr>
          <a:xfrm>
            <a:off x="5863089" y="278125"/>
            <a:ext cx="2740261" cy="3653680"/>
          </a:xfrm>
          <a:prstGeom prst="rect">
            <a:avLst/>
          </a:prstGeom>
          <a:noFill/>
          <a:ln>
            <a:noFill/>
          </a:ln>
        </p:spPr>
      </p:pic>
      <p:cxnSp>
        <p:nvCxnSpPr>
          <p:cNvPr id="1145" name="Google Shape;1145;p106"/>
          <p:cNvCxnSpPr/>
          <p:nvPr/>
        </p:nvCxnSpPr>
        <p:spPr>
          <a:xfrm rot="10800000">
            <a:off x="7229665" y="4207657"/>
            <a:ext cx="469790" cy="545368"/>
          </a:xfrm>
          <a:prstGeom prst="straightConnector1">
            <a:avLst/>
          </a:prstGeom>
          <a:noFill/>
          <a:ln w="19050" cap="flat" cmpd="sng">
            <a:solidFill>
              <a:srgbClr val="FF0000"/>
            </a:solidFill>
            <a:prstDash val="solid"/>
            <a:miter lim="800000"/>
            <a:headEnd type="none" w="sm" len="sm"/>
            <a:tailEnd type="triangle" w="med" len="med"/>
          </a:ln>
        </p:spPr>
      </p:cxnSp>
      <p:sp>
        <p:nvSpPr>
          <p:cNvPr id="1146" name="Google Shape;1146;p106"/>
          <p:cNvSpPr txBox="1"/>
          <p:nvPr/>
        </p:nvSpPr>
        <p:spPr>
          <a:xfrm>
            <a:off x="6461395" y="4881216"/>
            <a:ext cx="2006328"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dirty="0">
                <a:solidFill>
                  <a:srgbClr val="FF0000"/>
                </a:solidFill>
                <a:latin typeface="Calibri"/>
                <a:ea typeface="Calibri"/>
                <a:cs typeface="Calibri"/>
                <a:sym typeface="Calibri"/>
              </a:rPr>
              <a:t>Boiler has been hotwired</a:t>
            </a:r>
            <a:endParaRPr dirty="0"/>
          </a:p>
        </p:txBody>
      </p:sp>
      <p:pic>
        <p:nvPicPr>
          <p:cNvPr id="1147" name="Google Shape;1147;p106"/>
          <p:cNvPicPr preferRelativeResize="0"/>
          <p:nvPr/>
        </p:nvPicPr>
        <p:blipFill rotWithShape="1">
          <a:blip r:embed="rId4">
            <a:alphaModFix/>
          </a:blip>
          <a:srcRect/>
          <a:stretch/>
        </p:blipFill>
        <p:spPr>
          <a:xfrm>
            <a:off x="3212690" y="1075371"/>
            <a:ext cx="2493466" cy="3677654"/>
          </a:xfrm>
          <a:prstGeom prst="rect">
            <a:avLst/>
          </a:prstGeom>
          <a:noFill/>
          <a:ln>
            <a:noFill/>
          </a:ln>
        </p:spPr>
      </p:pic>
      <p:sp>
        <p:nvSpPr>
          <p:cNvPr id="1148" name="Google Shape;1148;p106"/>
          <p:cNvSpPr txBox="1"/>
          <p:nvPr/>
        </p:nvSpPr>
        <p:spPr>
          <a:xfrm>
            <a:off x="3467090" y="478981"/>
            <a:ext cx="1801101"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rgbClr val="FF0000"/>
                </a:solidFill>
                <a:latin typeface="Calibri"/>
                <a:ea typeface="Calibri"/>
                <a:cs typeface="Calibri"/>
                <a:sym typeface="Calibri"/>
              </a:rPr>
              <a:t>Undetected gas leak!</a:t>
            </a:r>
            <a:endParaRPr/>
          </a:p>
        </p:txBody>
      </p:sp>
      <p:cxnSp>
        <p:nvCxnSpPr>
          <p:cNvPr id="1149" name="Google Shape;1149;p106"/>
          <p:cNvCxnSpPr/>
          <p:nvPr/>
        </p:nvCxnSpPr>
        <p:spPr>
          <a:xfrm>
            <a:off x="4264378" y="879091"/>
            <a:ext cx="103263" cy="1165481"/>
          </a:xfrm>
          <a:prstGeom prst="straightConnector1">
            <a:avLst/>
          </a:prstGeom>
          <a:noFill/>
          <a:ln w="19050" cap="flat" cmpd="sng">
            <a:solidFill>
              <a:srgbClr val="FF0000"/>
            </a:solidFill>
            <a:prstDash val="solid"/>
            <a:miter lim="800000"/>
            <a:headEnd type="none" w="sm" len="sm"/>
            <a:tailEnd type="triangle" w="med" len="med"/>
          </a:ln>
        </p:spPr>
      </p:cxnSp>
      <p:pic>
        <p:nvPicPr>
          <p:cNvPr id="1150" name="Google Shape;1150;p106"/>
          <p:cNvPicPr preferRelativeResize="0"/>
          <p:nvPr/>
        </p:nvPicPr>
        <p:blipFill rotWithShape="1">
          <a:blip r:embed="rId5">
            <a:alphaModFix/>
          </a:blip>
          <a:srcRect/>
          <a:stretch/>
        </p:blipFill>
        <p:spPr>
          <a:xfrm rot="10800000">
            <a:off x="305159" y="1972616"/>
            <a:ext cx="2511105" cy="3348140"/>
          </a:xfrm>
          <a:prstGeom prst="rect">
            <a:avLst/>
          </a:prstGeom>
          <a:noFill/>
          <a:ln>
            <a:noFill/>
          </a:ln>
        </p:spPr>
      </p:pic>
      <p:sp>
        <p:nvSpPr>
          <p:cNvPr id="1151" name="Google Shape;1151;p106"/>
          <p:cNvSpPr txBox="1"/>
          <p:nvPr/>
        </p:nvSpPr>
        <p:spPr>
          <a:xfrm>
            <a:off x="185924" y="5396169"/>
            <a:ext cx="2271526"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rgbClr val="FF0000"/>
                </a:solidFill>
                <a:latin typeface="Calibri"/>
                <a:ea typeface="Calibri"/>
                <a:cs typeface="Calibri"/>
                <a:sym typeface="Calibri"/>
              </a:rPr>
              <a:t>Mixing valve as petri dish</a:t>
            </a:r>
            <a:endParaRP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alpha val="72941"/>
          </a:schemeClr>
        </a:solidFill>
        <a:effectLst/>
      </p:bgPr>
    </p:bg>
    <p:spTree>
      <p:nvGrpSpPr>
        <p:cNvPr id="1" name="Shape 1156"/>
        <p:cNvGrpSpPr/>
        <p:nvPr/>
      </p:nvGrpSpPr>
      <p:grpSpPr>
        <a:xfrm>
          <a:off x="0" y="0"/>
          <a:ext cx="0" cy="0"/>
          <a:chOff x="0" y="0"/>
          <a:chExt cx="0" cy="0"/>
        </a:xfrm>
      </p:grpSpPr>
      <p:sp>
        <p:nvSpPr>
          <p:cNvPr id="1157" name="Google Shape;1157;p107"/>
          <p:cNvSpPr txBox="1"/>
          <p:nvPr/>
        </p:nvSpPr>
        <p:spPr>
          <a:xfrm>
            <a:off x="3368955" y="5233763"/>
            <a:ext cx="5241945"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rgbClr val="FF0000"/>
                </a:solidFill>
                <a:latin typeface="Calibri"/>
                <a:ea typeface="Calibri"/>
                <a:cs typeface="Calibri"/>
                <a:sym typeface="Calibri"/>
              </a:rPr>
              <a:t>Broken System Supply Sensor – resulting in excessive Equipment Cycling</a:t>
            </a:r>
            <a:endParaRPr/>
          </a:p>
        </p:txBody>
      </p:sp>
      <p:sp>
        <p:nvSpPr>
          <p:cNvPr id="1158" name="Google Shape;1158;p107"/>
          <p:cNvSpPr txBox="1"/>
          <p:nvPr/>
        </p:nvSpPr>
        <p:spPr>
          <a:xfrm>
            <a:off x="400803" y="2739413"/>
            <a:ext cx="1850436"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rgbClr val="FF0000"/>
                </a:solidFill>
                <a:latin typeface="Calibri"/>
                <a:ea typeface="Calibri"/>
                <a:cs typeface="Calibri"/>
                <a:sym typeface="Calibri"/>
              </a:rPr>
              <a:t>Broken Balancing Valve</a:t>
            </a:r>
            <a:endParaRPr/>
          </a:p>
        </p:txBody>
      </p:sp>
      <p:sp>
        <p:nvSpPr>
          <p:cNvPr id="1159" name="Google Shape;1159;p107"/>
          <p:cNvSpPr txBox="1"/>
          <p:nvPr/>
        </p:nvSpPr>
        <p:spPr>
          <a:xfrm>
            <a:off x="384304" y="5621097"/>
            <a:ext cx="2324801" cy="4001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rgbClr val="FF0000"/>
                </a:solidFill>
                <a:latin typeface="Calibri"/>
                <a:ea typeface="Calibri"/>
                <a:cs typeface="Calibri"/>
                <a:sym typeface="Calibri"/>
              </a:rPr>
              <a:t>Cut Outdoor Air Sensor</a:t>
            </a:r>
            <a:endParaRPr/>
          </a:p>
        </p:txBody>
      </p:sp>
      <p:pic>
        <p:nvPicPr>
          <p:cNvPr id="1160" name="Google Shape;1160;p107" descr="C:\Users\EmmaVanLieshout\Downloads\his-macec-20170419-1122.png"/>
          <p:cNvPicPr preferRelativeResize="0">
            <a:picLocks noGrp="1"/>
          </p:cNvPicPr>
          <p:nvPr>
            <p:ph type="body" idx="1"/>
          </p:nvPr>
        </p:nvPicPr>
        <p:blipFill rotWithShape="1">
          <a:blip r:embed="rId3">
            <a:alphaModFix/>
          </a:blip>
          <a:srcRect r="1676"/>
          <a:stretch/>
        </p:blipFill>
        <p:spPr>
          <a:xfrm>
            <a:off x="2843939" y="1084881"/>
            <a:ext cx="6083085" cy="4118807"/>
          </a:xfrm>
          <a:prstGeom prst="rect">
            <a:avLst/>
          </a:prstGeom>
          <a:noFill/>
          <a:ln>
            <a:noFill/>
          </a:ln>
        </p:spPr>
      </p:pic>
      <p:sp>
        <p:nvSpPr>
          <p:cNvPr id="1161" name="Google Shape;1161;p107"/>
          <p:cNvSpPr txBox="1"/>
          <p:nvPr/>
        </p:nvSpPr>
        <p:spPr>
          <a:xfrm>
            <a:off x="5013703" y="1072391"/>
            <a:ext cx="1833985" cy="225703"/>
          </a:xfrm>
          <a:prstGeom prst="rect">
            <a:avLst/>
          </a:prstGeom>
          <a:solidFill>
            <a:schemeClr val="lt1"/>
          </a:solidFill>
          <a:ln>
            <a:noFill/>
          </a:ln>
        </p:spPr>
        <p:txBody>
          <a:bodyPr spcFirstLastPara="1" wrap="square" lIns="45700" tIns="45700" rIns="0" bIns="0" anchor="t" anchorCtr="0">
            <a:noAutofit/>
          </a:bodyPr>
          <a:lstStyle/>
          <a:p>
            <a:pPr marL="0" marR="0" lvl="0" indent="0" algn="l" rtl="0">
              <a:spcBef>
                <a:spcPts val="0"/>
              </a:spcBef>
              <a:spcAft>
                <a:spcPts val="0"/>
              </a:spcAft>
              <a:buNone/>
            </a:pPr>
            <a:r>
              <a:rPr lang="en-US" sz="800">
                <a:solidFill>
                  <a:srgbClr val="C00000"/>
                </a:solidFill>
                <a:latin typeface="Calibri"/>
                <a:ea typeface="Calibri"/>
                <a:cs typeface="Calibri"/>
                <a:sym typeface="Calibri"/>
              </a:rPr>
              <a:t>Boiler 2 Firing Rate</a:t>
            </a:r>
            <a:endParaRPr/>
          </a:p>
        </p:txBody>
      </p:sp>
      <p:sp>
        <p:nvSpPr>
          <p:cNvPr id="1162" name="Google Shape;1162;p107"/>
          <p:cNvSpPr txBox="1"/>
          <p:nvPr/>
        </p:nvSpPr>
        <p:spPr>
          <a:xfrm>
            <a:off x="3333847" y="1084881"/>
            <a:ext cx="1540369" cy="225704"/>
          </a:xfrm>
          <a:prstGeom prst="rect">
            <a:avLst/>
          </a:prstGeom>
          <a:solidFill>
            <a:schemeClr val="lt1"/>
          </a:solidFill>
          <a:ln>
            <a:noFill/>
          </a:ln>
        </p:spPr>
        <p:txBody>
          <a:bodyPr spcFirstLastPara="1" wrap="square" lIns="45700" tIns="45700" rIns="0" bIns="0" anchor="t" anchorCtr="0">
            <a:noAutofit/>
          </a:bodyPr>
          <a:lstStyle/>
          <a:p>
            <a:pPr marL="0" marR="0" lvl="0" indent="0" algn="l" rtl="0">
              <a:spcBef>
                <a:spcPts val="0"/>
              </a:spcBef>
              <a:spcAft>
                <a:spcPts val="0"/>
              </a:spcAft>
              <a:buNone/>
            </a:pPr>
            <a:r>
              <a:rPr lang="en-US" sz="800">
                <a:solidFill>
                  <a:srgbClr val="2E75B5"/>
                </a:solidFill>
                <a:latin typeface="Calibri"/>
                <a:ea typeface="Calibri"/>
                <a:cs typeface="Calibri"/>
                <a:sym typeface="Calibri"/>
              </a:rPr>
              <a:t>Boiler 1 Firing Rate</a:t>
            </a:r>
            <a:endParaRPr/>
          </a:p>
        </p:txBody>
      </p:sp>
      <p:pic>
        <p:nvPicPr>
          <p:cNvPr id="1163" name="Google Shape;1163;p107"/>
          <p:cNvPicPr preferRelativeResize="0"/>
          <p:nvPr/>
        </p:nvPicPr>
        <p:blipFill rotWithShape="1">
          <a:blip r:embed="rId4">
            <a:alphaModFix/>
          </a:blip>
          <a:srcRect l="28495" t="13626" r="5699" b="15412"/>
          <a:stretch/>
        </p:blipFill>
        <p:spPr>
          <a:xfrm>
            <a:off x="487522" y="379405"/>
            <a:ext cx="2178185" cy="2348820"/>
          </a:xfrm>
          <a:prstGeom prst="rect">
            <a:avLst/>
          </a:prstGeom>
          <a:noFill/>
          <a:ln>
            <a:noFill/>
          </a:ln>
        </p:spPr>
      </p:pic>
      <p:pic>
        <p:nvPicPr>
          <p:cNvPr id="1164" name="Google Shape;1164;p107"/>
          <p:cNvPicPr preferRelativeResize="0"/>
          <p:nvPr/>
        </p:nvPicPr>
        <p:blipFill rotWithShape="1">
          <a:blip r:embed="rId5">
            <a:alphaModFix/>
          </a:blip>
          <a:srcRect l="34705" t="48355" b="13595"/>
          <a:stretch/>
        </p:blipFill>
        <p:spPr>
          <a:xfrm>
            <a:off x="466194" y="3272276"/>
            <a:ext cx="2267301" cy="2348820"/>
          </a:xfrm>
          <a:prstGeom prst="rect">
            <a:avLst/>
          </a:prstGeom>
          <a:noFill/>
          <a:ln>
            <a:noFill/>
          </a:ln>
        </p:spPr>
      </p:pic>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0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D755D"/>
              </a:buClr>
              <a:buSzPts val="2400"/>
              <a:buFont typeface="Cambria"/>
              <a:buNone/>
            </a:pPr>
            <a:r>
              <a:rPr lang="en-US" sz="2400">
                <a:solidFill>
                  <a:srgbClr val="5D755D"/>
                </a:solidFill>
                <a:latin typeface="Cambria"/>
                <a:ea typeface="Cambria"/>
                <a:cs typeface="Cambria"/>
                <a:sym typeface="Cambria"/>
              </a:rPr>
              <a:t>What Can ReMO Do?</a:t>
            </a:r>
            <a:endParaRPr/>
          </a:p>
        </p:txBody>
      </p:sp>
      <p:sp>
        <p:nvSpPr>
          <p:cNvPr id="1171" name="Google Shape;1171;p108"/>
          <p:cNvSpPr txBox="1">
            <a:spLocks noGrp="1"/>
          </p:cNvSpPr>
          <p:nvPr>
            <p:ph type="body" idx="1"/>
          </p:nvPr>
        </p:nvSpPr>
        <p:spPr>
          <a:xfrm>
            <a:off x="706396" y="1674496"/>
            <a:ext cx="7886700" cy="3245847"/>
          </a:xfrm>
          <a:prstGeom prst="rect">
            <a:avLst/>
          </a:prstGeom>
          <a:noFill/>
          <a:ln>
            <a:noFill/>
          </a:ln>
        </p:spPr>
        <p:txBody>
          <a:bodyPr spcFirstLastPara="1" wrap="square" lIns="91425" tIns="45700" rIns="91425" bIns="45700" anchor="t" anchorCtr="0">
            <a:noAutofit/>
          </a:bodyPr>
          <a:lstStyle/>
          <a:p>
            <a:pPr marL="171450" lvl="0" indent="-171450" algn="l" rtl="0">
              <a:lnSpc>
                <a:spcPct val="80000"/>
              </a:lnSpc>
              <a:spcBef>
                <a:spcPts val="0"/>
              </a:spcBef>
              <a:spcAft>
                <a:spcPts val="0"/>
              </a:spcAft>
              <a:buClr>
                <a:srgbClr val="595959"/>
              </a:buClr>
              <a:buSzPts val="2000"/>
              <a:buChar char="•"/>
            </a:pPr>
            <a:r>
              <a:rPr lang="en-US" sz="2000">
                <a:solidFill>
                  <a:srgbClr val="595959"/>
                </a:solidFill>
                <a:latin typeface="Libre Franklin"/>
                <a:ea typeface="Libre Franklin"/>
                <a:cs typeface="Libre Franklin"/>
                <a:sym typeface="Libre Franklin"/>
              </a:rPr>
              <a:t>Reduce consumption and costs – Carbon!</a:t>
            </a:r>
            <a:endParaRPr/>
          </a:p>
          <a:p>
            <a:pPr marL="171450" lvl="0" indent="-171450" algn="l" rtl="0">
              <a:lnSpc>
                <a:spcPct val="80000"/>
              </a:lnSpc>
              <a:spcBef>
                <a:spcPts val="750"/>
              </a:spcBef>
              <a:spcAft>
                <a:spcPts val="0"/>
              </a:spcAft>
              <a:buClr>
                <a:srgbClr val="595959"/>
              </a:buClr>
              <a:buSzPts val="2000"/>
              <a:buChar char="•"/>
            </a:pPr>
            <a:r>
              <a:rPr lang="en-US" sz="2000">
                <a:solidFill>
                  <a:srgbClr val="595959"/>
                </a:solidFill>
                <a:latin typeface="Libre Franklin"/>
                <a:ea typeface="Libre Franklin"/>
                <a:cs typeface="Libre Franklin"/>
                <a:sym typeface="Libre Franklin"/>
              </a:rPr>
              <a:t>Reduce risk from failures and emergencies</a:t>
            </a:r>
            <a:endParaRPr/>
          </a:p>
          <a:p>
            <a:pPr marL="171450" lvl="0" indent="-171450" algn="l" rtl="0">
              <a:lnSpc>
                <a:spcPct val="80000"/>
              </a:lnSpc>
              <a:spcBef>
                <a:spcPts val="750"/>
              </a:spcBef>
              <a:spcAft>
                <a:spcPts val="0"/>
              </a:spcAft>
              <a:buClr>
                <a:srgbClr val="595959"/>
              </a:buClr>
              <a:buSzPts val="2000"/>
              <a:buChar char="•"/>
            </a:pPr>
            <a:r>
              <a:rPr lang="en-US" sz="2000">
                <a:solidFill>
                  <a:srgbClr val="595959"/>
                </a:solidFill>
                <a:latin typeface="Libre Franklin"/>
                <a:ea typeface="Libre Franklin"/>
                <a:cs typeface="Libre Franklin"/>
                <a:sym typeface="Libre Franklin"/>
              </a:rPr>
              <a:t>Save time and money spent on maintenance</a:t>
            </a:r>
            <a:endParaRPr/>
          </a:p>
          <a:p>
            <a:pPr marL="171450" lvl="0" indent="-171450" algn="l" rtl="0">
              <a:lnSpc>
                <a:spcPct val="80000"/>
              </a:lnSpc>
              <a:spcBef>
                <a:spcPts val="750"/>
              </a:spcBef>
              <a:spcAft>
                <a:spcPts val="0"/>
              </a:spcAft>
              <a:buClr>
                <a:srgbClr val="595959"/>
              </a:buClr>
              <a:buSzPts val="2000"/>
              <a:buChar char="•"/>
            </a:pPr>
            <a:r>
              <a:rPr lang="en-US" sz="2000">
                <a:solidFill>
                  <a:srgbClr val="595959"/>
                </a:solidFill>
                <a:latin typeface="Libre Franklin"/>
                <a:ea typeface="Libre Franklin"/>
                <a:cs typeface="Libre Franklin"/>
                <a:sym typeface="Libre Franklin"/>
              </a:rPr>
              <a:t>Solve difficult, longstanding problems</a:t>
            </a:r>
            <a:endParaRPr/>
          </a:p>
          <a:p>
            <a:pPr marL="171450" lvl="0" indent="-171450" algn="l" rtl="0">
              <a:lnSpc>
                <a:spcPct val="80000"/>
              </a:lnSpc>
              <a:spcBef>
                <a:spcPts val="750"/>
              </a:spcBef>
              <a:spcAft>
                <a:spcPts val="0"/>
              </a:spcAft>
              <a:buClr>
                <a:srgbClr val="595959"/>
              </a:buClr>
              <a:buSzPts val="2000"/>
              <a:buChar char="•"/>
            </a:pPr>
            <a:r>
              <a:rPr lang="en-US" sz="2000">
                <a:solidFill>
                  <a:srgbClr val="595959"/>
                </a:solidFill>
                <a:latin typeface="Libre Franklin"/>
                <a:ea typeface="Libre Franklin"/>
                <a:cs typeface="Libre Franklin"/>
                <a:sym typeface="Libre Franklin"/>
              </a:rPr>
              <a:t>Keep savings in place over time</a:t>
            </a:r>
            <a:endParaRPr/>
          </a:p>
          <a:p>
            <a:pPr marL="171450" lvl="0" indent="-171450" algn="l" rtl="0">
              <a:lnSpc>
                <a:spcPct val="80000"/>
              </a:lnSpc>
              <a:spcBef>
                <a:spcPts val="750"/>
              </a:spcBef>
              <a:spcAft>
                <a:spcPts val="0"/>
              </a:spcAft>
              <a:buClr>
                <a:srgbClr val="595959"/>
              </a:buClr>
              <a:buSzPts val="2000"/>
              <a:buChar char="•"/>
            </a:pPr>
            <a:r>
              <a:rPr lang="en-US" sz="2000">
                <a:solidFill>
                  <a:srgbClr val="595959"/>
                </a:solidFill>
                <a:latin typeface="Libre Franklin"/>
                <a:ea typeface="Libre Franklin"/>
                <a:cs typeface="Libre Franklin"/>
                <a:sym typeface="Libre Franklin"/>
              </a:rPr>
              <a:t>Enable “eyes” on many buildings from a central location</a:t>
            </a:r>
            <a:endParaRPr/>
          </a:p>
          <a:p>
            <a:pPr marL="171450" lvl="0" indent="-171450" algn="l" rtl="0">
              <a:lnSpc>
                <a:spcPct val="80000"/>
              </a:lnSpc>
              <a:spcBef>
                <a:spcPts val="750"/>
              </a:spcBef>
              <a:spcAft>
                <a:spcPts val="0"/>
              </a:spcAft>
              <a:buClr>
                <a:srgbClr val="595959"/>
              </a:buClr>
              <a:buSzPts val="2000"/>
              <a:buChar char="•"/>
            </a:pPr>
            <a:r>
              <a:rPr lang="en-US" sz="2000">
                <a:solidFill>
                  <a:srgbClr val="595959"/>
                </a:solidFill>
                <a:latin typeface="Libre Franklin"/>
                <a:ea typeface="Libre Franklin"/>
                <a:cs typeface="Libre Franklin"/>
                <a:sym typeface="Libre Franklin"/>
              </a:rPr>
              <a:t>Monitor and manage service contractors</a:t>
            </a:r>
            <a:endParaRPr/>
          </a:p>
          <a:p>
            <a:pPr marL="171450" lvl="0" indent="-44450" algn="l" rtl="0">
              <a:lnSpc>
                <a:spcPct val="80000"/>
              </a:lnSpc>
              <a:spcBef>
                <a:spcPts val="750"/>
              </a:spcBef>
              <a:spcAft>
                <a:spcPts val="0"/>
              </a:spcAft>
              <a:buClr>
                <a:schemeClr val="dk1"/>
              </a:buClr>
              <a:buSzPts val="2000"/>
              <a:buNone/>
            </a:pPr>
            <a:endParaRPr sz="2000">
              <a:latin typeface="Libre Franklin"/>
              <a:ea typeface="Libre Franklin"/>
              <a:cs typeface="Libre Franklin"/>
              <a:sym typeface="Libre Franklin"/>
            </a:endParaRPr>
          </a:p>
        </p:txBody>
      </p:sp>
      <p:cxnSp>
        <p:nvCxnSpPr>
          <p:cNvPr id="1172" name="Google Shape;1172;p108"/>
          <p:cNvCxnSpPr/>
          <p:nvPr/>
        </p:nvCxnSpPr>
        <p:spPr>
          <a:xfrm>
            <a:off x="733981" y="660403"/>
            <a:ext cx="838200" cy="0"/>
          </a:xfrm>
          <a:prstGeom prst="straightConnector1">
            <a:avLst/>
          </a:prstGeom>
          <a:noFill/>
          <a:ln w="63500" cap="flat" cmpd="sng">
            <a:solidFill>
              <a:srgbClr val="F9C926"/>
            </a:solidFill>
            <a:prstDash val="solid"/>
            <a:miter lim="800000"/>
            <a:headEnd type="none" w="sm" len="sm"/>
            <a:tailEnd type="none" w="sm" len="sm"/>
          </a:ln>
        </p:spPr>
      </p:cxnSp>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pic>
        <p:nvPicPr>
          <p:cNvPr id="1178" name="Google Shape;1178;p109"/>
          <p:cNvPicPr preferRelativeResize="0"/>
          <p:nvPr/>
        </p:nvPicPr>
        <p:blipFill rotWithShape="1">
          <a:blip r:embed="rId3">
            <a:alphaModFix/>
          </a:blip>
          <a:srcRect/>
          <a:stretch/>
        </p:blipFill>
        <p:spPr>
          <a:xfrm>
            <a:off x="3691054" y="118160"/>
            <a:ext cx="6207825" cy="4966260"/>
          </a:xfrm>
          <a:prstGeom prst="rect">
            <a:avLst/>
          </a:prstGeom>
          <a:noFill/>
          <a:ln>
            <a:noFill/>
          </a:ln>
        </p:spPr>
      </p:pic>
      <p:sp>
        <p:nvSpPr>
          <p:cNvPr id="1179" name="Google Shape;1179;p109"/>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D755D"/>
              </a:buClr>
              <a:buSzPts val="2400"/>
              <a:buFont typeface="Cambria"/>
              <a:buNone/>
            </a:pPr>
            <a:r>
              <a:rPr lang="en-US" sz="2400">
                <a:solidFill>
                  <a:srgbClr val="5D755D"/>
                </a:solidFill>
                <a:latin typeface="Cambria"/>
                <a:ea typeface="Cambria"/>
                <a:cs typeface="Cambria"/>
                <a:sym typeface="Cambria"/>
              </a:rPr>
              <a:t>Our Goal</a:t>
            </a:r>
            <a:endParaRPr/>
          </a:p>
        </p:txBody>
      </p:sp>
      <p:sp>
        <p:nvSpPr>
          <p:cNvPr id="1180" name="Google Shape;1180;p109"/>
          <p:cNvSpPr txBox="1"/>
          <p:nvPr/>
        </p:nvSpPr>
        <p:spPr>
          <a:xfrm>
            <a:off x="6213216" y="4720375"/>
            <a:ext cx="1651192" cy="1604225"/>
          </a:xfrm>
          <a:prstGeom prst="rect">
            <a:avLst/>
          </a:prstGeom>
          <a:solidFill>
            <a:srgbClr val="585858"/>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lt1"/>
                </a:solidFill>
                <a:latin typeface="Libre Franklin"/>
                <a:ea typeface="Libre Franklin"/>
                <a:cs typeface="Libre Franklin"/>
                <a:sym typeface="Libre Franklin"/>
              </a:rPr>
              <a:t>Data from devices offered by different manufacturers all feed into one place to see cause and effect in a way single device platforms cannot.</a:t>
            </a:r>
            <a:endParaRPr dirty="0"/>
          </a:p>
        </p:txBody>
      </p:sp>
      <p:sp>
        <p:nvSpPr>
          <p:cNvPr id="1181" name="Google Shape;1181;p109"/>
          <p:cNvSpPr txBox="1"/>
          <p:nvPr/>
        </p:nvSpPr>
        <p:spPr>
          <a:xfrm>
            <a:off x="670469" y="1577717"/>
            <a:ext cx="3901531" cy="358799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000" dirty="0">
                <a:solidFill>
                  <a:srgbClr val="595959"/>
                </a:solidFill>
                <a:latin typeface="Libre Franklin"/>
                <a:ea typeface="Libre Franklin"/>
                <a:cs typeface="Libre Franklin"/>
                <a:sym typeface="Libre Franklin"/>
              </a:rPr>
              <a:t>Connect ALL capable devices into a single platform.</a:t>
            </a:r>
            <a:endParaRPr dirty="0"/>
          </a:p>
          <a:p>
            <a:pPr marL="285750" marR="0" lvl="0" indent="-285750" algn="l" rtl="0">
              <a:lnSpc>
                <a:spcPct val="90000"/>
              </a:lnSpc>
              <a:spcBef>
                <a:spcPts val="750"/>
              </a:spcBef>
              <a:spcAft>
                <a:spcPts val="0"/>
              </a:spcAft>
              <a:buClr>
                <a:srgbClr val="595959"/>
              </a:buClr>
              <a:buSzPts val="1800"/>
              <a:buFont typeface="Arial"/>
              <a:buChar char="•"/>
            </a:pPr>
            <a:r>
              <a:rPr lang="en-US" sz="1800" dirty="0">
                <a:solidFill>
                  <a:srgbClr val="595959"/>
                </a:solidFill>
                <a:latin typeface="Libre Franklin"/>
                <a:ea typeface="Libre Franklin"/>
                <a:cs typeface="Libre Franklin"/>
                <a:sym typeface="Libre Franklin"/>
              </a:rPr>
              <a:t>Provide flexibility for future expansion</a:t>
            </a:r>
            <a:endParaRPr dirty="0"/>
          </a:p>
          <a:p>
            <a:pPr marL="285750" marR="0" lvl="0" indent="-285750" algn="l" rtl="0">
              <a:spcBef>
                <a:spcPts val="0"/>
              </a:spcBef>
              <a:spcAft>
                <a:spcPts val="0"/>
              </a:spcAft>
              <a:buClr>
                <a:srgbClr val="595959"/>
              </a:buClr>
              <a:buSzPts val="1800"/>
              <a:buFont typeface="Arial"/>
              <a:buChar char="•"/>
            </a:pPr>
            <a:r>
              <a:rPr lang="en-US" sz="1800" dirty="0">
                <a:solidFill>
                  <a:srgbClr val="595959"/>
                </a:solidFill>
                <a:latin typeface="Libre Franklin"/>
                <a:ea typeface="Libre Franklin"/>
                <a:cs typeface="Libre Franklin"/>
                <a:sym typeface="Libre Franklin"/>
              </a:rPr>
              <a:t>Not tied to a single manufacturer’s hardware</a:t>
            </a:r>
            <a:endParaRPr dirty="0"/>
          </a:p>
          <a:p>
            <a:pPr marL="285750" marR="0" lvl="0" indent="-285750" algn="l" rtl="0">
              <a:spcBef>
                <a:spcPts val="0"/>
              </a:spcBef>
              <a:spcAft>
                <a:spcPts val="0"/>
              </a:spcAft>
              <a:buClr>
                <a:srgbClr val="595959"/>
              </a:buClr>
              <a:buSzPts val="1800"/>
              <a:buFont typeface="Arial"/>
              <a:buChar char="•"/>
            </a:pPr>
            <a:r>
              <a:rPr lang="en-US" sz="1800" dirty="0">
                <a:solidFill>
                  <a:srgbClr val="595959"/>
                </a:solidFill>
                <a:latin typeface="Libre Franklin"/>
                <a:ea typeface="Libre Franklin"/>
                <a:cs typeface="Libre Franklin"/>
                <a:sym typeface="Libre Franklin"/>
              </a:rPr>
              <a:t>Allows change out of equipment</a:t>
            </a:r>
            <a:endParaRPr dirty="0"/>
          </a:p>
          <a:p>
            <a:pPr marL="285750" marR="0" lvl="0" indent="-285750" algn="l" rtl="0">
              <a:spcBef>
                <a:spcPts val="0"/>
              </a:spcBef>
              <a:spcAft>
                <a:spcPts val="0"/>
              </a:spcAft>
              <a:buClr>
                <a:srgbClr val="595959"/>
              </a:buClr>
              <a:buSzPts val="1800"/>
              <a:buFont typeface="Arial"/>
              <a:buChar char="•"/>
            </a:pPr>
            <a:r>
              <a:rPr lang="en-US" sz="1800" dirty="0">
                <a:solidFill>
                  <a:srgbClr val="595959"/>
                </a:solidFill>
                <a:latin typeface="Libre Franklin"/>
                <a:ea typeface="Libre Franklin"/>
                <a:cs typeface="Libre Franklin"/>
                <a:sym typeface="Libre Franklin"/>
              </a:rPr>
              <a:t>Single view of building systems</a:t>
            </a:r>
            <a:endParaRPr dirty="0"/>
          </a:p>
          <a:p>
            <a:pPr marL="285750" marR="0" lvl="0" indent="-285750" algn="l" rtl="0">
              <a:spcBef>
                <a:spcPts val="0"/>
              </a:spcBef>
              <a:spcAft>
                <a:spcPts val="0"/>
              </a:spcAft>
              <a:buClr>
                <a:srgbClr val="595959"/>
              </a:buClr>
              <a:buSzPts val="1800"/>
              <a:buFont typeface="Arial"/>
              <a:buChar char="•"/>
            </a:pPr>
            <a:r>
              <a:rPr lang="en-US" sz="1800" dirty="0">
                <a:solidFill>
                  <a:srgbClr val="595959"/>
                </a:solidFill>
                <a:latin typeface="Libre Franklin"/>
                <a:ea typeface="Libre Franklin"/>
                <a:cs typeface="Libre Franklin"/>
                <a:sym typeface="Libre Franklin"/>
              </a:rPr>
              <a:t>Single interface to learn</a:t>
            </a:r>
            <a:endParaRPr dirty="0"/>
          </a:p>
          <a:p>
            <a:pPr marL="285750" marR="0" lvl="0" indent="-158750" algn="l" rtl="0">
              <a:spcBef>
                <a:spcPts val="0"/>
              </a:spcBef>
              <a:spcAft>
                <a:spcPts val="0"/>
              </a:spcAft>
              <a:buClr>
                <a:schemeClr val="dk1"/>
              </a:buClr>
              <a:buSzPts val="2000"/>
              <a:buFont typeface="Arial"/>
              <a:buNone/>
            </a:pPr>
            <a:endParaRPr sz="2000" dirty="0">
              <a:solidFill>
                <a:schemeClr val="dk1"/>
              </a:solidFill>
              <a:latin typeface="Libre Franklin"/>
              <a:ea typeface="Libre Franklin"/>
              <a:cs typeface="Libre Franklin"/>
              <a:sym typeface="Libre Franklin"/>
            </a:endParaRPr>
          </a:p>
        </p:txBody>
      </p:sp>
      <p:cxnSp>
        <p:nvCxnSpPr>
          <p:cNvPr id="1182" name="Google Shape;1182;p109"/>
          <p:cNvCxnSpPr/>
          <p:nvPr/>
        </p:nvCxnSpPr>
        <p:spPr>
          <a:xfrm>
            <a:off x="762557" y="660403"/>
            <a:ext cx="838200" cy="0"/>
          </a:xfrm>
          <a:prstGeom prst="straightConnector1">
            <a:avLst/>
          </a:prstGeom>
          <a:noFill/>
          <a:ln w="63500" cap="flat" cmpd="sng">
            <a:solidFill>
              <a:srgbClr val="F9C926"/>
            </a:solidFill>
            <a:prstDash val="solid"/>
            <a:miter lim="800000"/>
            <a:headEnd type="none" w="sm" len="sm"/>
            <a:tailEnd type="none" w="sm" len="sm"/>
          </a:ln>
        </p:spPr>
      </p:cxnSp>
    </p:spTree>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10"/>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D755D"/>
              </a:buClr>
              <a:buSzPts val="2400"/>
              <a:buFont typeface="Cambria"/>
              <a:buNone/>
            </a:pPr>
            <a:r>
              <a:rPr lang="en-US" sz="2400">
                <a:solidFill>
                  <a:srgbClr val="5D755D"/>
                </a:solidFill>
                <a:latin typeface="Cambria"/>
                <a:ea typeface="Cambria"/>
                <a:cs typeface="Cambria"/>
                <a:sym typeface="Cambria"/>
              </a:rPr>
              <a:t>Our Hope</a:t>
            </a:r>
            <a:endParaRPr/>
          </a:p>
        </p:txBody>
      </p:sp>
      <p:sp>
        <p:nvSpPr>
          <p:cNvPr id="1189" name="Google Shape;1189;p110"/>
          <p:cNvSpPr txBox="1"/>
          <p:nvPr/>
        </p:nvSpPr>
        <p:spPr>
          <a:xfrm>
            <a:off x="751718" y="1322261"/>
            <a:ext cx="6826035" cy="45044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200">
                <a:solidFill>
                  <a:srgbClr val="595959"/>
                </a:solidFill>
                <a:latin typeface="Libre Franklin"/>
                <a:ea typeface="Libre Franklin"/>
                <a:cs typeface="Libre Franklin"/>
                <a:sym typeface="Libre Franklin"/>
              </a:rPr>
              <a:t>Potential of building monitoring is embraced, </a:t>
            </a:r>
            <a:r>
              <a:rPr lang="en-US" sz="2200" i="1">
                <a:solidFill>
                  <a:srgbClr val="595959"/>
                </a:solidFill>
                <a:latin typeface="Libre Franklin"/>
                <a:ea typeface="Libre Franklin"/>
                <a:cs typeface="Libre Franklin"/>
                <a:sym typeface="Libre Franklin"/>
              </a:rPr>
              <a:t>and soon</a:t>
            </a:r>
            <a:r>
              <a:rPr lang="en-US" sz="2200">
                <a:solidFill>
                  <a:srgbClr val="595959"/>
                </a:solidFill>
                <a:latin typeface="Libre Franklin"/>
                <a:ea typeface="Libre Franklin"/>
                <a:cs typeface="Libre Franklin"/>
                <a:sym typeface="Libre Franklin"/>
              </a:rPr>
              <a:t>!</a:t>
            </a:r>
            <a:endParaRPr/>
          </a:p>
          <a:p>
            <a:pPr marL="285750" marR="0" lvl="0" indent="-285750" algn="l" rtl="0">
              <a:lnSpc>
                <a:spcPct val="90000"/>
              </a:lnSpc>
              <a:spcBef>
                <a:spcPts val="750"/>
              </a:spcBef>
              <a:spcAft>
                <a:spcPts val="0"/>
              </a:spcAft>
              <a:buClr>
                <a:srgbClr val="595959"/>
              </a:buClr>
              <a:buSzPts val="2000"/>
              <a:buFont typeface="Arial"/>
              <a:buChar char="•"/>
            </a:pPr>
            <a:r>
              <a:rPr lang="en-US" sz="2000">
                <a:solidFill>
                  <a:srgbClr val="595959"/>
                </a:solidFill>
                <a:latin typeface="Libre Franklin"/>
                <a:ea typeface="Libre Franklin"/>
                <a:cs typeface="Libre Franklin"/>
                <a:sym typeface="Libre Franklin"/>
              </a:rPr>
              <a:t>Reduce carbon emissions, NOW, while we work on electrification/low carbon grid</a:t>
            </a:r>
            <a:endParaRPr/>
          </a:p>
          <a:p>
            <a:pPr marL="628650" marR="0" lvl="1" indent="-285750" algn="l" rtl="0">
              <a:lnSpc>
                <a:spcPct val="90000"/>
              </a:lnSpc>
              <a:spcBef>
                <a:spcPts val="750"/>
              </a:spcBef>
              <a:spcAft>
                <a:spcPts val="0"/>
              </a:spcAft>
              <a:buClr>
                <a:srgbClr val="595959"/>
              </a:buClr>
              <a:buSzPts val="1600"/>
              <a:buFont typeface="Courier New"/>
              <a:buChar char="o"/>
            </a:pPr>
            <a:r>
              <a:rPr lang="en-US" sz="1600" b="0" i="0" u="none" strike="noStrike" cap="none">
                <a:solidFill>
                  <a:srgbClr val="595959"/>
                </a:solidFill>
                <a:latin typeface="Libre Franklin"/>
                <a:ea typeface="Libre Franklin"/>
                <a:cs typeface="Libre Franklin"/>
                <a:sym typeface="Libre Franklin"/>
              </a:rPr>
              <a:t>One of few impactful options for reducing </a:t>
            </a:r>
            <a:r>
              <a:rPr lang="en-US" sz="1600" b="0" i="0" u="sng" strike="noStrike" cap="none">
                <a:solidFill>
                  <a:srgbClr val="595959"/>
                </a:solidFill>
                <a:latin typeface="Libre Franklin"/>
                <a:ea typeface="Libre Franklin"/>
                <a:cs typeface="Libre Franklin"/>
                <a:sym typeface="Libre Franklin"/>
              </a:rPr>
              <a:t>gas</a:t>
            </a:r>
            <a:r>
              <a:rPr lang="en-US" sz="1600" b="0" i="0" u="none" strike="noStrike" cap="none">
                <a:solidFill>
                  <a:srgbClr val="595959"/>
                </a:solidFill>
                <a:latin typeface="Libre Franklin"/>
                <a:ea typeface="Libre Franklin"/>
                <a:cs typeface="Libre Franklin"/>
                <a:sym typeface="Libre Franklin"/>
              </a:rPr>
              <a:t> use</a:t>
            </a:r>
            <a:endParaRPr/>
          </a:p>
          <a:p>
            <a:pPr marL="628650" marR="0" lvl="1" indent="-285750" algn="l" rtl="0">
              <a:lnSpc>
                <a:spcPct val="90000"/>
              </a:lnSpc>
              <a:spcBef>
                <a:spcPts val="750"/>
              </a:spcBef>
              <a:spcAft>
                <a:spcPts val="0"/>
              </a:spcAft>
              <a:buClr>
                <a:srgbClr val="595959"/>
              </a:buClr>
              <a:buSzPts val="1600"/>
              <a:buFont typeface="Courier New"/>
              <a:buChar char="o"/>
            </a:pPr>
            <a:r>
              <a:rPr lang="en-US" sz="1600" b="0" i="0" u="none" strike="noStrike" cap="none">
                <a:solidFill>
                  <a:srgbClr val="595959"/>
                </a:solidFill>
                <a:latin typeface="Libre Franklin"/>
                <a:ea typeface="Libre Franklin"/>
                <a:cs typeface="Libre Franklin"/>
                <a:sym typeface="Libre Franklin"/>
              </a:rPr>
              <a:t>Highly flexible – equipment and fuel types</a:t>
            </a:r>
            <a:endParaRPr/>
          </a:p>
          <a:p>
            <a:pPr marL="628650" marR="0" lvl="1" indent="-285750" algn="l" rtl="0">
              <a:lnSpc>
                <a:spcPct val="90000"/>
              </a:lnSpc>
              <a:spcBef>
                <a:spcPts val="750"/>
              </a:spcBef>
              <a:spcAft>
                <a:spcPts val="0"/>
              </a:spcAft>
              <a:buClr>
                <a:srgbClr val="595959"/>
              </a:buClr>
              <a:buSzPts val="1600"/>
              <a:buFont typeface="Courier New"/>
              <a:buChar char="o"/>
            </a:pPr>
            <a:r>
              <a:rPr lang="en-US" sz="1600" b="0" i="0" u="none" strike="noStrike" cap="none">
                <a:solidFill>
                  <a:srgbClr val="595959"/>
                </a:solidFill>
                <a:latin typeface="Libre Franklin"/>
                <a:ea typeface="Libre Franklin"/>
                <a:cs typeface="Libre Franklin"/>
                <a:sym typeface="Libre Franklin"/>
              </a:rPr>
              <a:t>Large scale applicability</a:t>
            </a:r>
            <a:endParaRPr/>
          </a:p>
          <a:p>
            <a:pPr marL="285750" marR="0" lvl="0" indent="-285750" algn="l" rtl="0">
              <a:lnSpc>
                <a:spcPct val="90000"/>
              </a:lnSpc>
              <a:spcBef>
                <a:spcPts val="750"/>
              </a:spcBef>
              <a:spcAft>
                <a:spcPts val="0"/>
              </a:spcAft>
              <a:buClr>
                <a:srgbClr val="595959"/>
              </a:buClr>
              <a:buSzPts val="2000"/>
              <a:buFont typeface="Arial"/>
              <a:buChar char="•"/>
            </a:pPr>
            <a:r>
              <a:rPr lang="en-US" sz="2000">
                <a:solidFill>
                  <a:srgbClr val="595959"/>
                </a:solidFill>
                <a:latin typeface="Libre Franklin"/>
                <a:ea typeface="Libre Franklin"/>
                <a:cs typeface="Libre Franklin"/>
                <a:sym typeface="Libre Franklin"/>
              </a:rPr>
              <a:t>Achieve societal benefits </a:t>
            </a:r>
            <a:endParaRPr/>
          </a:p>
          <a:p>
            <a:pPr marL="628650" marR="0" lvl="1" indent="-285750" algn="l" rtl="0">
              <a:lnSpc>
                <a:spcPct val="90000"/>
              </a:lnSpc>
              <a:spcBef>
                <a:spcPts val="750"/>
              </a:spcBef>
              <a:spcAft>
                <a:spcPts val="0"/>
              </a:spcAft>
              <a:buClr>
                <a:srgbClr val="595959"/>
              </a:buClr>
              <a:buSzPts val="1600"/>
              <a:buFont typeface="Courier New"/>
              <a:buChar char="o"/>
            </a:pPr>
            <a:r>
              <a:rPr lang="en-US" sz="1600" b="0" i="0" u="none" strike="noStrike" cap="none">
                <a:solidFill>
                  <a:srgbClr val="595959"/>
                </a:solidFill>
                <a:latin typeface="Libre Franklin"/>
                <a:ea typeface="Libre Franklin"/>
                <a:cs typeface="Libre Franklin"/>
                <a:sym typeface="Libre Franklin"/>
              </a:rPr>
              <a:t>Keep affordable housing affordable</a:t>
            </a:r>
            <a:endParaRPr/>
          </a:p>
          <a:p>
            <a:pPr marL="628650" marR="0" lvl="1" indent="-285750" algn="l" rtl="0">
              <a:lnSpc>
                <a:spcPct val="90000"/>
              </a:lnSpc>
              <a:spcBef>
                <a:spcPts val="750"/>
              </a:spcBef>
              <a:spcAft>
                <a:spcPts val="0"/>
              </a:spcAft>
              <a:buClr>
                <a:srgbClr val="595959"/>
              </a:buClr>
              <a:buSzPts val="1600"/>
              <a:buFont typeface="Courier New"/>
              <a:buChar char="o"/>
            </a:pPr>
            <a:r>
              <a:rPr lang="en-US" sz="1600" b="0" i="0" u="none" strike="noStrike" cap="none">
                <a:solidFill>
                  <a:srgbClr val="595959"/>
                </a:solidFill>
                <a:latin typeface="Libre Franklin"/>
                <a:ea typeface="Libre Franklin"/>
                <a:cs typeface="Libre Franklin"/>
                <a:sym typeface="Libre Franklin"/>
              </a:rPr>
              <a:t>Improve resident comfort, health &amp; safety</a:t>
            </a:r>
            <a:endParaRPr/>
          </a:p>
          <a:p>
            <a:pPr marL="628650" marR="0" lvl="1" indent="-285750" algn="l" rtl="0">
              <a:lnSpc>
                <a:spcPct val="90000"/>
              </a:lnSpc>
              <a:spcBef>
                <a:spcPts val="750"/>
              </a:spcBef>
              <a:spcAft>
                <a:spcPts val="0"/>
              </a:spcAft>
              <a:buClr>
                <a:srgbClr val="595959"/>
              </a:buClr>
              <a:buSzPts val="1600"/>
              <a:buFont typeface="Courier New"/>
              <a:buChar char="o"/>
            </a:pPr>
            <a:r>
              <a:rPr lang="en-US" sz="1600" b="0" i="0" u="none" strike="noStrike" cap="none">
                <a:solidFill>
                  <a:srgbClr val="595959"/>
                </a:solidFill>
                <a:latin typeface="Libre Franklin"/>
                <a:ea typeface="Libre Franklin"/>
                <a:cs typeface="Libre Franklin"/>
                <a:sym typeface="Libre Franklin"/>
              </a:rPr>
              <a:t>Create jobs</a:t>
            </a:r>
            <a:endParaRPr/>
          </a:p>
        </p:txBody>
      </p:sp>
      <p:cxnSp>
        <p:nvCxnSpPr>
          <p:cNvPr id="1190" name="Google Shape;1190;p110"/>
          <p:cNvCxnSpPr/>
          <p:nvPr/>
        </p:nvCxnSpPr>
        <p:spPr>
          <a:xfrm>
            <a:off x="751718" y="660403"/>
            <a:ext cx="838200" cy="0"/>
          </a:xfrm>
          <a:prstGeom prst="straightConnector1">
            <a:avLst/>
          </a:prstGeom>
          <a:noFill/>
          <a:ln w="63500" cap="flat" cmpd="sng">
            <a:solidFill>
              <a:srgbClr val="F9C926"/>
            </a:solidFill>
            <a:prstDash val="solid"/>
            <a:miter lim="800000"/>
            <a:headEnd type="none" w="sm" len="sm"/>
            <a:tailEnd type="none" w="sm" len="sm"/>
          </a:ln>
        </p:spPr>
      </p:cxn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84"/>
          <p:cNvPicPr preferRelativeResize="0"/>
          <p:nvPr/>
        </p:nvPicPr>
        <p:blipFill rotWithShape="1">
          <a:blip r:embed="rId3">
            <a:alphaModFix/>
          </a:blip>
          <a:srcRect b="11980"/>
          <a:stretch/>
        </p:blipFill>
        <p:spPr>
          <a:xfrm>
            <a:off x="-6655" y="-32513"/>
            <a:ext cx="9162847" cy="7168897"/>
          </a:xfrm>
          <a:prstGeom prst="rect">
            <a:avLst/>
          </a:prstGeom>
          <a:noFill/>
          <a:ln>
            <a:noFill/>
          </a:ln>
        </p:spPr>
      </p:pic>
      <p:sp>
        <p:nvSpPr>
          <p:cNvPr id="853" name="Google Shape;853;p84"/>
          <p:cNvSpPr txBox="1"/>
          <p:nvPr/>
        </p:nvSpPr>
        <p:spPr>
          <a:xfrm>
            <a:off x="-9428" y="5219167"/>
            <a:ext cx="9162847" cy="1422400"/>
          </a:xfrm>
          <a:prstGeom prst="rect">
            <a:avLst/>
          </a:prstGeom>
          <a:solidFill>
            <a:srgbClr val="5D755D">
              <a:alpha val="9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5A5A5"/>
              </a:buClr>
              <a:buSzPts val="800"/>
              <a:buFont typeface="Arial"/>
              <a:buNone/>
            </a:pPr>
            <a:endParaRPr sz="800" b="0" i="0" u="none" strike="noStrike" cap="none">
              <a:solidFill>
                <a:srgbClr val="FFFFFF"/>
              </a:solidFill>
              <a:latin typeface="Alegreya Sans"/>
              <a:ea typeface="Alegreya Sans"/>
              <a:cs typeface="Alegreya Sans"/>
              <a:sym typeface="Alegreya Sans"/>
            </a:endParaRPr>
          </a:p>
        </p:txBody>
      </p:sp>
      <p:sp>
        <p:nvSpPr>
          <p:cNvPr id="854" name="Google Shape;854;p84"/>
          <p:cNvSpPr txBox="1"/>
          <p:nvPr/>
        </p:nvSpPr>
        <p:spPr>
          <a:xfrm>
            <a:off x="2245361" y="5515564"/>
            <a:ext cx="6898632" cy="711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Arial"/>
              <a:buNone/>
            </a:pPr>
            <a:r>
              <a:rPr lang="en-US" sz="2400" b="0" i="0" u="none" strike="noStrike" cap="none">
                <a:solidFill>
                  <a:schemeClr val="lt1"/>
                </a:solidFill>
                <a:latin typeface="Cambria"/>
                <a:ea typeface="Cambria"/>
                <a:cs typeface="Cambria"/>
                <a:sym typeface="Cambria"/>
              </a:rPr>
              <a:t>Cutting Carbon While We Work To Electrify Heat</a:t>
            </a:r>
            <a:endParaRPr/>
          </a:p>
        </p:txBody>
      </p:sp>
      <p:sp>
        <p:nvSpPr>
          <p:cNvPr id="855" name="Google Shape;855;p84"/>
          <p:cNvSpPr txBox="1"/>
          <p:nvPr/>
        </p:nvSpPr>
        <p:spPr>
          <a:xfrm>
            <a:off x="111760" y="5566364"/>
            <a:ext cx="2133600" cy="81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Libre Franklin"/>
                <a:ea typeface="Libre Franklin"/>
                <a:cs typeface="Libre Franklin"/>
                <a:sym typeface="Libre Franklin"/>
              </a:rPr>
              <a:t>Presented at the</a:t>
            </a:r>
            <a:br>
              <a:rPr lang="en-US" sz="1200" b="0" i="0" u="none" strike="noStrike" cap="none">
                <a:solidFill>
                  <a:schemeClr val="lt1"/>
                </a:solidFill>
                <a:latin typeface="Libre Franklin"/>
                <a:ea typeface="Libre Franklin"/>
                <a:cs typeface="Libre Franklin"/>
                <a:sym typeface="Libre Franklin"/>
              </a:rPr>
            </a:br>
            <a:r>
              <a:rPr lang="en-US" sz="1200" b="0" i="0" u="none" strike="noStrike" cap="none">
                <a:solidFill>
                  <a:schemeClr val="lt1"/>
                </a:solidFill>
                <a:latin typeface="Libre Franklin"/>
                <a:ea typeface="Libre Franklin"/>
                <a:cs typeface="Libre Franklin"/>
                <a:sym typeface="Libre Franklin"/>
              </a:rPr>
              <a:t>URI Pier Lecture Series</a:t>
            </a:r>
            <a:endParaRPr/>
          </a:p>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Libre Franklin"/>
                <a:ea typeface="Libre Franklin"/>
                <a:cs typeface="Libre Franklin"/>
                <a:sym typeface="Libre Franklin"/>
              </a:rPr>
              <a:t>December 9, 2019</a:t>
            </a:r>
            <a:endParaRPr/>
          </a:p>
        </p:txBody>
      </p:sp>
      <p:cxnSp>
        <p:nvCxnSpPr>
          <p:cNvPr id="856" name="Google Shape;856;p84"/>
          <p:cNvCxnSpPr/>
          <p:nvPr/>
        </p:nvCxnSpPr>
        <p:spPr>
          <a:xfrm>
            <a:off x="2155596" y="5566364"/>
            <a:ext cx="0" cy="592795"/>
          </a:xfrm>
          <a:prstGeom prst="straightConnector1">
            <a:avLst/>
          </a:prstGeom>
          <a:noFill/>
          <a:ln w="50800" cap="sq" cmpd="sng">
            <a:solidFill>
              <a:srgbClr val="F9C926"/>
            </a:solidFill>
            <a:prstDash val="solid"/>
            <a:miter lim="800000"/>
            <a:headEnd type="none" w="sm" len="sm"/>
            <a:tailEnd type="none" w="sm" len="sm"/>
          </a:ln>
        </p:spPr>
      </p:cxn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11"/>
          <p:cNvSpPr txBox="1"/>
          <p:nvPr/>
        </p:nvSpPr>
        <p:spPr>
          <a:xfrm>
            <a:off x="647218" y="623447"/>
            <a:ext cx="3430604" cy="8588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D755D"/>
              </a:buClr>
              <a:buSzPts val="2400"/>
              <a:buFont typeface="Cambria"/>
              <a:buNone/>
            </a:pPr>
            <a:r>
              <a:rPr lang="en-US" sz="2400" b="0">
                <a:solidFill>
                  <a:srgbClr val="5D755D"/>
                </a:solidFill>
                <a:latin typeface="Cambria"/>
                <a:ea typeface="Cambria"/>
                <a:cs typeface="Cambria"/>
                <a:sym typeface="Cambria"/>
              </a:rPr>
              <a:t>Thank You!</a:t>
            </a:r>
            <a:endParaRPr/>
          </a:p>
        </p:txBody>
      </p:sp>
      <p:sp>
        <p:nvSpPr>
          <p:cNvPr id="1197" name="Google Shape;1197;p111"/>
          <p:cNvSpPr txBox="1"/>
          <p:nvPr/>
        </p:nvSpPr>
        <p:spPr>
          <a:xfrm>
            <a:off x="345688" y="4300252"/>
            <a:ext cx="3487994" cy="5745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a:solidFill>
                  <a:schemeClr val="dk1"/>
                </a:solidFill>
                <a:latin typeface="Cambria"/>
                <a:ea typeface="Cambria"/>
                <a:cs typeface="Cambria"/>
                <a:sym typeface="Cambria"/>
              </a:rPr>
              <a:t>www.newecology.org</a:t>
            </a:r>
            <a:endParaRPr/>
          </a:p>
        </p:txBody>
      </p:sp>
      <p:sp>
        <p:nvSpPr>
          <p:cNvPr id="1198" name="Google Shape;1198;p111"/>
          <p:cNvSpPr txBox="1"/>
          <p:nvPr/>
        </p:nvSpPr>
        <p:spPr>
          <a:xfrm>
            <a:off x="647218" y="1745825"/>
            <a:ext cx="4560402" cy="17235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595959"/>
                </a:solidFill>
                <a:latin typeface="Cambria"/>
                <a:ea typeface="Cambria"/>
                <a:cs typeface="Cambria"/>
                <a:sym typeface="Cambria"/>
              </a:rPr>
              <a:t>Marty</a:t>
            </a:r>
            <a:r>
              <a:rPr lang="en-US" sz="2000" b="1">
                <a:solidFill>
                  <a:srgbClr val="7CA47C"/>
                </a:solidFill>
                <a:latin typeface="Cambria"/>
                <a:ea typeface="Cambria"/>
                <a:cs typeface="Cambria"/>
                <a:sym typeface="Cambria"/>
              </a:rPr>
              <a:t> </a:t>
            </a:r>
            <a:r>
              <a:rPr lang="en-US" sz="2000" b="1">
                <a:solidFill>
                  <a:srgbClr val="595959"/>
                </a:solidFill>
                <a:latin typeface="Cambria"/>
                <a:ea typeface="Cambria"/>
                <a:cs typeface="Cambria"/>
                <a:sym typeface="Cambria"/>
              </a:rPr>
              <a:t>Davey</a:t>
            </a:r>
            <a:endParaRPr/>
          </a:p>
          <a:p>
            <a:pPr marL="0" marR="0" lvl="0" indent="0" algn="l" rtl="0">
              <a:spcBef>
                <a:spcPts val="0"/>
              </a:spcBef>
              <a:spcAft>
                <a:spcPts val="0"/>
              </a:spcAft>
              <a:buNone/>
            </a:pPr>
            <a:r>
              <a:rPr lang="en-US" sz="1800">
                <a:solidFill>
                  <a:srgbClr val="595959"/>
                </a:solidFill>
                <a:latin typeface="Cambria"/>
                <a:ea typeface="Cambria"/>
                <a:cs typeface="Cambria"/>
                <a:sym typeface="Cambria"/>
              </a:rPr>
              <a:t>Director of Product &amp; Service Development</a:t>
            </a:r>
            <a:endParaRPr/>
          </a:p>
          <a:p>
            <a:pPr marL="0" marR="0" lvl="0" indent="0" algn="l" rtl="0">
              <a:spcBef>
                <a:spcPts val="0"/>
              </a:spcBef>
              <a:spcAft>
                <a:spcPts val="0"/>
              </a:spcAft>
              <a:buNone/>
            </a:pPr>
            <a:r>
              <a:rPr lang="en-US" sz="2000" u="sng">
                <a:solidFill>
                  <a:schemeClr val="hlink"/>
                </a:solidFill>
                <a:latin typeface="Cambria"/>
                <a:ea typeface="Cambria"/>
                <a:cs typeface="Cambria"/>
                <a:sym typeface="Cambria"/>
                <a:hlinkClick r:id="rId3"/>
              </a:rPr>
              <a:t>davey@newecology.org</a:t>
            </a:r>
            <a:endParaRPr sz="2000">
              <a:solidFill>
                <a:srgbClr val="595959"/>
              </a:solidFill>
              <a:latin typeface="Cambria"/>
              <a:ea typeface="Cambria"/>
              <a:cs typeface="Cambria"/>
              <a:sym typeface="Cambria"/>
            </a:endParaRPr>
          </a:p>
          <a:p>
            <a:pPr marL="0" marR="0" lvl="0" indent="0" algn="l" rtl="0">
              <a:spcBef>
                <a:spcPts val="0"/>
              </a:spcBef>
              <a:spcAft>
                <a:spcPts val="0"/>
              </a:spcAft>
              <a:buNone/>
            </a:pPr>
            <a:r>
              <a:rPr lang="en-US" sz="2000">
                <a:solidFill>
                  <a:srgbClr val="595959"/>
                </a:solidFill>
                <a:latin typeface="Cambria"/>
                <a:ea typeface="Cambria"/>
                <a:cs typeface="Cambria"/>
                <a:sym typeface="Cambria"/>
              </a:rPr>
              <a:t>617-557-1700 x7071</a:t>
            </a:r>
            <a:endParaRPr/>
          </a:p>
        </p:txBody>
      </p:sp>
      <p:cxnSp>
        <p:nvCxnSpPr>
          <p:cNvPr id="1199" name="Google Shape;1199;p111"/>
          <p:cNvCxnSpPr/>
          <p:nvPr/>
        </p:nvCxnSpPr>
        <p:spPr>
          <a:xfrm>
            <a:off x="791133" y="660403"/>
            <a:ext cx="838200" cy="0"/>
          </a:xfrm>
          <a:prstGeom prst="straightConnector1">
            <a:avLst/>
          </a:prstGeom>
          <a:noFill/>
          <a:ln w="63500" cap="flat" cmpd="sng">
            <a:solidFill>
              <a:srgbClr val="F9C926"/>
            </a:solidFill>
            <a:prstDash val="solid"/>
            <a:miter lim="800000"/>
            <a:headEnd type="none" w="sm" len="sm"/>
            <a:tailEnd type="none" w="sm" len="sm"/>
          </a:ln>
        </p:spPr>
      </p:cxn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85"/>
          <p:cNvSpPr/>
          <p:nvPr/>
        </p:nvSpPr>
        <p:spPr>
          <a:xfrm>
            <a:off x="589605" y="499809"/>
            <a:ext cx="3262563" cy="5349041"/>
          </a:xfrm>
          <a:prstGeom prst="rect">
            <a:avLst/>
          </a:prstGeom>
          <a:solidFill>
            <a:srgbClr val="5D7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Roboto Light"/>
              <a:ea typeface="Roboto Light"/>
              <a:cs typeface="Roboto Light"/>
              <a:sym typeface="Roboto Light"/>
            </a:endParaRPr>
          </a:p>
        </p:txBody>
      </p:sp>
      <p:sp>
        <p:nvSpPr>
          <p:cNvPr id="863" name="Google Shape;863;p85"/>
          <p:cNvSpPr/>
          <p:nvPr/>
        </p:nvSpPr>
        <p:spPr>
          <a:xfrm>
            <a:off x="648050" y="1284784"/>
            <a:ext cx="3145671" cy="4137029"/>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None/>
            </a:pPr>
            <a:r>
              <a:rPr lang="en-US" sz="2000" b="0" i="0" u="none" strike="noStrike" cap="none">
                <a:solidFill>
                  <a:schemeClr val="lt1"/>
                </a:solidFill>
                <a:latin typeface="Cambria"/>
                <a:ea typeface="Cambria"/>
                <a:cs typeface="Cambria"/>
                <a:sym typeface="Cambria"/>
              </a:rPr>
              <a:t>New Ecology works nationally to bring the benefits of </a:t>
            </a:r>
            <a:r>
              <a:rPr lang="en-US" sz="2000" b="0" i="0" u="none" strike="noStrike" cap="none">
                <a:solidFill>
                  <a:srgbClr val="F9C926"/>
                </a:solidFill>
                <a:latin typeface="Cambria"/>
                <a:ea typeface="Cambria"/>
                <a:cs typeface="Cambria"/>
                <a:sym typeface="Cambria"/>
              </a:rPr>
              <a:t>sustainable development </a:t>
            </a:r>
            <a:r>
              <a:rPr lang="en-US" sz="2000" b="0" i="0" u="none" strike="noStrike" cap="none">
                <a:solidFill>
                  <a:schemeClr val="lt1"/>
                </a:solidFill>
                <a:latin typeface="Cambria"/>
                <a:ea typeface="Cambria"/>
                <a:cs typeface="Cambria"/>
                <a:sym typeface="Cambria"/>
              </a:rPr>
              <a:t>to the community level, with a concerted emphasis on </a:t>
            </a:r>
            <a:r>
              <a:rPr lang="en-US" sz="2000" b="0" i="0" u="none" strike="noStrike" cap="none">
                <a:solidFill>
                  <a:srgbClr val="F9C926"/>
                </a:solidFill>
                <a:latin typeface="Cambria"/>
                <a:ea typeface="Cambria"/>
                <a:cs typeface="Cambria"/>
                <a:sym typeface="Cambria"/>
              </a:rPr>
              <a:t>underserved populations</a:t>
            </a:r>
            <a:r>
              <a:rPr lang="en-US" sz="2000" b="0" i="0" u="none" strike="noStrike" cap="none">
                <a:solidFill>
                  <a:schemeClr val="lt1"/>
                </a:solidFill>
                <a:latin typeface="Cambria"/>
                <a:ea typeface="Cambria"/>
                <a:cs typeface="Cambria"/>
                <a:sym typeface="Cambria"/>
              </a:rPr>
              <a:t>.</a:t>
            </a:r>
            <a:endParaRPr/>
          </a:p>
          <a:p>
            <a:pPr marL="0" marR="0" lvl="0" indent="0" algn="l" rtl="0">
              <a:lnSpc>
                <a:spcPct val="85000"/>
              </a:lnSpc>
              <a:spcBef>
                <a:spcPts val="600"/>
              </a:spcBef>
              <a:spcAft>
                <a:spcPts val="0"/>
              </a:spcAft>
              <a:buNone/>
            </a:pPr>
            <a:endParaRPr sz="2000" b="0" i="0" u="none" strike="noStrike" cap="none">
              <a:solidFill>
                <a:schemeClr val="lt1"/>
              </a:solidFill>
              <a:latin typeface="Cambria"/>
              <a:ea typeface="Cambria"/>
              <a:cs typeface="Cambria"/>
              <a:sym typeface="Cambria"/>
            </a:endParaRPr>
          </a:p>
          <a:p>
            <a:pPr marL="0" marR="0" lvl="0" indent="0" algn="l" rtl="0">
              <a:lnSpc>
                <a:spcPct val="85000"/>
              </a:lnSpc>
              <a:spcBef>
                <a:spcPts val="600"/>
              </a:spcBef>
              <a:spcAft>
                <a:spcPts val="0"/>
              </a:spcAft>
              <a:buNone/>
            </a:pPr>
            <a:r>
              <a:rPr lang="en-US" sz="2000" b="0" i="0" u="none" strike="noStrike" cap="none">
                <a:solidFill>
                  <a:schemeClr val="lt1"/>
                </a:solidFill>
                <a:latin typeface="Cambria"/>
                <a:ea typeface="Cambria"/>
                <a:cs typeface="Cambria"/>
                <a:sym typeface="Cambria"/>
              </a:rPr>
              <a:t>A </a:t>
            </a:r>
            <a:r>
              <a:rPr lang="en-US" sz="2000" b="0" i="0" u="none" strike="noStrike" cap="none">
                <a:solidFill>
                  <a:srgbClr val="F9C926"/>
                </a:solidFill>
                <a:latin typeface="Cambria"/>
                <a:ea typeface="Cambria"/>
                <a:cs typeface="Cambria"/>
                <a:sym typeface="Cambria"/>
              </a:rPr>
              <a:t>mission-driven non profit</a:t>
            </a:r>
            <a:r>
              <a:rPr lang="en-US" sz="2000" b="0" i="0" u="none" strike="noStrike" cap="none">
                <a:solidFill>
                  <a:schemeClr val="lt1"/>
                </a:solidFill>
                <a:latin typeface="Cambria"/>
                <a:ea typeface="Cambria"/>
                <a:cs typeface="Cambria"/>
                <a:sym typeface="Cambria"/>
              </a:rPr>
              <a:t>, we seek to make the built environment more efficient, healthy, durable and resilient.  </a:t>
            </a:r>
            <a:endParaRPr/>
          </a:p>
        </p:txBody>
      </p:sp>
      <p:sp>
        <p:nvSpPr>
          <p:cNvPr id="864" name="Google Shape;864;p85"/>
          <p:cNvSpPr txBox="1"/>
          <p:nvPr/>
        </p:nvSpPr>
        <p:spPr>
          <a:xfrm>
            <a:off x="4775389" y="2009341"/>
            <a:ext cx="3676847" cy="2585323"/>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3F3F3F"/>
              </a:buClr>
              <a:buSzPts val="2000"/>
              <a:buFont typeface="Arial"/>
              <a:buChar char="•"/>
            </a:pPr>
            <a:r>
              <a:rPr lang="en-US" sz="2000" b="0" i="0" u="none" strike="noStrike" cap="none">
                <a:solidFill>
                  <a:srgbClr val="3F3F3F"/>
                </a:solidFill>
                <a:latin typeface="Libre Franklin"/>
                <a:ea typeface="Libre Franklin"/>
                <a:cs typeface="Libre Franklin"/>
                <a:sym typeface="Libre Franklin"/>
              </a:rPr>
              <a:t>Research &amp; Test</a:t>
            </a:r>
            <a:endParaRPr/>
          </a:p>
          <a:p>
            <a:pPr marL="285750" marR="0" lvl="0" indent="-285750" algn="l" rtl="0">
              <a:spcBef>
                <a:spcPts val="600"/>
              </a:spcBef>
              <a:spcAft>
                <a:spcPts val="0"/>
              </a:spcAft>
              <a:buClr>
                <a:srgbClr val="3F3F3F"/>
              </a:buClr>
              <a:buSzPts val="2000"/>
              <a:buFont typeface="Arial"/>
              <a:buChar char="•"/>
            </a:pPr>
            <a:r>
              <a:rPr lang="en-US" sz="2000" b="0" i="0" u="none" strike="noStrike" cap="none">
                <a:solidFill>
                  <a:srgbClr val="3F3F3F"/>
                </a:solidFill>
                <a:latin typeface="Libre Franklin"/>
                <a:ea typeface="Libre Franklin"/>
                <a:cs typeface="Libre Franklin"/>
                <a:sym typeface="Libre Franklin"/>
              </a:rPr>
              <a:t>Monitor &amp; Diagnose</a:t>
            </a:r>
            <a:endParaRPr/>
          </a:p>
          <a:p>
            <a:pPr marL="285750" marR="0" lvl="0" indent="-285750" algn="l" rtl="0">
              <a:spcBef>
                <a:spcPts val="600"/>
              </a:spcBef>
              <a:spcAft>
                <a:spcPts val="0"/>
              </a:spcAft>
              <a:buClr>
                <a:srgbClr val="3F3F3F"/>
              </a:buClr>
              <a:buSzPts val="2000"/>
              <a:buFont typeface="Arial"/>
              <a:buChar char="•"/>
            </a:pPr>
            <a:r>
              <a:rPr lang="en-US" sz="2000" b="0" i="0" u="none" strike="noStrike" cap="none">
                <a:solidFill>
                  <a:srgbClr val="3F3F3F"/>
                </a:solidFill>
                <a:latin typeface="Libre Franklin"/>
                <a:ea typeface="Libre Franklin"/>
                <a:cs typeface="Libre Franklin"/>
                <a:sym typeface="Libre Franklin"/>
              </a:rPr>
              <a:t>Implement &amp; Solve</a:t>
            </a:r>
            <a:endParaRPr/>
          </a:p>
          <a:p>
            <a:pPr marL="285750" marR="0" lvl="0" indent="-285750" algn="l" rtl="0">
              <a:spcBef>
                <a:spcPts val="600"/>
              </a:spcBef>
              <a:spcAft>
                <a:spcPts val="0"/>
              </a:spcAft>
              <a:buClr>
                <a:srgbClr val="3F3F3F"/>
              </a:buClr>
              <a:buSzPts val="2000"/>
              <a:buFont typeface="Arial"/>
              <a:buChar char="•"/>
            </a:pPr>
            <a:r>
              <a:rPr lang="en-US" sz="2000" b="0" i="0" u="none" strike="noStrike" cap="none">
                <a:solidFill>
                  <a:srgbClr val="3F3F3F"/>
                </a:solidFill>
                <a:latin typeface="Libre Franklin"/>
                <a:ea typeface="Libre Franklin"/>
                <a:cs typeface="Libre Franklin"/>
                <a:sym typeface="Libre Franklin"/>
              </a:rPr>
              <a:t>Certify &amp; Verify</a:t>
            </a:r>
            <a:endParaRPr/>
          </a:p>
          <a:p>
            <a:pPr marL="285750" marR="0" lvl="0" indent="-285750" algn="l" rtl="0">
              <a:spcBef>
                <a:spcPts val="600"/>
              </a:spcBef>
              <a:spcAft>
                <a:spcPts val="0"/>
              </a:spcAft>
              <a:buClr>
                <a:srgbClr val="3F3F3F"/>
              </a:buClr>
              <a:buSzPts val="2000"/>
              <a:buFont typeface="Arial"/>
              <a:buChar char="•"/>
            </a:pPr>
            <a:r>
              <a:rPr lang="en-US" sz="2000" b="0" i="0" u="none" strike="noStrike" cap="none">
                <a:solidFill>
                  <a:srgbClr val="3F3F3F"/>
                </a:solidFill>
                <a:latin typeface="Libre Franklin"/>
                <a:ea typeface="Libre Franklin"/>
                <a:cs typeface="Libre Franklin"/>
                <a:sym typeface="Libre Franklin"/>
              </a:rPr>
              <a:t>Train &amp; Share</a:t>
            </a:r>
            <a:endParaRPr/>
          </a:p>
        </p:txBody>
      </p:sp>
      <p:sp>
        <p:nvSpPr>
          <p:cNvPr id="865" name="Google Shape;865;p85"/>
          <p:cNvSpPr txBox="1"/>
          <p:nvPr/>
        </p:nvSpPr>
        <p:spPr>
          <a:xfrm>
            <a:off x="4775389" y="1189372"/>
            <a:ext cx="2945327" cy="542069"/>
          </a:xfrm>
          <a:prstGeom prst="rect">
            <a:avLst/>
          </a:prstGeom>
          <a:solidFill>
            <a:srgbClr val="7CA47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FF"/>
              </a:buClr>
              <a:buSzPts val="2000"/>
              <a:buFont typeface="Arial"/>
              <a:buNone/>
            </a:pPr>
            <a:r>
              <a:rPr lang="en-US" sz="2000" b="0" i="0" u="none" strike="noStrike" cap="none">
                <a:solidFill>
                  <a:srgbClr val="FFFFFF"/>
                </a:solidFill>
                <a:latin typeface="Libre Franklin Medium"/>
                <a:ea typeface="Libre Franklin Medium"/>
                <a:cs typeface="Libre Franklin Medium"/>
                <a:sym typeface="Libre Franklin Medium"/>
              </a:rPr>
              <a:t>CORE WORK in Buildings:</a:t>
            </a:r>
            <a:endParaRPr/>
          </a:p>
        </p:txBody>
      </p:sp>
      <p:cxnSp>
        <p:nvCxnSpPr>
          <p:cNvPr id="866" name="Google Shape;866;p85"/>
          <p:cNvCxnSpPr/>
          <p:nvPr/>
        </p:nvCxnSpPr>
        <p:spPr>
          <a:xfrm>
            <a:off x="737991" y="1003144"/>
            <a:ext cx="525648" cy="0"/>
          </a:xfrm>
          <a:prstGeom prst="straightConnector1">
            <a:avLst/>
          </a:prstGeom>
          <a:noFill/>
          <a:ln w="63500" cap="flat" cmpd="sng">
            <a:solidFill>
              <a:srgbClr val="F9C926"/>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86"/>
          <p:cNvPicPr preferRelativeResize="0"/>
          <p:nvPr/>
        </p:nvPicPr>
        <p:blipFill rotWithShape="1">
          <a:blip r:embed="rId3">
            <a:alphaModFix/>
          </a:blip>
          <a:srcRect/>
          <a:stretch/>
        </p:blipFill>
        <p:spPr>
          <a:xfrm>
            <a:off x="5824941" y="347724"/>
            <a:ext cx="3250242" cy="4594039"/>
          </a:xfrm>
          <a:prstGeom prst="rect">
            <a:avLst/>
          </a:prstGeom>
          <a:noFill/>
          <a:ln>
            <a:noFill/>
          </a:ln>
        </p:spPr>
      </p:pic>
      <p:grpSp>
        <p:nvGrpSpPr>
          <p:cNvPr id="873" name="Google Shape;873;p86"/>
          <p:cNvGrpSpPr/>
          <p:nvPr/>
        </p:nvGrpSpPr>
        <p:grpSpPr>
          <a:xfrm>
            <a:off x="231207" y="945648"/>
            <a:ext cx="5727168" cy="5118751"/>
            <a:chOff x="807063" y="784263"/>
            <a:chExt cx="8006015" cy="4828981"/>
          </a:xfrm>
        </p:grpSpPr>
        <p:grpSp>
          <p:nvGrpSpPr>
            <p:cNvPr id="874" name="Google Shape;874;p86"/>
            <p:cNvGrpSpPr/>
            <p:nvPr/>
          </p:nvGrpSpPr>
          <p:grpSpPr>
            <a:xfrm>
              <a:off x="3048000" y="914400"/>
              <a:ext cx="3429000" cy="4332389"/>
              <a:chOff x="533400" y="1905000"/>
              <a:chExt cx="2394825" cy="3025755"/>
            </a:xfrm>
          </p:grpSpPr>
          <p:grpSp>
            <p:nvGrpSpPr>
              <p:cNvPr id="875" name="Google Shape;875;p86"/>
              <p:cNvGrpSpPr/>
              <p:nvPr/>
            </p:nvGrpSpPr>
            <p:grpSpPr>
              <a:xfrm>
                <a:off x="533400" y="1905000"/>
                <a:ext cx="2394825" cy="3025755"/>
                <a:chOff x="533400" y="1905000"/>
                <a:chExt cx="2394825" cy="3025755"/>
              </a:xfrm>
            </p:grpSpPr>
            <p:pic>
              <p:nvPicPr>
                <p:cNvPr id="876" name="Google Shape;876;p86" descr="http://www.freeusandworldmaps.com/images/USPrintable/USA52BlankBWPrint.jpg"/>
                <p:cNvPicPr preferRelativeResize="0"/>
                <p:nvPr/>
              </p:nvPicPr>
              <p:blipFill rotWithShape="1">
                <a:blip r:embed="rId4">
                  <a:alphaModFix/>
                </a:blip>
                <a:srcRect l="70156" b="53111"/>
                <a:stretch/>
              </p:blipFill>
              <p:spPr>
                <a:xfrm>
                  <a:off x="533400" y="1905000"/>
                  <a:ext cx="2394825" cy="3025755"/>
                </a:xfrm>
                <a:prstGeom prst="rect">
                  <a:avLst/>
                </a:prstGeom>
                <a:solidFill>
                  <a:srgbClr val="96B696"/>
                </a:solidFill>
                <a:ln>
                  <a:noFill/>
                </a:ln>
              </p:spPr>
            </p:pic>
            <p:sp>
              <p:nvSpPr>
                <p:cNvPr id="877" name="Google Shape;877;p86"/>
                <p:cNvSpPr/>
                <p:nvPr/>
              </p:nvSpPr>
              <p:spPr>
                <a:xfrm>
                  <a:off x="2379029" y="3101879"/>
                  <a:ext cx="66974" cy="76199"/>
                </a:xfrm>
                <a:prstGeom prst="ellipse">
                  <a:avLst/>
                </a:prstGeom>
                <a:gradFill>
                  <a:gsLst>
                    <a:gs pos="0">
                      <a:srgbClr val="DDEAF6"/>
                    </a:gs>
                    <a:gs pos="46000">
                      <a:srgbClr val="2E75B5"/>
                    </a:gs>
                    <a:gs pos="99000">
                      <a:schemeClr val="dk2"/>
                    </a:gs>
                    <a:gs pos="100000">
                      <a:schemeClr val="dk2"/>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878" name="Google Shape;878;p86"/>
                <p:cNvSpPr/>
                <p:nvPr/>
              </p:nvSpPr>
              <p:spPr>
                <a:xfrm>
                  <a:off x="2133600" y="3429001"/>
                  <a:ext cx="66974" cy="76199"/>
                </a:xfrm>
                <a:prstGeom prst="ellipse">
                  <a:avLst/>
                </a:prstGeom>
                <a:gradFill>
                  <a:gsLst>
                    <a:gs pos="0">
                      <a:srgbClr val="DDEAF6"/>
                    </a:gs>
                    <a:gs pos="46000">
                      <a:srgbClr val="2E75B5"/>
                    </a:gs>
                    <a:gs pos="100000">
                      <a:schemeClr val="dk2"/>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879" name="Google Shape;879;p86"/>
                <p:cNvSpPr/>
                <p:nvPr/>
              </p:nvSpPr>
              <p:spPr>
                <a:xfrm>
                  <a:off x="1752600" y="4114800"/>
                  <a:ext cx="66974" cy="76199"/>
                </a:xfrm>
                <a:prstGeom prst="ellipse">
                  <a:avLst/>
                </a:prstGeom>
                <a:gradFill>
                  <a:gsLst>
                    <a:gs pos="0">
                      <a:srgbClr val="DDEAF6"/>
                    </a:gs>
                    <a:gs pos="46000">
                      <a:srgbClr val="2E75B5"/>
                    </a:gs>
                    <a:gs pos="100000">
                      <a:schemeClr val="dk2"/>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880" name="Google Shape;880;p86"/>
                <p:cNvSpPr/>
                <p:nvPr/>
              </p:nvSpPr>
              <p:spPr>
                <a:xfrm>
                  <a:off x="2057400" y="3505200"/>
                  <a:ext cx="66974" cy="76199"/>
                </a:xfrm>
                <a:prstGeom prst="ellipse">
                  <a:avLst/>
                </a:prstGeom>
                <a:gradFill>
                  <a:gsLst>
                    <a:gs pos="0">
                      <a:srgbClr val="DDEAF6"/>
                    </a:gs>
                    <a:gs pos="46000">
                      <a:srgbClr val="2E75B5"/>
                    </a:gs>
                    <a:gs pos="100000">
                      <a:schemeClr val="dk2"/>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sp>
            <p:nvSpPr>
              <p:cNvPr id="881" name="Google Shape;881;p86"/>
              <p:cNvSpPr/>
              <p:nvPr/>
            </p:nvSpPr>
            <p:spPr>
              <a:xfrm>
                <a:off x="2155677" y="3543299"/>
                <a:ext cx="66974" cy="76199"/>
              </a:xfrm>
              <a:prstGeom prst="ellipse">
                <a:avLst/>
              </a:prstGeom>
              <a:gradFill>
                <a:gsLst>
                  <a:gs pos="0">
                    <a:srgbClr val="DDEAF6"/>
                  </a:gs>
                  <a:gs pos="45000">
                    <a:srgbClr val="2E75B5"/>
                  </a:gs>
                  <a:gs pos="100000">
                    <a:schemeClr val="dk2"/>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882" name="Google Shape;882;p86"/>
              <p:cNvSpPr/>
              <p:nvPr/>
            </p:nvSpPr>
            <p:spPr>
              <a:xfrm>
                <a:off x="1719113" y="3361868"/>
                <a:ext cx="66974" cy="76199"/>
              </a:xfrm>
              <a:prstGeom prst="ellipse">
                <a:avLst/>
              </a:prstGeom>
              <a:gradFill>
                <a:gsLst>
                  <a:gs pos="0">
                    <a:srgbClr val="DDEAF6"/>
                  </a:gs>
                  <a:gs pos="46000">
                    <a:srgbClr val="2E75B5"/>
                  </a:gs>
                  <a:gs pos="100000">
                    <a:schemeClr val="dk2"/>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sp>
          <p:nvSpPr>
            <p:cNvPr id="883" name="Google Shape;883;p86"/>
            <p:cNvSpPr txBox="1"/>
            <p:nvPr/>
          </p:nvSpPr>
          <p:spPr>
            <a:xfrm>
              <a:off x="1025874" y="4644242"/>
              <a:ext cx="1981201"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Washington, DC </a:t>
              </a:r>
              <a:endParaRPr/>
            </a:p>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(20 Developments)</a:t>
              </a:r>
              <a:endParaRPr/>
            </a:p>
          </p:txBody>
        </p:sp>
        <p:sp>
          <p:nvSpPr>
            <p:cNvPr id="884" name="Google Shape;884;p86"/>
            <p:cNvSpPr txBox="1"/>
            <p:nvPr/>
          </p:nvSpPr>
          <p:spPr>
            <a:xfrm>
              <a:off x="5738588" y="3737251"/>
              <a:ext cx="198120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Long Island, NY</a:t>
              </a:r>
              <a:endParaRPr/>
            </a:p>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(4 Developments)</a:t>
              </a:r>
              <a:endParaRPr/>
            </a:p>
          </p:txBody>
        </p:sp>
        <p:sp>
          <p:nvSpPr>
            <p:cNvPr id="885" name="Google Shape;885;p86"/>
            <p:cNvSpPr txBox="1"/>
            <p:nvPr/>
          </p:nvSpPr>
          <p:spPr>
            <a:xfrm>
              <a:off x="1070844" y="2078205"/>
              <a:ext cx="1981199"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Binghamton, NY</a:t>
              </a:r>
              <a:endParaRPr/>
            </a:p>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(1 Development)</a:t>
              </a:r>
              <a:endParaRPr/>
            </a:p>
          </p:txBody>
        </p:sp>
        <p:sp>
          <p:nvSpPr>
            <p:cNvPr id="886" name="Google Shape;886;p86"/>
            <p:cNvSpPr txBox="1"/>
            <p:nvPr/>
          </p:nvSpPr>
          <p:spPr>
            <a:xfrm>
              <a:off x="6548764" y="2588533"/>
              <a:ext cx="198120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Stamford, CT and Statewide</a:t>
              </a:r>
              <a:endParaRPr/>
            </a:p>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(5 Buildings)</a:t>
              </a:r>
              <a:endParaRPr/>
            </a:p>
          </p:txBody>
        </p:sp>
        <p:sp>
          <p:nvSpPr>
            <p:cNvPr id="887" name="Google Shape;887;p86"/>
            <p:cNvSpPr txBox="1"/>
            <p:nvPr/>
          </p:nvSpPr>
          <p:spPr>
            <a:xfrm>
              <a:off x="6344878" y="784263"/>
              <a:ext cx="2468200" cy="812990"/>
            </a:xfrm>
            <a:prstGeom prst="rect">
              <a:avLst/>
            </a:prstGeom>
            <a:solidFill>
              <a:srgbClr val="C4E0B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Cambridge, MA </a:t>
              </a:r>
              <a:endParaRPr/>
            </a:p>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and Statewide</a:t>
              </a:r>
              <a:endParaRPr/>
            </a:p>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(1,400+Developments)</a:t>
              </a:r>
              <a:endParaRPr/>
            </a:p>
          </p:txBody>
        </p:sp>
        <p:sp>
          <p:nvSpPr>
            <p:cNvPr id="888" name="Google Shape;888;p86"/>
            <p:cNvSpPr txBox="1"/>
            <p:nvPr/>
          </p:nvSpPr>
          <p:spPr>
            <a:xfrm>
              <a:off x="807063" y="3277565"/>
              <a:ext cx="1981201"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New York, NY</a:t>
              </a:r>
              <a:endParaRPr/>
            </a:p>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(60 Developments)</a:t>
              </a:r>
              <a:endParaRPr/>
            </a:p>
          </p:txBody>
        </p:sp>
        <p:cxnSp>
          <p:nvCxnSpPr>
            <p:cNvPr id="889" name="Google Shape;889;p86"/>
            <p:cNvCxnSpPr>
              <a:endCxn id="882" idx="1"/>
            </p:cNvCxnSpPr>
            <p:nvPr/>
          </p:nvCxnSpPr>
          <p:spPr>
            <a:xfrm>
              <a:off x="2924092" y="2341376"/>
              <a:ext cx="1835700" cy="675000"/>
            </a:xfrm>
            <a:prstGeom prst="straightConnector1">
              <a:avLst/>
            </a:prstGeom>
            <a:noFill/>
            <a:ln w="12700" cap="flat" cmpd="sng">
              <a:solidFill>
                <a:schemeClr val="dk2"/>
              </a:solidFill>
              <a:prstDash val="solid"/>
              <a:miter lim="800000"/>
              <a:headEnd type="none" w="sm" len="sm"/>
              <a:tailEnd type="none" w="sm" len="sm"/>
            </a:ln>
          </p:spPr>
        </p:cxnSp>
        <p:cxnSp>
          <p:nvCxnSpPr>
            <p:cNvPr id="890" name="Google Shape;890;p86"/>
            <p:cNvCxnSpPr/>
            <p:nvPr/>
          </p:nvCxnSpPr>
          <p:spPr>
            <a:xfrm rot="10800000" flipH="1">
              <a:off x="2572901" y="3242304"/>
              <a:ext cx="2657218" cy="237839"/>
            </a:xfrm>
            <a:prstGeom prst="straightConnector1">
              <a:avLst/>
            </a:prstGeom>
            <a:noFill/>
            <a:ln w="12700" cap="flat" cmpd="sng">
              <a:solidFill>
                <a:schemeClr val="dk2"/>
              </a:solidFill>
              <a:prstDash val="solid"/>
              <a:miter lim="800000"/>
              <a:headEnd type="none" w="sm" len="sm"/>
              <a:tailEnd type="none" w="sm" len="sm"/>
            </a:ln>
          </p:spPr>
        </p:cxnSp>
        <p:cxnSp>
          <p:nvCxnSpPr>
            <p:cNvPr id="891" name="Google Shape;891;p86"/>
            <p:cNvCxnSpPr>
              <a:endCxn id="879" idx="2"/>
            </p:cNvCxnSpPr>
            <p:nvPr/>
          </p:nvCxnSpPr>
          <p:spPr>
            <a:xfrm rot="10800000" flipH="1">
              <a:off x="2905196" y="4133026"/>
              <a:ext cx="1888500" cy="625800"/>
            </a:xfrm>
            <a:prstGeom prst="straightConnector1">
              <a:avLst/>
            </a:prstGeom>
            <a:noFill/>
            <a:ln w="12700" cap="flat" cmpd="sng">
              <a:solidFill>
                <a:schemeClr val="dk2"/>
              </a:solidFill>
              <a:prstDash val="solid"/>
              <a:miter lim="800000"/>
              <a:headEnd type="none" w="sm" len="sm"/>
              <a:tailEnd type="none" w="sm" len="sm"/>
            </a:ln>
          </p:spPr>
        </p:cxnSp>
        <p:cxnSp>
          <p:nvCxnSpPr>
            <p:cNvPr id="892" name="Google Shape;892;p86"/>
            <p:cNvCxnSpPr>
              <a:endCxn id="877" idx="7"/>
            </p:cNvCxnSpPr>
            <p:nvPr/>
          </p:nvCxnSpPr>
          <p:spPr>
            <a:xfrm flipH="1">
              <a:off x="5772493" y="1175914"/>
              <a:ext cx="847200" cy="1468200"/>
            </a:xfrm>
            <a:prstGeom prst="straightConnector1">
              <a:avLst/>
            </a:prstGeom>
            <a:noFill/>
            <a:ln w="12700" cap="flat" cmpd="sng">
              <a:solidFill>
                <a:schemeClr val="dk2"/>
              </a:solidFill>
              <a:prstDash val="solid"/>
              <a:miter lim="800000"/>
              <a:headEnd type="none" w="sm" len="sm"/>
              <a:tailEnd type="none" w="sm" len="sm"/>
            </a:ln>
          </p:spPr>
        </p:cxnSp>
        <p:cxnSp>
          <p:nvCxnSpPr>
            <p:cNvPr id="893" name="Google Shape;893;p86"/>
            <p:cNvCxnSpPr>
              <a:endCxn id="878" idx="6"/>
            </p:cNvCxnSpPr>
            <p:nvPr/>
          </p:nvCxnSpPr>
          <p:spPr>
            <a:xfrm flipH="1">
              <a:off x="5435122" y="2878974"/>
              <a:ext cx="1165500" cy="272100"/>
            </a:xfrm>
            <a:prstGeom prst="straightConnector1">
              <a:avLst/>
            </a:prstGeom>
            <a:noFill/>
            <a:ln w="12700" cap="flat" cmpd="sng">
              <a:solidFill>
                <a:schemeClr val="dk2"/>
              </a:solidFill>
              <a:prstDash val="solid"/>
              <a:miter lim="800000"/>
              <a:headEnd type="none" w="sm" len="sm"/>
              <a:tailEnd type="none" w="sm" len="sm"/>
            </a:ln>
          </p:spPr>
        </p:cxnSp>
        <p:cxnSp>
          <p:nvCxnSpPr>
            <p:cNvPr id="894" name="Google Shape;894;p86"/>
            <p:cNvCxnSpPr>
              <a:endCxn id="881" idx="5"/>
            </p:cNvCxnSpPr>
            <p:nvPr/>
          </p:nvCxnSpPr>
          <p:spPr>
            <a:xfrm rot="10800000">
              <a:off x="5452689" y="3353304"/>
              <a:ext cx="608400" cy="367500"/>
            </a:xfrm>
            <a:prstGeom prst="straightConnector1">
              <a:avLst/>
            </a:prstGeom>
            <a:noFill/>
            <a:ln w="12700" cap="flat" cmpd="sng">
              <a:solidFill>
                <a:schemeClr val="dk2"/>
              </a:solidFill>
              <a:prstDash val="solid"/>
              <a:miter lim="800000"/>
              <a:headEnd type="none" w="sm" len="sm"/>
              <a:tailEnd type="none" w="sm" len="sm"/>
            </a:ln>
          </p:spPr>
        </p:cxnSp>
        <p:sp>
          <p:nvSpPr>
            <p:cNvPr id="895" name="Google Shape;895;p86"/>
            <p:cNvSpPr txBox="1"/>
            <p:nvPr/>
          </p:nvSpPr>
          <p:spPr>
            <a:xfrm>
              <a:off x="4797022" y="5032537"/>
              <a:ext cx="2155076" cy="580707"/>
            </a:xfrm>
            <a:prstGeom prst="rect">
              <a:avLst/>
            </a:prstGeom>
            <a:solidFill>
              <a:srgbClr val="C4E0B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Delaware</a:t>
              </a:r>
              <a:endParaRPr/>
            </a:p>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(200 Developments)</a:t>
              </a:r>
              <a:endParaRPr/>
            </a:p>
          </p:txBody>
        </p:sp>
        <p:cxnSp>
          <p:nvCxnSpPr>
            <p:cNvPr id="896" name="Google Shape;896;p86"/>
            <p:cNvCxnSpPr>
              <a:stCxn id="895" idx="0"/>
              <a:endCxn id="897" idx="5"/>
            </p:cNvCxnSpPr>
            <p:nvPr/>
          </p:nvCxnSpPr>
          <p:spPr>
            <a:xfrm rot="10800000">
              <a:off x="5203460" y="3968137"/>
              <a:ext cx="671100" cy="1064400"/>
            </a:xfrm>
            <a:prstGeom prst="straightConnector1">
              <a:avLst/>
            </a:prstGeom>
            <a:noFill/>
            <a:ln w="12700" cap="flat" cmpd="sng">
              <a:solidFill>
                <a:schemeClr val="dk2"/>
              </a:solidFill>
              <a:prstDash val="solid"/>
              <a:miter lim="800000"/>
              <a:headEnd type="none" w="sm" len="sm"/>
              <a:tailEnd type="none" w="sm" len="sm"/>
            </a:ln>
          </p:spPr>
        </p:cxnSp>
        <p:sp>
          <p:nvSpPr>
            <p:cNvPr id="897" name="Google Shape;897;p86"/>
            <p:cNvSpPr/>
            <p:nvPr/>
          </p:nvSpPr>
          <p:spPr>
            <a:xfrm>
              <a:off x="5121570" y="3874957"/>
              <a:ext cx="95896" cy="109105"/>
            </a:xfrm>
            <a:prstGeom prst="ellipse">
              <a:avLst/>
            </a:prstGeom>
            <a:gradFill>
              <a:gsLst>
                <a:gs pos="0">
                  <a:srgbClr val="DDEAF6"/>
                </a:gs>
                <a:gs pos="45000">
                  <a:srgbClr val="2E75B5"/>
                </a:gs>
                <a:gs pos="100000">
                  <a:schemeClr val="dk2"/>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sp>
        <p:nvSpPr>
          <p:cNvPr id="898" name="Google Shape;898;p86"/>
          <p:cNvSpPr/>
          <p:nvPr/>
        </p:nvSpPr>
        <p:spPr>
          <a:xfrm>
            <a:off x="589606" y="499809"/>
            <a:ext cx="1522530" cy="1580959"/>
          </a:xfrm>
          <a:prstGeom prst="rect">
            <a:avLst/>
          </a:prstGeom>
          <a:solidFill>
            <a:srgbClr val="5D7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Roboto Light"/>
              <a:ea typeface="Roboto Light"/>
              <a:cs typeface="Roboto Light"/>
              <a:sym typeface="Roboto Light"/>
            </a:endParaRPr>
          </a:p>
        </p:txBody>
      </p:sp>
      <p:sp>
        <p:nvSpPr>
          <p:cNvPr id="899" name="Google Shape;899;p86"/>
          <p:cNvSpPr/>
          <p:nvPr/>
        </p:nvSpPr>
        <p:spPr>
          <a:xfrm>
            <a:off x="648050" y="1320101"/>
            <a:ext cx="3145671" cy="443711"/>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None/>
            </a:pPr>
            <a:r>
              <a:rPr lang="en-US" sz="2000" b="0" i="0" u="none" strike="noStrike" cap="none">
                <a:solidFill>
                  <a:schemeClr val="lt1"/>
                </a:solidFill>
                <a:latin typeface="Cambria"/>
                <a:ea typeface="Cambria"/>
                <a:cs typeface="Cambria"/>
                <a:sym typeface="Cambria"/>
              </a:rPr>
              <a:t>Resiliency</a:t>
            </a:r>
            <a:endParaRPr/>
          </a:p>
        </p:txBody>
      </p:sp>
      <p:cxnSp>
        <p:nvCxnSpPr>
          <p:cNvPr id="900" name="Google Shape;900;p86"/>
          <p:cNvCxnSpPr/>
          <p:nvPr/>
        </p:nvCxnSpPr>
        <p:spPr>
          <a:xfrm>
            <a:off x="737991" y="1003144"/>
            <a:ext cx="525648" cy="0"/>
          </a:xfrm>
          <a:prstGeom prst="straightConnector1">
            <a:avLst/>
          </a:prstGeom>
          <a:noFill/>
          <a:ln w="63500" cap="flat" cmpd="sng">
            <a:solidFill>
              <a:srgbClr val="F9C926"/>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87"/>
          <p:cNvSpPr/>
          <p:nvPr/>
        </p:nvSpPr>
        <p:spPr>
          <a:xfrm>
            <a:off x="589606" y="499809"/>
            <a:ext cx="1522530" cy="1580959"/>
          </a:xfrm>
          <a:prstGeom prst="rect">
            <a:avLst/>
          </a:prstGeom>
          <a:solidFill>
            <a:srgbClr val="5D7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Roboto Light"/>
              <a:ea typeface="Roboto Light"/>
              <a:cs typeface="Roboto Light"/>
              <a:sym typeface="Roboto Light"/>
            </a:endParaRPr>
          </a:p>
        </p:txBody>
      </p:sp>
      <p:sp>
        <p:nvSpPr>
          <p:cNvPr id="907" name="Google Shape;907;p87"/>
          <p:cNvSpPr/>
          <p:nvPr/>
        </p:nvSpPr>
        <p:spPr>
          <a:xfrm>
            <a:off x="648050" y="1320101"/>
            <a:ext cx="3145671" cy="443711"/>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None/>
            </a:pPr>
            <a:r>
              <a:rPr lang="en-US" sz="2000" b="0" i="0" u="none" strike="noStrike" cap="none">
                <a:solidFill>
                  <a:schemeClr val="lt1"/>
                </a:solidFill>
                <a:latin typeface="Cambria"/>
                <a:ea typeface="Cambria"/>
                <a:cs typeface="Cambria"/>
                <a:sym typeface="Cambria"/>
              </a:rPr>
              <a:t>Resiliency</a:t>
            </a:r>
            <a:endParaRPr/>
          </a:p>
        </p:txBody>
      </p:sp>
      <p:cxnSp>
        <p:nvCxnSpPr>
          <p:cNvPr id="908" name="Google Shape;908;p87"/>
          <p:cNvCxnSpPr/>
          <p:nvPr/>
        </p:nvCxnSpPr>
        <p:spPr>
          <a:xfrm>
            <a:off x="737991" y="1003144"/>
            <a:ext cx="525648" cy="0"/>
          </a:xfrm>
          <a:prstGeom prst="straightConnector1">
            <a:avLst/>
          </a:prstGeom>
          <a:noFill/>
          <a:ln w="63500" cap="flat" cmpd="sng">
            <a:solidFill>
              <a:srgbClr val="F9C926"/>
            </a:solidFill>
            <a:prstDash val="solid"/>
            <a:miter lim="800000"/>
            <a:headEnd type="none" w="sm" len="sm"/>
            <a:tailEnd type="none" w="sm" len="sm"/>
          </a:ln>
        </p:spPr>
      </p:cxnSp>
      <p:pic>
        <p:nvPicPr>
          <p:cNvPr id="909" name="Google Shape;909;p87"/>
          <p:cNvPicPr preferRelativeResize="0"/>
          <p:nvPr/>
        </p:nvPicPr>
        <p:blipFill rotWithShape="1">
          <a:blip r:embed="rId3">
            <a:alphaModFix/>
          </a:blip>
          <a:srcRect/>
          <a:stretch/>
        </p:blipFill>
        <p:spPr>
          <a:xfrm>
            <a:off x="5414960" y="499809"/>
            <a:ext cx="3330098" cy="4308878"/>
          </a:xfrm>
          <a:prstGeom prst="rect">
            <a:avLst/>
          </a:prstGeom>
          <a:noFill/>
          <a:ln w="9525" cap="flat" cmpd="sng">
            <a:solidFill>
              <a:schemeClr val="dk1"/>
            </a:solidFill>
            <a:prstDash val="solid"/>
            <a:round/>
            <a:headEnd type="none" w="sm" len="sm"/>
            <a:tailEnd type="none" w="sm" len="sm"/>
          </a:ln>
        </p:spPr>
      </p:pic>
      <p:pic>
        <p:nvPicPr>
          <p:cNvPr id="910" name="Google Shape;910;p87"/>
          <p:cNvPicPr preferRelativeResize="0"/>
          <p:nvPr/>
        </p:nvPicPr>
        <p:blipFill rotWithShape="1">
          <a:blip r:embed="rId4">
            <a:alphaModFix/>
          </a:blip>
          <a:srcRect/>
          <a:stretch/>
        </p:blipFill>
        <p:spPr>
          <a:xfrm>
            <a:off x="589606" y="2228851"/>
            <a:ext cx="4308934" cy="287178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88"/>
          <p:cNvSpPr/>
          <p:nvPr/>
        </p:nvSpPr>
        <p:spPr>
          <a:xfrm>
            <a:off x="589606" y="499809"/>
            <a:ext cx="1522530" cy="1580959"/>
          </a:xfrm>
          <a:prstGeom prst="rect">
            <a:avLst/>
          </a:prstGeom>
          <a:solidFill>
            <a:srgbClr val="5D7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Roboto Light"/>
              <a:ea typeface="Roboto Light"/>
              <a:cs typeface="Roboto Light"/>
              <a:sym typeface="Roboto Light"/>
            </a:endParaRPr>
          </a:p>
        </p:txBody>
      </p:sp>
      <p:sp>
        <p:nvSpPr>
          <p:cNvPr id="917" name="Google Shape;917;p88"/>
          <p:cNvSpPr/>
          <p:nvPr/>
        </p:nvSpPr>
        <p:spPr>
          <a:xfrm>
            <a:off x="648050" y="1320101"/>
            <a:ext cx="3145671" cy="443711"/>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None/>
            </a:pPr>
            <a:r>
              <a:rPr lang="en-US" sz="2000" b="0" i="0" u="none" strike="noStrike" cap="none">
                <a:solidFill>
                  <a:schemeClr val="lt1"/>
                </a:solidFill>
                <a:latin typeface="Cambria"/>
                <a:ea typeface="Cambria"/>
                <a:cs typeface="Cambria"/>
                <a:sym typeface="Cambria"/>
              </a:rPr>
              <a:t>Resiliency</a:t>
            </a:r>
            <a:endParaRPr/>
          </a:p>
        </p:txBody>
      </p:sp>
      <p:cxnSp>
        <p:nvCxnSpPr>
          <p:cNvPr id="918" name="Google Shape;918;p88"/>
          <p:cNvCxnSpPr/>
          <p:nvPr/>
        </p:nvCxnSpPr>
        <p:spPr>
          <a:xfrm>
            <a:off x="737991" y="1003144"/>
            <a:ext cx="525648" cy="0"/>
          </a:xfrm>
          <a:prstGeom prst="straightConnector1">
            <a:avLst/>
          </a:prstGeom>
          <a:noFill/>
          <a:ln w="63500" cap="flat" cmpd="sng">
            <a:solidFill>
              <a:srgbClr val="F9C926"/>
            </a:solidFill>
            <a:prstDash val="solid"/>
            <a:miter lim="800000"/>
            <a:headEnd type="none" w="sm" len="sm"/>
            <a:tailEnd type="none" w="sm" len="sm"/>
          </a:ln>
        </p:spPr>
      </p:cxnSp>
      <p:pic>
        <p:nvPicPr>
          <p:cNvPr id="919" name="Google Shape;919;p88"/>
          <p:cNvPicPr preferRelativeResize="0"/>
          <p:nvPr/>
        </p:nvPicPr>
        <p:blipFill rotWithShape="1">
          <a:blip r:embed="rId3">
            <a:alphaModFix/>
          </a:blip>
          <a:srcRect/>
          <a:stretch/>
        </p:blipFill>
        <p:spPr>
          <a:xfrm>
            <a:off x="589606" y="2218436"/>
            <a:ext cx="5225242" cy="2954230"/>
          </a:xfrm>
          <a:prstGeom prst="rect">
            <a:avLst/>
          </a:prstGeom>
          <a:noFill/>
          <a:ln>
            <a:noFill/>
          </a:ln>
        </p:spPr>
      </p:pic>
      <p:pic>
        <p:nvPicPr>
          <p:cNvPr id="920" name="Google Shape;920;p88"/>
          <p:cNvPicPr preferRelativeResize="0"/>
          <p:nvPr/>
        </p:nvPicPr>
        <p:blipFill rotWithShape="1">
          <a:blip r:embed="rId4">
            <a:alphaModFix/>
          </a:blip>
          <a:srcRect/>
          <a:stretch/>
        </p:blipFill>
        <p:spPr>
          <a:xfrm>
            <a:off x="5986459" y="2233659"/>
            <a:ext cx="2808364" cy="2942813"/>
          </a:xfrm>
          <a:prstGeom prst="rect">
            <a:avLst/>
          </a:prstGeom>
          <a:noFill/>
          <a:ln w="19050" cap="flat" cmpd="sng">
            <a:solidFill>
              <a:schemeClr val="dk1"/>
            </a:solidFill>
            <a:prstDash val="solid"/>
            <a:round/>
            <a:headEnd type="none" w="sm" len="sm"/>
            <a:tailEnd type="none" w="sm" len="sm"/>
          </a:ln>
        </p:spPr>
      </p:pic>
      <p:sp>
        <p:nvSpPr>
          <p:cNvPr id="921" name="Google Shape;921;p88"/>
          <p:cNvSpPr txBox="1"/>
          <p:nvPr/>
        </p:nvSpPr>
        <p:spPr>
          <a:xfrm>
            <a:off x="4452938" y="533649"/>
            <a:ext cx="76200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43E48"/>
              </a:buClr>
              <a:buSzPts val="2400"/>
              <a:buFont typeface="Cambria"/>
              <a:buNone/>
            </a:pPr>
            <a:r>
              <a:rPr lang="en-US" sz="2400" b="0" i="0" u="none" strike="noStrike" cap="none">
                <a:solidFill>
                  <a:srgbClr val="343E48"/>
                </a:solidFill>
                <a:latin typeface="Cambria"/>
                <a:ea typeface="Cambria"/>
                <a:cs typeface="Cambria"/>
                <a:sym typeface="Cambria"/>
              </a:rPr>
              <a:t>Passive House New Construction</a:t>
            </a:r>
            <a:endParaRPr sz="2400" b="0" i="0" u="none" strike="noStrike" cap="none">
              <a:solidFill>
                <a:srgbClr val="343E48"/>
              </a:solidFill>
              <a:latin typeface="Cambria"/>
              <a:ea typeface="Cambria"/>
              <a:cs typeface="Cambria"/>
              <a:sym typeface="Cambr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Google Shape;927;p89" descr="Airel with Water near completion.jpg"/>
          <p:cNvPicPr preferRelativeResize="0"/>
          <p:nvPr/>
        </p:nvPicPr>
        <p:blipFill rotWithShape="1">
          <a:blip r:embed="rId3">
            <a:alphaModFix/>
          </a:blip>
          <a:srcRect t="14351" b="14352"/>
          <a:stretch/>
        </p:blipFill>
        <p:spPr>
          <a:xfrm>
            <a:off x="1432452" y="518823"/>
            <a:ext cx="6861542" cy="5710229"/>
          </a:xfrm>
          <a:prstGeom prst="rect">
            <a:avLst/>
          </a:prstGeom>
          <a:noFill/>
          <a:ln>
            <a:noFill/>
          </a:ln>
        </p:spPr>
      </p:pic>
      <p:sp>
        <p:nvSpPr>
          <p:cNvPr id="928" name="Google Shape;928;p89"/>
          <p:cNvSpPr/>
          <p:nvPr/>
        </p:nvSpPr>
        <p:spPr>
          <a:xfrm>
            <a:off x="589606" y="499809"/>
            <a:ext cx="1522530" cy="1580959"/>
          </a:xfrm>
          <a:prstGeom prst="rect">
            <a:avLst/>
          </a:prstGeom>
          <a:solidFill>
            <a:srgbClr val="5D7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Roboto Light"/>
              <a:ea typeface="Roboto Light"/>
              <a:cs typeface="Roboto Light"/>
              <a:sym typeface="Roboto Light"/>
            </a:endParaRPr>
          </a:p>
        </p:txBody>
      </p:sp>
      <p:sp>
        <p:nvSpPr>
          <p:cNvPr id="929" name="Google Shape;929;p89"/>
          <p:cNvSpPr/>
          <p:nvPr/>
        </p:nvSpPr>
        <p:spPr>
          <a:xfrm>
            <a:off x="648050" y="1320101"/>
            <a:ext cx="3145671" cy="443711"/>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None/>
            </a:pPr>
            <a:r>
              <a:rPr lang="en-US" sz="2000" b="0" i="0" u="none" strike="noStrike" cap="none">
                <a:solidFill>
                  <a:schemeClr val="lt1"/>
                </a:solidFill>
                <a:latin typeface="Cambria"/>
                <a:ea typeface="Cambria"/>
                <a:cs typeface="Cambria"/>
                <a:sym typeface="Cambria"/>
              </a:rPr>
              <a:t>Health</a:t>
            </a:r>
            <a:endParaRPr/>
          </a:p>
        </p:txBody>
      </p:sp>
      <p:cxnSp>
        <p:nvCxnSpPr>
          <p:cNvPr id="930" name="Google Shape;930;p89"/>
          <p:cNvCxnSpPr/>
          <p:nvPr/>
        </p:nvCxnSpPr>
        <p:spPr>
          <a:xfrm>
            <a:off x="737991" y="1003144"/>
            <a:ext cx="525648" cy="0"/>
          </a:xfrm>
          <a:prstGeom prst="straightConnector1">
            <a:avLst/>
          </a:prstGeom>
          <a:noFill/>
          <a:ln w="63500" cap="flat" cmpd="sng">
            <a:solidFill>
              <a:srgbClr val="F9C926"/>
            </a:solidFill>
            <a:prstDash val="solid"/>
            <a:miter lim="800000"/>
            <a:headEnd type="none" w="sm" len="sm"/>
            <a:tailEnd type="none" w="sm" len="sm"/>
          </a:ln>
        </p:spPr>
      </p:cxnSp>
      <p:sp>
        <p:nvSpPr>
          <p:cNvPr id="931" name="Google Shape;931;p89"/>
          <p:cNvSpPr txBox="1"/>
          <p:nvPr/>
        </p:nvSpPr>
        <p:spPr>
          <a:xfrm>
            <a:off x="5602309" y="531220"/>
            <a:ext cx="2691685" cy="9438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0" u="none" strike="noStrike" cap="none">
                <a:solidFill>
                  <a:schemeClr val="dk1"/>
                </a:solidFill>
                <a:latin typeface="Calibri"/>
                <a:ea typeface="Calibri"/>
                <a:cs typeface="Calibri"/>
                <a:sym typeface="Calibri"/>
              </a:rPr>
              <a:t>Old Colony Apartments</a:t>
            </a:r>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South Boston, MA</a:t>
            </a:r>
            <a:endParaRPr/>
          </a:p>
        </p:txBody>
      </p:sp>
      <p:pic>
        <p:nvPicPr>
          <p:cNvPr id="932" name="Google Shape;932;p89" descr="Old Colony Sign.jpg"/>
          <p:cNvPicPr preferRelativeResize="0"/>
          <p:nvPr/>
        </p:nvPicPr>
        <p:blipFill rotWithShape="1">
          <a:blip r:embed="rId4">
            <a:alphaModFix/>
          </a:blip>
          <a:srcRect l="20975" t="16275" r="19592"/>
          <a:stretch/>
        </p:blipFill>
        <p:spPr>
          <a:xfrm>
            <a:off x="306635" y="2974628"/>
            <a:ext cx="1599439" cy="225317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90"/>
          <p:cNvPicPr preferRelativeResize="0"/>
          <p:nvPr/>
        </p:nvPicPr>
        <p:blipFill rotWithShape="1">
          <a:blip r:embed="rId3">
            <a:alphaModFix/>
          </a:blip>
          <a:srcRect/>
          <a:stretch/>
        </p:blipFill>
        <p:spPr>
          <a:xfrm>
            <a:off x="631065" y="1282121"/>
            <a:ext cx="7602100" cy="4495276"/>
          </a:xfrm>
          <a:prstGeom prst="rect">
            <a:avLst/>
          </a:prstGeom>
          <a:noFill/>
          <a:ln>
            <a:noFill/>
          </a:ln>
        </p:spPr>
      </p:pic>
      <p:sp>
        <p:nvSpPr>
          <p:cNvPr id="939" name="Google Shape;939;p90"/>
          <p:cNvSpPr txBox="1"/>
          <p:nvPr/>
        </p:nvSpPr>
        <p:spPr>
          <a:xfrm>
            <a:off x="0" y="103285"/>
            <a:ext cx="9144000" cy="11079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5D755D"/>
                </a:solidFill>
                <a:latin typeface="Cambria"/>
                <a:ea typeface="Cambria"/>
                <a:cs typeface="Cambria"/>
                <a:sym typeface="Cambria"/>
              </a:rPr>
              <a:t>Health Outcomes for Asthmatic Children in </a:t>
            </a:r>
            <a:endParaRPr/>
          </a:p>
          <a:p>
            <a:pPr marL="0" marR="0" lvl="0" indent="0" algn="ctr" rtl="0">
              <a:spcBef>
                <a:spcPts val="0"/>
              </a:spcBef>
              <a:spcAft>
                <a:spcPts val="0"/>
              </a:spcAft>
              <a:buNone/>
            </a:pPr>
            <a:r>
              <a:rPr lang="en-US" sz="2400">
                <a:solidFill>
                  <a:srgbClr val="5D755D"/>
                </a:solidFill>
                <a:latin typeface="Cambria"/>
                <a:ea typeface="Cambria"/>
                <a:cs typeface="Cambria"/>
                <a:sym typeface="Cambria"/>
              </a:rPr>
              <a:t>Conventional and Green Housing</a:t>
            </a:r>
            <a:endParaRPr/>
          </a:p>
        </p:txBody>
      </p:sp>
      <p:sp>
        <p:nvSpPr>
          <p:cNvPr id="940" name="Google Shape;940;p90"/>
          <p:cNvSpPr txBox="1"/>
          <p:nvPr/>
        </p:nvSpPr>
        <p:spPr>
          <a:xfrm>
            <a:off x="736102" y="5284107"/>
            <a:ext cx="1243013" cy="861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Asthma</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Symptoms</a:t>
            </a:r>
            <a:endParaRPr/>
          </a:p>
        </p:txBody>
      </p:sp>
      <p:sp>
        <p:nvSpPr>
          <p:cNvPr id="941" name="Google Shape;941;p90"/>
          <p:cNvSpPr txBox="1"/>
          <p:nvPr/>
        </p:nvSpPr>
        <p:spPr>
          <a:xfrm>
            <a:off x="1984135" y="5276319"/>
            <a:ext cx="1243013" cy="861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Medication</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Use</a:t>
            </a:r>
            <a:endParaRPr/>
          </a:p>
        </p:txBody>
      </p:sp>
      <p:sp>
        <p:nvSpPr>
          <p:cNvPr id="942" name="Google Shape;942;p90"/>
          <p:cNvSpPr txBox="1"/>
          <p:nvPr/>
        </p:nvSpPr>
        <p:spPr>
          <a:xfrm>
            <a:off x="3190294" y="5270427"/>
            <a:ext cx="1243013" cy="861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Asthma</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Attacks</a:t>
            </a:r>
            <a:endParaRPr/>
          </a:p>
        </p:txBody>
      </p:sp>
      <p:sp>
        <p:nvSpPr>
          <p:cNvPr id="943" name="Google Shape;943;p90"/>
          <p:cNvSpPr txBox="1"/>
          <p:nvPr/>
        </p:nvSpPr>
        <p:spPr>
          <a:xfrm>
            <a:off x="4417827" y="5270428"/>
            <a:ext cx="1243013" cy="861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Hospital</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Visits</a:t>
            </a:r>
            <a:endParaRPr/>
          </a:p>
        </p:txBody>
      </p:sp>
      <p:sp>
        <p:nvSpPr>
          <p:cNvPr id="944" name="Google Shape;944;p90"/>
          <p:cNvSpPr txBox="1"/>
          <p:nvPr/>
        </p:nvSpPr>
        <p:spPr>
          <a:xfrm>
            <a:off x="5650749" y="5279604"/>
            <a:ext cx="1243013" cy="861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Overnight</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Hosp Visits</a:t>
            </a:r>
            <a:endParaRPr/>
          </a:p>
        </p:txBody>
      </p:sp>
      <p:sp>
        <p:nvSpPr>
          <p:cNvPr id="945" name="Google Shape;945;p90"/>
          <p:cNvSpPr txBox="1"/>
          <p:nvPr/>
        </p:nvSpPr>
        <p:spPr>
          <a:xfrm>
            <a:off x="6852711" y="5270429"/>
            <a:ext cx="1243013" cy="861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Missed</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School</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1694</Words>
  <Application>Microsoft Office PowerPoint</Application>
  <PresentationFormat>On-screen Show (4:3)</PresentationFormat>
  <Paragraphs>299</Paragraphs>
  <Slides>30</Slides>
  <Notes>30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Alegreya Sans</vt:lpstr>
      <vt:lpstr>Courier New</vt:lpstr>
      <vt:lpstr>Arial</vt:lpstr>
      <vt:lpstr>Open Sans</vt:lpstr>
      <vt:lpstr>Trebuchet MS</vt:lpstr>
      <vt:lpstr>Federo</vt:lpstr>
      <vt:lpstr>Libre Franklin Medium</vt:lpstr>
      <vt:lpstr>Calibri</vt:lpstr>
      <vt:lpstr>Cambria</vt:lpstr>
      <vt:lpstr>Roboto Light</vt:lpstr>
      <vt:lpstr>Libre Franklin</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Buildings Have Poorly Performing HVAC Systems</vt:lpstr>
      <vt:lpstr>PowerPoint Presentation</vt:lpstr>
      <vt:lpstr>Monitoring Based Commissioning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vt:lpstr>
      <vt:lpstr>PowerPoint Presentation</vt:lpstr>
      <vt:lpstr>PowerPoint Presentation</vt:lpstr>
      <vt:lpstr>PowerPoint Presentation</vt:lpstr>
      <vt:lpstr>PowerPoint Presentation</vt:lpstr>
      <vt:lpstr>What Can ReMO Do?</vt:lpstr>
      <vt:lpstr>Our Goal</vt:lpstr>
      <vt:lpstr>Our Hope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dc:creator>
  <cp:lastModifiedBy>Craig Johnson</cp:lastModifiedBy>
  <cp:revision>6</cp:revision>
  <dcterms:modified xsi:type="dcterms:W3CDTF">2019-12-13T19:04:17Z</dcterms:modified>
</cp:coreProperties>
</file>