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4" r:id="rId2"/>
  </p:sldMasterIdLst>
  <p:notesMasterIdLst>
    <p:notesMasterId r:id="rId32"/>
  </p:notesMasterIdLst>
  <p:sldIdLst>
    <p:sldId id="256"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Lst>
  <p:sldSz cx="9144000" cy="6858000" type="screen4x3"/>
  <p:notesSz cx="7010400" cy="9296400"/>
  <p:embeddedFontLst>
    <p:embeddedFont>
      <p:font typeface="Calibri" panose="020F0502020204030204" pitchFamily="3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5A9304-E99C-424B-B69C-5FD059314C4E}">
  <a:tblStyle styleId="{195A9304-E99C-424B-B69C-5FD059314C4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1673"/>
  </p:normalViewPr>
  <p:slideViewPr>
    <p:cSldViewPr snapToGrid="0" snapToObjects="1">
      <p:cViewPr varScale="1">
        <p:scale>
          <a:sx n="93" d="100"/>
          <a:sy n="93" d="100"/>
        </p:scale>
        <p:origin x="18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52853" y="697225"/>
            <a:ext cx="35055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b74aaa55a_1_0:notes"/>
          <p:cNvSpPr>
            <a:spLocks noGrp="1" noRot="1" noChangeAspect="1"/>
          </p:cNvSpPr>
          <p:nvPr>
            <p:ph type="sldImg" idx="2"/>
          </p:nvPr>
        </p:nvSpPr>
        <p:spPr>
          <a:xfrm>
            <a:off x="1752838" y="697225"/>
            <a:ext cx="3505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b74aaa55a_1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75e1b5e533_13_113: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97" name="Google Shape;1297;g75e1b5e533_13_1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g75e1b5e533_13_119: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04" name="Google Shape;1304;g75e1b5e533_13_1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75e1b5e533_13_125: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11" name="Google Shape;1311;g75e1b5e533_13_1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75e1b5e533_13_131: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18" name="Google Shape;1318;g75e1b5e533_13_1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75e1b5e533_13_146: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34" name="Google Shape;1334;g75e1b5e533_13_1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75e1b5e533_13_158: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47" name="Google Shape;1347;g75e1b5e533_13_1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75e1b5e533_13_170: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60" name="Google Shape;1360;g75e1b5e533_13_1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g75e1b5e533_13_187: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78" name="Google Shape;1378;g75e1b5e533_13_1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75e1b5e533_13_193: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85" name="Google Shape;1385;g75e1b5e533_13_1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75e1b5e533_13_200: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393" name="Google Shape;1393;g75e1b5e533_13_2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75e1b5e533_0_59:notes"/>
          <p:cNvSpPr>
            <a:spLocks noGrp="1" noRot="1" noChangeAspect="1"/>
          </p:cNvSpPr>
          <p:nvPr>
            <p:ph type="sldImg" idx="2"/>
          </p:nvPr>
        </p:nvSpPr>
        <p:spPr>
          <a:xfrm>
            <a:off x="1752838" y="697225"/>
            <a:ext cx="3505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75e1b5e533_0_5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75e1b5e533_13_215: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09" name="Google Shape;1409;g75e1b5e533_13_2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75e1b5e533_13_221: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16" name="Google Shape;1416;g75e1b5e533_13_2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75e1b5e533_13_228: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24" name="Google Shape;1424;g75e1b5e533_13_2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75e1b5e533_13_234: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31" name="Google Shape;1431;g75e1b5e533_13_2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75e1b5e533_13_2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8" name="Google Shape;1438;g75e1b5e533_13_240:notes"/>
          <p:cNvSpPr txBox="1">
            <a:spLocks noGrp="1"/>
          </p:cNvSpPr>
          <p:nvPr>
            <p:ph type="body" idx="1"/>
          </p:nvPr>
        </p:nvSpPr>
        <p:spPr>
          <a:xfrm>
            <a:off x="934720" y="4415790"/>
            <a:ext cx="5140960" cy="418338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r>
              <a:rPr lang="en-US" sz="1400"/>
              <a:t>E.g. California program – capped at 80% of estimated savings</a:t>
            </a:r>
            <a:endParaRPr sz="1400"/>
          </a:p>
          <a:p>
            <a:pPr marL="0" lvl="0" indent="0" algn="l" rtl="0">
              <a:spcBef>
                <a:spcPts val="400"/>
              </a:spcBef>
              <a:spcAft>
                <a:spcPts val="0"/>
              </a:spcAft>
              <a:buNone/>
            </a:pPr>
            <a:r>
              <a:rPr lang="en-US" sz="1400"/>
              <a:t>Key point: financing should not exceed lifetime of efficiency improvement</a:t>
            </a:r>
            <a:endParaRPr sz="1400"/>
          </a:p>
          <a:p>
            <a:pPr marL="0" lvl="0" indent="0" algn="l" rtl="0">
              <a:spcBef>
                <a:spcPts val="400"/>
              </a:spcBef>
              <a:spcAft>
                <a:spcPts val="0"/>
              </a:spcAft>
              <a:buNone/>
            </a:pPr>
            <a:r>
              <a:rPr lang="en-US" sz="1400"/>
              <a:t>Takeaway: A new, responsive paradigm</a:t>
            </a:r>
            <a:endParaRPr sz="1400"/>
          </a:p>
        </p:txBody>
      </p:sp>
      <p:sp>
        <p:nvSpPr>
          <p:cNvPr id="1439" name="Google Shape;1439;g75e1b5e533_13_240:notes"/>
          <p:cNvSpPr txBox="1">
            <a:spLocks noGrp="1"/>
          </p:cNvSpPr>
          <p:nvPr>
            <p:ph type="sldNum" idx="12"/>
          </p:nvPr>
        </p:nvSpPr>
        <p:spPr>
          <a:xfrm>
            <a:off x="3972560" y="8831580"/>
            <a:ext cx="3037840" cy="46482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75e1b5e533_13_262: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61" name="Google Shape;1461;g75e1b5e533_13_2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75e1b5e533_13_268: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68" name="Google Shape;1468;g75e1b5e533_13_2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75e1b5e533_13_276: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77" name="Google Shape;1477;g75e1b5e533_13_2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75e1b5e533_13_282: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484" name="Google Shape;1484;g75e1b5e533_13_2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5e1b5e533_13_289:notes"/>
          <p:cNvSpPr txBox="1">
            <a:spLocks noGrp="1"/>
          </p:cNvSpPr>
          <p:nvPr>
            <p:ph type="sldNum" idx="12"/>
          </p:nvPr>
        </p:nvSpPr>
        <p:spPr>
          <a:xfrm>
            <a:off x="3972560" y="8831580"/>
            <a:ext cx="3037840" cy="464820"/>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
        <p:nvSpPr>
          <p:cNvPr id="1492" name="Google Shape;1492;g75e1b5e533_13_2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3" name="Google Shape;1493;g75e1b5e533_13_289:notes"/>
          <p:cNvSpPr txBox="1">
            <a:spLocks noGrp="1"/>
          </p:cNvSpPr>
          <p:nvPr>
            <p:ph type="body" idx="1"/>
          </p:nvPr>
        </p:nvSpPr>
        <p:spPr>
          <a:xfrm>
            <a:off x="934720" y="4415790"/>
            <a:ext cx="5140960" cy="418338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75e1b5e533_13_36: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13" name="Google Shape;1213;g75e1b5e533_13_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75e1b5e533_13_42: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20" name="Google Shape;1220;g75e1b5e533_13_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75e1b5e533_13_48: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27" name="Google Shape;1227;g75e1b5e533_13_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75e1b5e533_13_58: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38" name="Google Shape;1238;g75e1b5e533_13_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75e1b5e533_13_65: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46" name="Google Shape;1246;g75e1b5e533_13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75e1b5e533_13_71: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53" name="Google Shape;1253;g75e1b5e533_13_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75e1b5e533_13_77:notes"/>
          <p:cNvSpPr txBox="1">
            <a:spLocks noGrp="1"/>
          </p:cNvSpPr>
          <p:nvPr>
            <p:ph type="body" idx="1"/>
          </p:nvPr>
        </p:nvSpPr>
        <p:spPr>
          <a:xfrm>
            <a:off x="934720" y="4415790"/>
            <a:ext cx="5140960" cy="4183380"/>
          </a:xfrm>
          <a:prstGeom prst="rect">
            <a:avLst/>
          </a:prstGeom>
        </p:spPr>
        <p:txBody>
          <a:bodyPr spcFirstLastPara="1" wrap="square" lIns="93275" tIns="93275" rIns="93275" bIns="93275" anchor="t" anchorCtr="0">
            <a:noAutofit/>
          </a:bodyPr>
          <a:lstStyle/>
          <a:p>
            <a:pPr marL="0" lvl="0" indent="0" algn="l" rtl="0">
              <a:spcBef>
                <a:spcPts val="0"/>
              </a:spcBef>
              <a:spcAft>
                <a:spcPts val="0"/>
              </a:spcAft>
              <a:buNone/>
            </a:pPr>
            <a:endParaRPr/>
          </a:p>
        </p:txBody>
      </p:sp>
      <p:sp>
        <p:nvSpPr>
          <p:cNvPr id="1260" name="Google Shape;1260;g75e1b5e533_13_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3"/>
        <p:cNvGrpSpPr/>
        <p:nvPr/>
      </p:nvGrpSpPr>
      <p:grpSpPr>
        <a:xfrm>
          <a:off x="0" y="0"/>
          <a:ext cx="0" cy="0"/>
          <a:chOff x="0" y="0"/>
          <a:chExt cx="0" cy="0"/>
        </a:xfrm>
      </p:grpSpPr>
      <p:sp>
        <p:nvSpPr>
          <p:cNvPr id="284" name="Google Shape;284;p44"/>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chemeClr val="dk1"/>
              </a:buClr>
              <a:buSzPts val="2000"/>
              <a:buFont typeface="Arial"/>
              <a:buNone/>
              <a:defRPr/>
            </a:lvl1pPr>
            <a:lvl2pPr lvl="1" algn="ctr">
              <a:spcBef>
                <a:spcPts val="360"/>
              </a:spcBef>
              <a:spcAft>
                <a:spcPts val="0"/>
              </a:spcAft>
              <a:buClr>
                <a:schemeClr val="dk1"/>
              </a:buClr>
              <a:buSzPts val="1800"/>
              <a:buFont typeface="Arial"/>
              <a:buNone/>
              <a:defRPr/>
            </a:lvl2pPr>
            <a:lvl3pPr lvl="2" algn="ctr">
              <a:spcBef>
                <a:spcPts val="320"/>
              </a:spcBef>
              <a:spcAft>
                <a:spcPts val="0"/>
              </a:spcAft>
              <a:buClr>
                <a:schemeClr val="dk1"/>
              </a:buClr>
              <a:buSzPts val="1600"/>
              <a:buFont typeface="Arial"/>
              <a:buNone/>
              <a:defRPr/>
            </a:lvl3pPr>
            <a:lvl4pPr lvl="3" algn="ctr">
              <a:spcBef>
                <a:spcPts val="280"/>
              </a:spcBef>
              <a:spcAft>
                <a:spcPts val="0"/>
              </a:spcAft>
              <a:buClr>
                <a:schemeClr val="dk1"/>
              </a:buClr>
              <a:buSzPts val="1400"/>
              <a:buFont typeface="Arial"/>
              <a:buNone/>
              <a:defRPr/>
            </a:lvl4pPr>
            <a:lvl5pPr lvl="4" algn="ctr">
              <a:spcBef>
                <a:spcPts val="280"/>
              </a:spcBef>
              <a:spcAft>
                <a:spcPts val="0"/>
              </a:spcAft>
              <a:buClr>
                <a:schemeClr val="dk1"/>
              </a:buClr>
              <a:buSzPts val="1400"/>
              <a:buFont typeface="Arial"/>
              <a:buNone/>
              <a:defRPr/>
            </a:lvl5pPr>
            <a:lvl6pPr lvl="5" algn="ctr">
              <a:spcBef>
                <a:spcPts val="280"/>
              </a:spcBef>
              <a:spcAft>
                <a:spcPts val="0"/>
              </a:spcAft>
              <a:buClr>
                <a:schemeClr val="dk1"/>
              </a:buClr>
              <a:buSzPts val="1400"/>
              <a:buFont typeface="Arial"/>
              <a:buNone/>
              <a:defRPr/>
            </a:lvl6pPr>
            <a:lvl7pPr lvl="6" algn="ctr">
              <a:spcBef>
                <a:spcPts val="280"/>
              </a:spcBef>
              <a:spcAft>
                <a:spcPts val="0"/>
              </a:spcAft>
              <a:buClr>
                <a:schemeClr val="dk1"/>
              </a:buClr>
              <a:buSzPts val="1400"/>
              <a:buFont typeface="Arial"/>
              <a:buNone/>
              <a:defRPr/>
            </a:lvl7pPr>
            <a:lvl8pPr lvl="7" algn="ctr">
              <a:spcBef>
                <a:spcPts val="280"/>
              </a:spcBef>
              <a:spcAft>
                <a:spcPts val="0"/>
              </a:spcAft>
              <a:buClr>
                <a:schemeClr val="dk1"/>
              </a:buClr>
              <a:buSzPts val="1400"/>
              <a:buFont typeface="Arial"/>
              <a:buNone/>
              <a:defRPr/>
            </a:lvl8pPr>
            <a:lvl9pPr lvl="8" algn="ctr">
              <a:spcBef>
                <a:spcPts val="280"/>
              </a:spcBef>
              <a:spcAft>
                <a:spcPts val="0"/>
              </a:spcAft>
              <a:buClr>
                <a:schemeClr val="dk1"/>
              </a:buClr>
              <a:buSzPts val="1400"/>
              <a:buFont typeface="Arial"/>
              <a:buNone/>
              <a:defRPr/>
            </a:lvl9pPr>
          </a:lstStyle>
          <a:p>
            <a:endParaRPr/>
          </a:p>
        </p:txBody>
      </p:sp>
      <p:sp>
        <p:nvSpPr>
          <p:cNvPr id="286" name="Google Shape;286;p4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4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5"/>
          <p:cNvSpPr txBox="1">
            <a:spLocks noGrp="1"/>
          </p:cNvSpPr>
          <p:nvPr>
            <p:ph type="body" idx="1"/>
          </p:nvPr>
        </p:nvSpPr>
        <p:spPr>
          <a:xfrm>
            <a:off x="1111250" y="1600200"/>
            <a:ext cx="746760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4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4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6"/>
          <p:cNvSpPr txBox="1">
            <a:spLocks noGrp="1"/>
          </p:cNvSpPr>
          <p:nvPr>
            <p:ph type="body" idx="1"/>
          </p:nvPr>
        </p:nvSpPr>
        <p:spPr>
          <a:xfrm>
            <a:off x="685800" y="1600200"/>
            <a:ext cx="368935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4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298" name="Google Shape;298;p46"/>
          <p:cNvSpPr txBox="1">
            <a:spLocks noGrp="1"/>
          </p:cNvSpPr>
          <p:nvPr>
            <p:ph type="body" idx="2"/>
          </p:nvPr>
        </p:nvSpPr>
        <p:spPr>
          <a:xfrm>
            <a:off x="4800600" y="1600200"/>
            <a:ext cx="368935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9"/>
        <p:cNvGrpSpPr/>
        <p:nvPr/>
      </p:nvGrpSpPr>
      <p:grpSpPr>
        <a:xfrm>
          <a:off x="0" y="0"/>
          <a:ext cx="0" cy="0"/>
          <a:chOff x="0" y="0"/>
          <a:chExt cx="0" cy="0"/>
        </a:xfrm>
      </p:grpSpPr>
      <p:sp>
        <p:nvSpPr>
          <p:cNvPr id="300" name="Google Shape;300;p4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5"/>
            <a:ext cx="46290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5"/>
            <a:ext cx="46290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pic>
        <p:nvPicPr>
          <p:cNvPr id="277" name="Google Shape;277;p43" descr="OE"/>
          <p:cNvPicPr preferRelativeResize="0"/>
          <p:nvPr/>
        </p:nvPicPr>
        <p:blipFill rotWithShape="1">
          <a:blip r:embed="rId6">
            <a:alphaModFix/>
          </a:blip>
          <a:srcRect t="95817"/>
          <a:stretch/>
        </p:blipFill>
        <p:spPr>
          <a:xfrm>
            <a:off x="0" y="6598509"/>
            <a:ext cx="9182100" cy="288067"/>
          </a:xfrm>
          <a:prstGeom prst="rect">
            <a:avLst/>
          </a:prstGeom>
          <a:noFill/>
          <a:ln>
            <a:noFill/>
          </a:ln>
        </p:spPr>
      </p:pic>
      <p:sp>
        <p:nvSpPr>
          <p:cNvPr id="278" name="Google Shape;278;p43"/>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rgbClr val="0078AE"/>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rgbClr val="0078AE"/>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rgbClr val="0078AE"/>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rgbClr val="0078AE"/>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rgbClr val="0078AE"/>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rgbClr val="0078AE"/>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rgbClr val="0078AE"/>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rgbClr val="0078AE"/>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rgbClr val="0078AE"/>
                </a:solidFill>
                <a:latin typeface="Arial"/>
                <a:ea typeface="Arial"/>
                <a:cs typeface="Arial"/>
                <a:sym typeface="Arial"/>
              </a:defRPr>
            </a:lvl9pPr>
          </a:lstStyle>
          <a:p>
            <a:endParaRPr/>
          </a:p>
        </p:txBody>
      </p:sp>
      <p:pic>
        <p:nvPicPr>
          <p:cNvPr id="279" name="Google Shape;279;p43"/>
          <p:cNvPicPr preferRelativeResize="0"/>
          <p:nvPr/>
        </p:nvPicPr>
        <p:blipFill rotWithShape="1">
          <a:blip r:embed="rId7">
            <a:alphaModFix/>
          </a:blip>
          <a:srcRect r="50095" b="15688"/>
          <a:stretch/>
        </p:blipFill>
        <p:spPr>
          <a:xfrm>
            <a:off x="381000" y="6172200"/>
            <a:ext cx="1447800" cy="556260"/>
          </a:xfrm>
          <a:prstGeom prst="rect">
            <a:avLst/>
          </a:prstGeom>
          <a:noFill/>
          <a:ln>
            <a:noFill/>
          </a:ln>
        </p:spPr>
      </p:pic>
      <p:sp>
        <p:nvSpPr>
          <p:cNvPr id="280" name="Google Shape;280;p43"/>
          <p:cNvSpPr txBox="1">
            <a:spLocks noGrp="1"/>
          </p:cNvSpPr>
          <p:nvPr>
            <p:ph type="body" idx="1"/>
          </p:nvPr>
        </p:nvSpPr>
        <p:spPr>
          <a:xfrm>
            <a:off x="1111250" y="1600200"/>
            <a:ext cx="7467600" cy="43434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1" name="Google Shape;281;p4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2" name="Google Shape;282;p4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hyperlink" Target="https://www.linkedin.com/in/samuel-ross-13085a6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hyperlink" Target="http://www.energy.ri.gov/energy-efficiency/" TargetMode="External"/><Relationship Id="rId13" Type="http://schemas.openxmlformats.org/officeDocument/2006/relationships/hyperlink" Target="https://aceee.org/sites/default/files/market-reassessment-0216.pdf" TargetMode="External"/><Relationship Id="rId3" Type="http://schemas.openxmlformats.org/officeDocument/2006/relationships/hyperlink" Target="https://www.nationalgridus.com/RI-Home/Energy-Saving-Programs/" TargetMode="External"/><Relationship Id="rId7" Type="http://schemas.openxmlformats.org/officeDocument/2006/relationships/hyperlink" Target="https://rieermc.ri.gov/resources/information-at-a-glance/" TargetMode="External"/><Relationship Id="rId12" Type="http://schemas.openxmlformats.org/officeDocument/2006/relationships/hyperlink" Target="https://aceee.org/topics/energy-efficiency-financin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rieermc.ri.gov/" TargetMode="External"/><Relationship Id="rId11" Type="http://schemas.openxmlformats.org/officeDocument/2006/relationships/hyperlink" Target="https://doi.org/10.1016/j.enbuild.2004.12.004" TargetMode="External"/><Relationship Id="rId5" Type="http://schemas.openxmlformats.org/officeDocument/2006/relationships/hyperlink" Target="https://www.nationalgridus.com/RI-Mini-split-Heat-Pump" TargetMode="External"/><Relationship Id="rId15" Type="http://schemas.openxmlformats.org/officeDocument/2006/relationships/hyperlink" Target="https://www.nclc.org/issues/pace-energy-efficiency-loans.html" TargetMode="External"/><Relationship Id="rId10" Type="http://schemas.openxmlformats.org/officeDocument/2006/relationships/hyperlink" Target="http://climatechange.ri.gov/" TargetMode="External"/><Relationship Id="rId4" Type="http://schemas.openxmlformats.org/officeDocument/2006/relationships/hyperlink" Target="https://www.nationalgridus.com/media/pdfs/resi-ways-to-save/ri-steps-to-apply-0-financing.pdf" TargetMode="External"/><Relationship Id="rId9" Type="http://schemas.openxmlformats.org/officeDocument/2006/relationships/hyperlink" Target="https://www.ipcc.ch/sr15/chapter/spm/" TargetMode="External"/><Relationship Id="rId14" Type="http://schemas.openxmlformats.org/officeDocument/2006/relationships/hyperlink" Target="https://emp.lbl.gov/sites/default/files/news/lmi-final0811.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48"/>
          <p:cNvPicPr preferRelativeResize="0"/>
          <p:nvPr/>
        </p:nvPicPr>
        <p:blipFill>
          <a:blip r:embed="rId3">
            <a:alphaModFix/>
          </a:blip>
          <a:stretch>
            <a:fillRect/>
          </a:stretch>
        </p:blipFill>
        <p:spPr>
          <a:xfrm>
            <a:off x="0" y="-12"/>
            <a:ext cx="9144003" cy="2803923"/>
          </a:xfrm>
          <a:prstGeom prst="rect">
            <a:avLst/>
          </a:prstGeom>
          <a:noFill/>
          <a:ln>
            <a:noFill/>
          </a:ln>
        </p:spPr>
      </p:pic>
      <p:sp>
        <p:nvSpPr>
          <p:cNvPr id="307" name="Google Shape;307;p48"/>
          <p:cNvSpPr txBox="1"/>
          <p:nvPr/>
        </p:nvSpPr>
        <p:spPr>
          <a:xfrm>
            <a:off x="0" y="2880100"/>
            <a:ext cx="9144000" cy="2316900"/>
          </a:xfrm>
          <a:prstGeom prst="rect">
            <a:avLst/>
          </a:prstGeom>
          <a:noFill/>
          <a:ln>
            <a:noFill/>
          </a:ln>
        </p:spPr>
        <p:txBody>
          <a:bodyPr spcFirstLastPara="1" wrap="square" lIns="91425" tIns="91425" rIns="91425" bIns="91425" anchor="ctr" anchorCtr="0">
            <a:noAutofit/>
          </a:bodyPr>
          <a:lstStyle/>
          <a:p>
            <a:pPr marL="0" lvl="0" indent="0" algn="ctr" rtl="0">
              <a:spcBef>
                <a:spcPts val="200"/>
              </a:spcBef>
              <a:spcAft>
                <a:spcPts val="0"/>
              </a:spcAft>
              <a:buClr>
                <a:schemeClr val="dk1"/>
              </a:buClr>
              <a:buSzPts val="1600"/>
              <a:buFont typeface="Arial"/>
              <a:buNone/>
            </a:pPr>
            <a:r>
              <a:rPr lang="en-US" sz="4400" b="1">
                <a:solidFill>
                  <a:srgbClr val="16B0E3"/>
                </a:solidFill>
              </a:rPr>
              <a:t>Lower Bills for Everyone:</a:t>
            </a:r>
            <a:r>
              <a:rPr lang="en-US" sz="5000" b="1">
                <a:solidFill>
                  <a:srgbClr val="16B0E3"/>
                </a:solidFill>
              </a:rPr>
              <a:t>              </a:t>
            </a:r>
            <a:r>
              <a:rPr lang="en-US" sz="4000" b="1">
                <a:solidFill>
                  <a:srgbClr val="16B0E3"/>
                </a:solidFill>
              </a:rPr>
              <a:t> </a:t>
            </a:r>
            <a:r>
              <a:rPr lang="en-US" sz="3600" b="1">
                <a:solidFill>
                  <a:srgbClr val="16B0E3"/>
                </a:solidFill>
              </a:rPr>
              <a:t>The Role of Equity in Energy Efficiency </a:t>
            </a:r>
            <a:endParaRPr sz="3600">
              <a:solidFill>
                <a:srgbClr val="7F7F7F"/>
              </a:solidFill>
              <a:latin typeface="Trebuchet MS"/>
              <a:ea typeface="Trebuchet MS"/>
              <a:cs typeface="Trebuchet MS"/>
              <a:sym typeface="Trebuchet MS"/>
            </a:endParaRPr>
          </a:p>
          <a:p>
            <a:pPr marL="0" lvl="0" indent="0" algn="ctr" rtl="0">
              <a:spcBef>
                <a:spcPts val="0"/>
              </a:spcBef>
              <a:spcAft>
                <a:spcPts val="0"/>
              </a:spcAft>
              <a:buNone/>
            </a:pPr>
            <a:endParaRPr sz="1800" b="1">
              <a:solidFill>
                <a:srgbClr val="1C4587"/>
              </a:solidFill>
            </a:endParaRPr>
          </a:p>
          <a:p>
            <a:pPr marL="0" lvl="0" indent="0" algn="ctr" rtl="0">
              <a:spcBef>
                <a:spcPts val="0"/>
              </a:spcBef>
              <a:spcAft>
                <a:spcPts val="0"/>
              </a:spcAft>
              <a:buNone/>
            </a:pPr>
            <a:r>
              <a:rPr lang="en-US" sz="3000" b="1">
                <a:solidFill>
                  <a:srgbClr val="1C4587"/>
                </a:solidFill>
              </a:rPr>
              <a:t>Monday, December 9, 2019</a:t>
            </a:r>
            <a:endParaRPr sz="3000" b="1">
              <a:solidFill>
                <a:srgbClr val="1C4587"/>
              </a:solidFill>
            </a:endParaRPr>
          </a:p>
          <a:p>
            <a:pPr marL="0" lvl="0" indent="0" algn="ctr" rtl="0">
              <a:spcBef>
                <a:spcPts val="0"/>
              </a:spcBef>
              <a:spcAft>
                <a:spcPts val="0"/>
              </a:spcAft>
              <a:buNone/>
            </a:pPr>
            <a:r>
              <a:rPr lang="en-US" sz="2600">
                <a:solidFill>
                  <a:srgbClr val="1C4587"/>
                </a:solidFill>
              </a:rPr>
              <a:t>Robert J. Higgins Welcome Center</a:t>
            </a:r>
            <a:endParaRPr sz="2600">
              <a:solidFill>
                <a:srgbClr val="1C4587"/>
              </a:solidFill>
            </a:endParaRPr>
          </a:p>
        </p:txBody>
      </p:sp>
      <p:pic>
        <p:nvPicPr>
          <p:cNvPr id="308" name="Google Shape;308;p48"/>
          <p:cNvPicPr preferRelativeResize="0"/>
          <p:nvPr/>
        </p:nvPicPr>
        <p:blipFill rotWithShape="1">
          <a:blip r:embed="rId4">
            <a:alphaModFix/>
          </a:blip>
          <a:srcRect t="7967" r="4095" b="15050"/>
          <a:stretch/>
        </p:blipFill>
        <p:spPr>
          <a:xfrm>
            <a:off x="1153875" y="5587150"/>
            <a:ext cx="6711826" cy="1182142"/>
          </a:xfrm>
          <a:prstGeom prst="rect">
            <a:avLst/>
          </a:prstGeom>
          <a:noFill/>
          <a:ln>
            <a:noFill/>
          </a:ln>
        </p:spPr>
      </p:pic>
      <p:cxnSp>
        <p:nvCxnSpPr>
          <p:cNvPr id="309" name="Google Shape;309;p48"/>
          <p:cNvCxnSpPr/>
          <p:nvPr/>
        </p:nvCxnSpPr>
        <p:spPr>
          <a:xfrm>
            <a:off x="1278300" y="5445175"/>
            <a:ext cx="6587400" cy="0"/>
          </a:xfrm>
          <a:prstGeom prst="straightConnector1">
            <a:avLst/>
          </a:prstGeom>
          <a:noFill/>
          <a:ln w="9525" cap="flat" cmpd="sng">
            <a:solidFill>
              <a:srgbClr val="073763"/>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20"/>
          <p:cNvSpPr txBox="1">
            <a:spLocks noGrp="1"/>
          </p:cNvSpPr>
          <p:nvPr>
            <p:ph type="title"/>
          </p:nvPr>
        </p:nvSpPr>
        <p:spPr>
          <a:xfrm>
            <a:off x="381000" y="381000"/>
            <a:ext cx="84378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Equity and Income-Eligible Efficiency Programs</a:t>
            </a:r>
            <a:endParaRPr b="1"/>
          </a:p>
        </p:txBody>
      </p:sp>
      <p:sp>
        <p:nvSpPr>
          <p:cNvPr id="1300" name="Google Shape;1300;p120"/>
          <p:cNvSpPr txBox="1">
            <a:spLocks noGrp="1"/>
          </p:cNvSpPr>
          <p:nvPr>
            <p:ph type="body" idx="1"/>
          </p:nvPr>
        </p:nvSpPr>
        <p:spPr>
          <a:xfrm>
            <a:off x="381000" y="1057776"/>
            <a:ext cx="8591400" cy="4343400"/>
          </a:xfrm>
          <a:prstGeom prst="rect">
            <a:avLst/>
          </a:prstGeom>
          <a:noFill/>
          <a:ln>
            <a:noFill/>
          </a:ln>
        </p:spPr>
        <p:txBody>
          <a:bodyPr spcFirstLastPara="1" wrap="square" lIns="91425" tIns="45700" rIns="91425" bIns="45700" anchor="t" anchorCtr="0">
            <a:noAutofit/>
          </a:bodyPr>
          <a:lstStyle/>
          <a:p>
            <a:pPr marL="169863" lvl="0" indent="-169863" algn="l" rtl="0">
              <a:spcBef>
                <a:spcPts val="0"/>
              </a:spcBef>
              <a:spcAft>
                <a:spcPts val="0"/>
              </a:spcAft>
              <a:buClr>
                <a:schemeClr val="dk1"/>
              </a:buClr>
              <a:buSzPts val="2000"/>
              <a:buFont typeface="Arial"/>
              <a:buChar char="•"/>
            </a:pPr>
            <a:r>
              <a:rPr lang="en-US"/>
              <a:t>Income-eligible efficiency support critical for equity (in part due to disproportionate energy burden)</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100% out-of-pocket costs covered for income-eligible ratepayers (&lt;60% state median income)</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Covers all eligible energy efficiency measures, plus applicable health and safety measures</a:t>
            </a:r>
            <a:endParaRPr/>
          </a:p>
          <a:p>
            <a:pPr marL="0" lvl="0" indent="0"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Funded partly through RI efficiency programs, partly through RI Department of Health Services, which has programs with federal funding support</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Customers with 60%-100% state median income still have sizeable energy burden</a:t>
            </a:r>
            <a:endParaRPr/>
          </a:p>
          <a:p>
            <a:pPr marL="742950" lvl="1" indent="-285750" algn="l" rtl="0">
              <a:spcBef>
                <a:spcPts val="360"/>
              </a:spcBef>
              <a:spcAft>
                <a:spcPts val="0"/>
              </a:spcAft>
              <a:buClr>
                <a:schemeClr val="dk1"/>
              </a:buClr>
              <a:buSzPts val="1800"/>
              <a:buFont typeface="Arial"/>
              <a:buChar char="–"/>
            </a:pPr>
            <a:r>
              <a:rPr lang="en-US"/>
              <a:t>These customers have access to other efficiency programs, but these often still require out-of-pocket costs, which can be a barrier to participation</a:t>
            </a:r>
            <a:endParaRPr/>
          </a:p>
        </p:txBody>
      </p:sp>
      <p:sp>
        <p:nvSpPr>
          <p:cNvPr id="1301" name="Google Shape;1301;p12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21"/>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a:t>On to the Finance (Theory) Topics</a:t>
            </a:r>
            <a:endParaRPr/>
          </a:p>
        </p:txBody>
      </p:sp>
      <p:sp>
        <p:nvSpPr>
          <p:cNvPr id="1307" name="Google Shape;1307;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2000"/>
              <a:buFont typeface="Arial"/>
              <a:buNone/>
            </a:pPr>
            <a:r>
              <a:rPr lang="en-US">
                <a:solidFill>
                  <a:schemeClr val="lt2"/>
                </a:solidFill>
              </a:rPr>
              <a:t>(I.e. overcoming the challenge of up-front costs)</a:t>
            </a:r>
            <a:endParaRPr/>
          </a:p>
        </p:txBody>
      </p:sp>
      <p:sp>
        <p:nvSpPr>
          <p:cNvPr id="1308" name="Google Shape;1308;p12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22"/>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Example of Efficiency Improvement Costs and Benefits</a:t>
            </a:r>
            <a:endParaRPr b="1"/>
          </a:p>
        </p:txBody>
      </p:sp>
      <p:sp>
        <p:nvSpPr>
          <p:cNvPr id="1314" name="Google Shape;1314;p12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315" name="Google Shape;1315;p122"/>
          <p:cNvPicPr preferRelativeResize="0"/>
          <p:nvPr/>
        </p:nvPicPr>
        <p:blipFill rotWithShape="1">
          <a:blip r:embed="rId3">
            <a:alphaModFix/>
          </a:blip>
          <a:srcRect/>
          <a:stretch/>
        </p:blipFill>
        <p:spPr>
          <a:xfrm>
            <a:off x="873590" y="2286000"/>
            <a:ext cx="7396820" cy="21325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23"/>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The Challenge of Up-Front Costs</a:t>
            </a:r>
            <a:endParaRPr b="1"/>
          </a:p>
        </p:txBody>
      </p:sp>
      <p:sp>
        <p:nvSpPr>
          <p:cNvPr id="1321" name="Google Shape;1321;p123"/>
          <p:cNvSpPr txBox="1">
            <a:spLocks noGrp="1"/>
          </p:cNvSpPr>
          <p:nvPr>
            <p:ph type="sldNum" idx="12"/>
          </p:nvPr>
        </p:nvSpPr>
        <p:spPr>
          <a:xfrm>
            <a:off x="6553200" y="6051551"/>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322" name="Google Shape;1322;p123"/>
          <p:cNvPicPr preferRelativeResize="0"/>
          <p:nvPr/>
        </p:nvPicPr>
        <p:blipFill rotWithShape="1">
          <a:blip r:embed="rId3">
            <a:alphaModFix/>
          </a:blip>
          <a:srcRect/>
          <a:stretch/>
        </p:blipFill>
        <p:spPr>
          <a:xfrm>
            <a:off x="873590" y="2209800"/>
            <a:ext cx="7396818" cy="2132512"/>
          </a:xfrm>
          <a:prstGeom prst="rect">
            <a:avLst/>
          </a:prstGeom>
          <a:noFill/>
          <a:ln>
            <a:noFill/>
          </a:ln>
        </p:spPr>
      </p:pic>
      <p:sp>
        <p:nvSpPr>
          <p:cNvPr id="1323" name="Google Shape;1323;p123"/>
          <p:cNvSpPr/>
          <p:nvPr/>
        </p:nvSpPr>
        <p:spPr>
          <a:xfrm>
            <a:off x="7050167" y="2754879"/>
            <a:ext cx="815700" cy="5679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24" name="Google Shape;1324;p123"/>
          <p:cNvSpPr/>
          <p:nvPr/>
        </p:nvSpPr>
        <p:spPr>
          <a:xfrm>
            <a:off x="7036313" y="3835694"/>
            <a:ext cx="815700" cy="6246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25" name="Google Shape;1325;p123"/>
          <p:cNvSpPr txBox="1"/>
          <p:nvPr/>
        </p:nvSpPr>
        <p:spPr>
          <a:xfrm>
            <a:off x="4381500" y="1228950"/>
            <a:ext cx="37011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…‘down’ $ at first…</a:t>
            </a:r>
            <a:endParaRPr/>
          </a:p>
        </p:txBody>
      </p:sp>
      <p:sp>
        <p:nvSpPr>
          <p:cNvPr id="1326" name="Google Shape;1326;p123"/>
          <p:cNvSpPr txBox="1"/>
          <p:nvPr/>
        </p:nvSpPr>
        <p:spPr>
          <a:xfrm>
            <a:off x="3330800" y="5405725"/>
            <a:ext cx="32223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…but ‘up’ $ overall!</a:t>
            </a:r>
            <a:endParaRPr/>
          </a:p>
        </p:txBody>
      </p:sp>
      <p:cxnSp>
        <p:nvCxnSpPr>
          <p:cNvPr id="1327" name="Google Shape;1327;p123"/>
          <p:cNvCxnSpPr>
            <a:endCxn id="1324" idx="2"/>
          </p:cNvCxnSpPr>
          <p:nvPr/>
        </p:nvCxnSpPr>
        <p:spPr>
          <a:xfrm rot="10800000" flipH="1">
            <a:off x="6553163" y="4460294"/>
            <a:ext cx="891000" cy="9693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1328" name="Google Shape;1328;p123"/>
          <p:cNvCxnSpPr/>
          <p:nvPr/>
        </p:nvCxnSpPr>
        <p:spPr>
          <a:xfrm>
            <a:off x="6496050" y="1690607"/>
            <a:ext cx="540300" cy="10644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329" name="Google Shape;1329;p123"/>
          <p:cNvSpPr txBox="1"/>
          <p:nvPr/>
        </p:nvSpPr>
        <p:spPr>
          <a:xfrm>
            <a:off x="171500" y="1228950"/>
            <a:ext cx="28254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Need $ on hand…</a:t>
            </a:r>
            <a:endParaRPr/>
          </a:p>
        </p:txBody>
      </p:sp>
      <p:sp>
        <p:nvSpPr>
          <p:cNvPr id="1330" name="Google Shape;1330;p123"/>
          <p:cNvSpPr/>
          <p:nvPr/>
        </p:nvSpPr>
        <p:spPr>
          <a:xfrm>
            <a:off x="2107687" y="2754879"/>
            <a:ext cx="815700" cy="5679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1331" name="Google Shape;1331;p123"/>
          <p:cNvCxnSpPr/>
          <p:nvPr/>
        </p:nvCxnSpPr>
        <p:spPr>
          <a:xfrm>
            <a:off x="2628900" y="1690607"/>
            <a:ext cx="294600" cy="1064400"/>
          </a:xfrm>
          <a:prstGeom prst="straightConnector1">
            <a:avLst/>
          </a:prstGeom>
          <a:solidFill>
            <a:schemeClr val="accent1"/>
          </a:solidFill>
          <a:ln w="9525" cap="flat" cmpd="sng">
            <a:solidFill>
              <a:schemeClr val="dk1"/>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124"/>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Great! If I have $500 to spare</a:t>
            </a:r>
            <a:endParaRPr b="1"/>
          </a:p>
        </p:txBody>
      </p:sp>
      <p:sp>
        <p:nvSpPr>
          <p:cNvPr id="1337" name="Google Shape;1337;p12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338" name="Google Shape;1338;p124"/>
          <p:cNvPicPr preferRelativeResize="0"/>
          <p:nvPr/>
        </p:nvPicPr>
        <p:blipFill rotWithShape="1">
          <a:blip r:embed="rId3">
            <a:alphaModFix/>
          </a:blip>
          <a:srcRect/>
          <a:stretch/>
        </p:blipFill>
        <p:spPr>
          <a:xfrm>
            <a:off x="806963" y="2133600"/>
            <a:ext cx="6934721" cy="2456225"/>
          </a:xfrm>
          <a:prstGeom prst="rect">
            <a:avLst/>
          </a:prstGeom>
          <a:noFill/>
          <a:ln>
            <a:noFill/>
          </a:ln>
        </p:spPr>
      </p:pic>
      <p:sp>
        <p:nvSpPr>
          <p:cNvPr id="1339" name="Google Shape;1339;p124"/>
          <p:cNvSpPr/>
          <p:nvPr/>
        </p:nvSpPr>
        <p:spPr>
          <a:xfrm>
            <a:off x="1771650" y="2590800"/>
            <a:ext cx="1086000" cy="9144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40" name="Google Shape;1340;p124"/>
          <p:cNvSpPr txBox="1"/>
          <p:nvPr/>
        </p:nvSpPr>
        <p:spPr>
          <a:xfrm>
            <a:off x="3771900" y="1383300"/>
            <a:ext cx="49149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If I have this much in year 1…</a:t>
            </a:r>
            <a:endParaRPr/>
          </a:p>
        </p:txBody>
      </p:sp>
      <p:cxnSp>
        <p:nvCxnSpPr>
          <p:cNvPr id="1341" name="Google Shape;1341;p124"/>
          <p:cNvCxnSpPr/>
          <p:nvPr/>
        </p:nvCxnSpPr>
        <p:spPr>
          <a:xfrm flipH="1">
            <a:off x="2314576" y="1844963"/>
            <a:ext cx="1457324" cy="1050637"/>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342" name="Google Shape;1342;p124"/>
          <p:cNvSpPr txBox="1"/>
          <p:nvPr/>
        </p:nvSpPr>
        <p:spPr>
          <a:xfrm>
            <a:off x="162950" y="5365175"/>
            <a:ext cx="58398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 can earn this much (extra!) by year 3</a:t>
            </a:r>
            <a:endParaRPr/>
          </a:p>
        </p:txBody>
      </p:sp>
      <p:sp>
        <p:nvSpPr>
          <p:cNvPr id="1343" name="Google Shape;1343;p124"/>
          <p:cNvSpPr/>
          <p:nvPr/>
        </p:nvSpPr>
        <p:spPr>
          <a:xfrm>
            <a:off x="6655675" y="3907731"/>
            <a:ext cx="1086000" cy="9144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1344" name="Google Shape;1344;p124"/>
          <p:cNvCxnSpPr>
            <a:stCxn id="1342" idx="3"/>
            <a:endCxn id="1343" idx="2"/>
          </p:cNvCxnSpPr>
          <p:nvPr/>
        </p:nvCxnSpPr>
        <p:spPr>
          <a:xfrm rot="10800000" flipH="1">
            <a:off x="6002750" y="4822025"/>
            <a:ext cx="1195800" cy="774000"/>
          </a:xfrm>
          <a:prstGeom prst="straightConnector1">
            <a:avLst/>
          </a:prstGeom>
          <a:solidFill>
            <a:schemeClr val="accent1"/>
          </a:solidFill>
          <a:ln w="9525" cap="flat" cmpd="sng">
            <a:solidFill>
              <a:schemeClr val="dk1"/>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125"/>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Not So Great if I don’t have $500 to spare!</a:t>
            </a:r>
            <a:endParaRPr b="1"/>
          </a:p>
        </p:txBody>
      </p:sp>
      <p:sp>
        <p:nvSpPr>
          <p:cNvPr id="1350" name="Google Shape;1350;p12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1351" name="Google Shape;1351;p125"/>
          <p:cNvPicPr preferRelativeResize="0"/>
          <p:nvPr/>
        </p:nvPicPr>
        <p:blipFill rotWithShape="1">
          <a:blip r:embed="rId3">
            <a:alphaModFix/>
          </a:blip>
          <a:srcRect/>
          <a:stretch/>
        </p:blipFill>
        <p:spPr>
          <a:xfrm>
            <a:off x="1656502" y="2417809"/>
            <a:ext cx="5830996" cy="1997800"/>
          </a:xfrm>
          <a:prstGeom prst="rect">
            <a:avLst/>
          </a:prstGeom>
          <a:noFill/>
          <a:ln>
            <a:noFill/>
          </a:ln>
        </p:spPr>
      </p:pic>
      <p:sp>
        <p:nvSpPr>
          <p:cNvPr id="1352" name="Google Shape;1352;p125"/>
          <p:cNvSpPr/>
          <p:nvPr/>
        </p:nvSpPr>
        <p:spPr>
          <a:xfrm>
            <a:off x="4240673" y="2909041"/>
            <a:ext cx="674100" cy="5679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53" name="Google Shape;1353;p125"/>
          <p:cNvSpPr/>
          <p:nvPr/>
        </p:nvSpPr>
        <p:spPr>
          <a:xfrm>
            <a:off x="6686003" y="3934692"/>
            <a:ext cx="674100" cy="5163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54" name="Google Shape;1354;p125"/>
          <p:cNvSpPr txBox="1"/>
          <p:nvPr/>
        </p:nvSpPr>
        <p:spPr>
          <a:xfrm>
            <a:off x="770825" y="1761500"/>
            <a:ext cx="34011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If I only have this…</a:t>
            </a:r>
            <a:endParaRPr/>
          </a:p>
        </p:txBody>
      </p:sp>
      <p:cxnSp>
        <p:nvCxnSpPr>
          <p:cNvPr id="1355" name="Google Shape;1355;p125"/>
          <p:cNvCxnSpPr>
            <a:endCxn id="1352" idx="0"/>
          </p:cNvCxnSpPr>
          <p:nvPr/>
        </p:nvCxnSpPr>
        <p:spPr>
          <a:xfrm>
            <a:off x="4171823" y="2209741"/>
            <a:ext cx="405900" cy="6993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356" name="Google Shape;1356;p125"/>
          <p:cNvSpPr txBox="1"/>
          <p:nvPr/>
        </p:nvSpPr>
        <p:spPr>
          <a:xfrm>
            <a:off x="710900" y="5481925"/>
            <a:ext cx="56895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 don’t receive potential benefits ☹ </a:t>
            </a:r>
            <a:endParaRPr/>
          </a:p>
        </p:txBody>
      </p:sp>
      <p:cxnSp>
        <p:nvCxnSpPr>
          <p:cNvPr id="1357" name="Google Shape;1357;p125"/>
          <p:cNvCxnSpPr>
            <a:endCxn id="1353" idx="2"/>
          </p:cNvCxnSpPr>
          <p:nvPr/>
        </p:nvCxnSpPr>
        <p:spPr>
          <a:xfrm rot="10800000" flipH="1">
            <a:off x="6400853" y="4450992"/>
            <a:ext cx="622200" cy="1035300"/>
          </a:xfrm>
          <a:prstGeom prst="straightConnector1">
            <a:avLst/>
          </a:prstGeom>
          <a:solidFill>
            <a:schemeClr val="accent1"/>
          </a:solidFill>
          <a:ln w="9525" cap="flat" cmpd="sng">
            <a:solidFill>
              <a:schemeClr val="dk1"/>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26"/>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How Financing Can Help</a:t>
            </a:r>
            <a:endParaRPr b="1"/>
          </a:p>
        </p:txBody>
      </p:sp>
      <p:sp>
        <p:nvSpPr>
          <p:cNvPr id="1363" name="Google Shape;1363;p12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1364" name="Google Shape;1364;p126"/>
          <p:cNvPicPr preferRelativeResize="0"/>
          <p:nvPr/>
        </p:nvPicPr>
        <p:blipFill rotWithShape="1">
          <a:blip r:embed="rId3">
            <a:alphaModFix/>
          </a:blip>
          <a:srcRect/>
          <a:stretch/>
        </p:blipFill>
        <p:spPr>
          <a:xfrm>
            <a:off x="821742" y="2209800"/>
            <a:ext cx="7500516" cy="2054950"/>
          </a:xfrm>
          <a:prstGeom prst="rect">
            <a:avLst/>
          </a:prstGeom>
          <a:noFill/>
          <a:ln>
            <a:noFill/>
          </a:ln>
        </p:spPr>
      </p:pic>
      <p:sp>
        <p:nvSpPr>
          <p:cNvPr id="1365" name="Google Shape;1365;p126"/>
          <p:cNvSpPr/>
          <p:nvPr/>
        </p:nvSpPr>
        <p:spPr>
          <a:xfrm>
            <a:off x="4320885" y="2740889"/>
            <a:ext cx="461400" cy="5334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66" name="Google Shape;1366;p126"/>
          <p:cNvSpPr/>
          <p:nvPr/>
        </p:nvSpPr>
        <p:spPr>
          <a:xfrm>
            <a:off x="3500004" y="2736273"/>
            <a:ext cx="461400" cy="5334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67" name="Google Shape;1367;p126"/>
          <p:cNvSpPr/>
          <p:nvPr/>
        </p:nvSpPr>
        <p:spPr>
          <a:xfrm>
            <a:off x="5145226" y="2731661"/>
            <a:ext cx="461400" cy="5334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68" name="Google Shape;1368;p126"/>
          <p:cNvSpPr txBox="1"/>
          <p:nvPr/>
        </p:nvSpPr>
        <p:spPr>
          <a:xfrm>
            <a:off x="4000500" y="2767528"/>
            <a:ext cx="342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a:t>
            </a:r>
            <a:endParaRPr/>
          </a:p>
        </p:txBody>
      </p:sp>
      <p:sp>
        <p:nvSpPr>
          <p:cNvPr id="1369" name="Google Shape;1369;p126"/>
          <p:cNvSpPr txBox="1"/>
          <p:nvPr/>
        </p:nvSpPr>
        <p:spPr>
          <a:xfrm>
            <a:off x="4830359" y="2772149"/>
            <a:ext cx="283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a:t>
            </a:r>
            <a:endParaRPr/>
          </a:p>
        </p:txBody>
      </p:sp>
      <p:sp>
        <p:nvSpPr>
          <p:cNvPr id="1370" name="Google Shape;1370;p126"/>
          <p:cNvSpPr txBox="1"/>
          <p:nvPr/>
        </p:nvSpPr>
        <p:spPr>
          <a:xfrm>
            <a:off x="185300" y="1397697"/>
            <a:ext cx="6629400" cy="365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Limited budgets, augmented with loans, cover up-front costs…</a:t>
            </a:r>
            <a:endParaRPr sz="1600"/>
          </a:p>
        </p:txBody>
      </p:sp>
      <p:sp>
        <p:nvSpPr>
          <p:cNvPr id="1371" name="Google Shape;1371;p126"/>
          <p:cNvSpPr/>
          <p:nvPr/>
        </p:nvSpPr>
        <p:spPr>
          <a:xfrm rot="5400000">
            <a:off x="4455349" y="1282268"/>
            <a:ext cx="233301" cy="1469361"/>
          </a:xfrm>
          <a:prstGeom prst="leftBrace">
            <a:avLst>
              <a:gd name="adj1" fmla="val 8333"/>
              <a:gd name="adj2" fmla="val 50000"/>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72" name="Google Shape;1372;p126"/>
          <p:cNvSpPr txBox="1"/>
          <p:nvPr/>
        </p:nvSpPr>
        <p:spPr>
          <a:xfrm>
            <a:off x="2132150" y="5422200"/>
            <a:ext cx="51258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…and unlock benefits overall</a:t>
            </a:r>
            <a:endParaRPr/>
          </a:p>
        </p:txBody>
      </p:sp>
      <p:cxnSp>
        <p:nvCxnSpPr>
          <p:cNvPr id="1373" name="Google Shape;1373;p126"/>
          <p:cNvCxnSpPr/>
          <p:nvPr/>
        </p:nvCxnSpPr>
        <p:spPr>
          <a:xfrm rot="10800000" flipH="1">
            <a:off x="7258050" y="4264511"/>
            <a:ext cx="670500" cy="11577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374" name="Google Shape;1374;p126"/>
          <p:cNvSpPr txBox="1"/>
          <p:nvPr/>
        </p:nvSpPr>
        <p:spPr>
          <a:xfrm>
            <a:off x="5145225" y="803800"/>
            <a:ext cx="3835800" cy="365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(…can avoid being ‘down’ $ early on…)</a:t>
            </a:r>
            <a:endParaRPr sz="1600"/>
          </a:p>
        </p:txBody>
      </p:sp>
      <p:cxnSp>
        <p:nvCxnSpPr>
          <p:cNvPr id="1375" name="Google Shape;1375;p126"/>
          <p:cNvCxnSpPr/>
          <p:nvPr/>
        </p:nvCxnSpPr>
        <p:spPr>
          <a:xfrm flipH="1">
            <a:off x="8322258" y="1168906"/>
            <a:ext cx="606996" cy="1709677"/>
          </a:xfrm>
          <a:prstGeom prst="straightConnector1">
            <a:avLst/>
          </a:prstGeom>
          <a:solidFill>
            <a:schemeClr val="accent1"/>
          </a:solidFill>
          <a:ln w="9525" cap="flat" cmpd="sng">
            <a:solidFill>
              <a:schemeClr val="dk1"/>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27"/>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Financing can also help at the Utility Program level</a:t>
            </a:r>
            <a:endParaRPr b="1"/>
          </a:p>
        </p:txBody>
      </p:sp>
      <p:sp>
        <p:nvSpPr>
          <p:cNvPr id="1381" name="Google Shape;1381;p127"/>
          <p:cNvSpPr txBox="1">
            <a:spLocks noGrp="1"/>
          </p:cNvSpPr>
          <p:nvPr>
            <p:ph type="body" idx="1"/>
          </p:nvPr>
        </p:nvSpPr>
        <p:spPr>
          <a:xfrm>
            <a:off x="228600" y="1568150"/>
            <a:ext cx="8915400" cy="43434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Bringing additional investment money into efficiency	</a:t>
            </a:r>
            <a:endParaRPr/>
          </a:p>
          <a:p>
            <a:pPr marL="914400" lvl="2" indent="0" algn="l" rtl="0">
              <a:spcBef>
                <a:spcPts val="440"/>
              </a:spcBef>
              <a:spcAft>
                <a:spcPts val="0"/>
              </a:spcAft>
              <a:buClr>
                <a:schemeClr val="dk1"/>
              </a:buClr>
              <a:buSzPts val="2200"/>
              <a:buFont typeface="Arial"/>
              <a:buNone/>
            </a:pPr>
            <a:r>
              <a:rPr lang="en-US" sz="2200"/>
              <a:t>Good for average customer, since program costs recovered through energy prices</a:t>
            </a:r>
            <a:endParaRPr sz="2400"/>
          </a:p>
          <a:p>
            <a:pPr marL="457200" marR="0" lvl="0" indent="-381000" algn="l" rtl="0">
              <a:lnSpc>
                <a:spcPct val="100000"/>
              </a:lnSpc>
              <a:spcBef>
                <a:spcPts val="0"/>
              </a:spcBef>
              <a:spcAft>
                <a:spcPts val="0"/>
              </a:spcAft>
              <a:buSzPts val="2400"/>
              <a:buChar char="●"/>
            </a:pPr>
            <a:r>
              <a:rPr lang="en-US" sz="2400"/>
              <a:t>Help those for whom up-front costs are still a barrier after program incentives</a:t>
            </a:r>
            <a:endParaRPr sz="2400"/>
          </a:p>
          <a:p>
            <a:pPr marL="457200" marR="0" lvl="0" indent="-381000" algn="l" rtl="0">
              <a:lnSpc>
                <a:spcPct val="100000"/>
              </a:lnSpc>
              <a:spcBef>
                <a:spcPts val="0"/>
              </a:spcBef>
              <a:spcAft>
                <a:spcPts val="0"/>
              </a:spcAft>
              <a:buSzPts val="2400"/>
              <a:buChar char="●"/>
            </a:pPr>
            <a:r>
              <a:rPr lang="en-US" sz="2400"/>
              <a:t>Help those for whom program participation requirements, which existing incentives typically don’t cover, are a barrier</a:t>
            </a:r>
            <a:endParaRPr/>
          </a:p>
          <a:p>
            <a:pPr marL="857250" lvl="2" indent="0" algn="l" rtl="0">
              <a:spcBef>
                <a:spcPts val="440"/>
              </a:spcBef>
              <a:spcAft>
                <a:spcPts val="0"/>
              </a:spcAft>
              <a:buClr>
                <a:schemeClr val="dk1"/>
              </a:buClr>
              <a:buSzPts val="2200"/>
              <a:buFont typeface="Arial"/>
              <a:buNone/>
            </a:pPr>
            <a:r>
              <a:rPr lang="en-US" sz="2200"/>
              <a:t>E.g. ‘pre-weatherization’, which includes home improvements like asbestos	removal, typically fall outside efficiency programs</a:t>
            </a:r>
            <a:endParaRPr/>
          </a:p>
          <a:p>
            <a:pPr marL="742950" lvl="1" indent="-133350" algn="l" rtl="0">
              <a:spcBef>
                <a:spcPts val="480"/>
              </a:spcBef>
              <a:spcAft>
                <a:spcPts val="0"/>
              </a:spcAft>
              <a:buClr>
                <a:schemeClr val="dk1"/>
              </a:buClr>
              <a:buSzPts val="2400"/>
              <a:buFont typeface="Arial"/>
              <a:buNone/>
            </a:pPr>
            <a:endParaRPr sz="2400"/>
          </a:p>
        </p:txBody>
      </p:sp>
      <p:sp>
        <p:nvSpPr>
          <p:cNvPr id="1382" name="Google Shape;1382;p12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128"/>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But…what are the risks to borrowers?</a:t>
            </a:r>
            <a:endParaRPr b="1"/>
          </a:p>
        </p:txBody>
      </p:sp>
      <p:sp>
        <p:nvSpPr>
          <p:cNvPr id="1388" name="Google Shape;1388;p128"/>
          <p:cNvSpPr txBox="1">
            <a:spLocks noGrp="1"/>
          </p:cNvSpPr>
          <p:nvPr>
            <p:ph type="subTitle" idx="1"/>
          </p:nvPr>
        </p:nvSpPr>
        <p:spPr>
          <a:xfrm>
            <a:off x="685800" y="3505200"/>
            <a:ext cx="80037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2000"/>
              <a:buFont typeface="Arial"/>
              <a:buNone/>
            </a:pPr>
            <a:r>
              <a:rPr lang="en-US">
                <a:solidFill>
                  <a:schemeClr val="lt2"/>
                </a:solidFill>
              </a:rPr>
              <a:t>I’ll cover two categories of borrower risk, certainly not exhaustive!</a:t>
            </a:r>
            <a:endParaRPr/>
          </a:p>
        </p:txBody>
      </p:sp>
      <p:sp>
        <p:nvSpPr>
          <p:cNvPr id="1389" name="Google Shape;1389;p12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390" name="Google Shape;1390;p128"/>
          <p:cNvSpPr txBox="1"/>
          <p:nvPr/>
        </p:nvSpPr>
        <p:spPr>
          <a:xfrm>
            <a:off x="1502000" y="4309650"/>
            <a:ext cx="67005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7F7F7F"/>
                </a:solidFill>
                <a:latin typeface="Arial"/>
                <a:ea typeface="Arial"/>
                <a:cs typeface="Arial"/>
                <a:sym typeface="Arial"/>
              </a:rPr>
              <a:t>(I will only briefly touch on lender &amp; utility risk from finance programs)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29"/>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‘Performance Risk’ = the savings don’t show up!</a:t>
            </a:r>
            <a:endParaRPr/>
          </a:p>
        </p:txBody>
      </p:sp>
      <p:sp>
        <p:nvSpPr>
          <p:cNvPr id="1396" name="Google Shape;1396;p12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1397" name="Google Shape;1397;p129"/>
          <p:cNvPicPr preferRelativeResize="0"/>
          <p:nvPr/>
        </p:nvPicPr>
        <p:blipFill rotWithShape="1">
          <a:blip r:embed="rId3">
            <a:alphaModFix/>
          </a:blip>
          <a:srcRect/>
          <a:stretch/>
        </p:blipFill>
        <p:spPr>
          <a:xfrm>
            <a:off x="514350" y="1447800"/>
            <a:ext cx="4730785" cy="1866500"/>
          </a:xfrm>
          <a:prstGeom prst="rect">
            <a:avLst/>
          </a:prstGeom>
          <a:noFill/>
          <a:ln>
            <a:noFill/>
          </a:ln>
        </p:spPr>
      </p:pic>
      <p:sp>
        <p:nvSpPr>
          <p:cNvPr id="1398" name="Google Shape;1398;p129"/>
          <p:cNvSpPr txBox="1"/>
          <p:nvPr/>
        </p:nvSpPr>
        <p:spPr>
          <a:xfrm>
            <a:off x="450625" y="4200925"/>
            <a:ext cx="22995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Expectations…</a:t>
            </a:r>
            <a:endParaRPr/>
          </a:p>
        </p:txBody>
      </p:sp>
      <p:cxnSp>
        <p:nvCxnSpPr>
          <p:cNvPr id="1399" name="Google Shape;1399;p129"/>
          <p:cNvCxnSpPr>
            <a:endCxn id="1397" idx="2"/>
          </p:cNvCxnSpPr>
          <p:nvPr/>
        </p:nvCxnSpPr>
        <p:spPr>
          <a:xfrm rot="10800000" flipH="1">
            <a:off x="2445343" y="3314300"/>
            <a:ext cx="434400" cy="8865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400" name="Google Shape;1400;p129"/>
          <p:cNvSpPr txBox="1"/>
          <p:nvPr/>
        </p:nvSpPr>
        <p:spPr>
          <a:xfrm>
            <a:off x="1096175" y="5181600"/>
            <a:ext cx="3247200" cy="461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…not matching reality!</a:t>
            </a:r>
            <a:endParaRPr/>
          </a:p>
        </p:txBody>
      </p:sp>
      <p:cxnSp>
        <p:nvCxnSpPr>
          <p:cNvPr id="1401" name="Google Shape;1401;p129"/>
          <p:cNvCxnSpPr/>
          <p:nvPr/>
        </p:nvCxnSpPr>
        <p:spPr>
          <a:xfrm rot="10800000" flipH="1">
            <a:off x="4343400" y="3322800"/>
            <a:ext cx="579900" cy="18588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1402" name="Google Shape;1402;p129"/>
          <p:cNvCxnSpPr/>
          <p:nvPr/>
        </p:nvCxnSpPr>
        <p:spPr>
          <a:xfrm>
            <a:off x="5429250" y="1447800"/>
            <a:ext cx="0" cy="4908551"/>
          </a:xfrm>
          <a:prstGeom prst="straightConnector1">
            <a:avLst/>
          </a:prstGeom>
          <a:solidFill>
            <a:schemeClr val="accent1"/>
          </a:solidFill>
          <a:ln w="28575" cap="flat" cmpd="sng">
            <a:solidFill>
              <a:schemeClr val="dk1"/>
            </a:solidFill>
            <a:prstDash val="solid"/>
            <a:round/>
            <a:headEnd type="none" w="sm" len="sm"/>
            <a:tailEnd type="none" w="sm" len="sm"/>
          </a:ln>
        </p:spPr>
      </p:cxnSp>
      <p:sp>
        <p:nvSpPr>
          <p:cNvPr id="1403" name="Google Shape;1403;p129"/>
          <p:cNvSpPr txBox="1"/>
          <p:nvPr/>
        </p:nvSpPr>
        <p:spPr>
          <a:xfrm>
            <a:off x="5657850" y="1447800"/>
            <a:ext cx="3314699"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CAN BE </a:t>
            </a:r>
            <a:r>
              <a:rPr lang="en-US" sz="2400" b="1">
                <a:solidFill>
                  <a:schemeClr val="dk1"/>
                </a:solidFill>
                <a:latin typeface="Arial"/>
                <a:ea typeface="Arial"/>
                <a:cs typeface="Arial"/>
                <a:sym typeface="Arial"/>
              </a:rPr>
              <a:t>REALLY</a:t>
            </a:r>
            <a:r>
              <a:rPr lang="en-US" sz="2400">
                <a:solidFill>
                  <a:schemeClr val="dk1"/>
                </a:solidFill>
                <a:latin typeface="Arial"/>
                <a:ea typeface="Arial"/>
                <a:cs typeface="Arial"/>
                <a:sym typeface="Arial"/>
              </a:rPr>
              <a:t> HARMFUL:</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Loan default</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Loss of utility service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Credit score impacts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Eviction</a:t>
            </a:r>
            <a:endParaRPr/>
          </a:p>
        </p:txBody>
      </p:sp>
      <p:sp>
        <p:nvSpPr>
          <p:cNvPr id="1404" name="Google Shape;1404;p129"/>
          <p:cNvSpPr/>
          <p:nvPr/>
        </p:nvSpPr>
        <p:spPr>
          <a:xfrm>
            <a:off x="1986400" y="2081025"/>
            <a:ext cx="461400" cy="1245000"/>
          </a:xfrm>
          <a:prstGeom prst="rect">
            <a:avLst/>
          </a:prstGeom>
          <a:noFill/>
          <a:ln w="41275" cap="flat" cmpd="sng">
            <a:solidFill>
              <a:srgbClr val="92D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05" name="Google Shape;1405;p129"/>
          <p:cNvSpPr/>
          <p:nvPr/>
        </p:nvSpPr>
        <p:spPr>
          <a:xfrm>
            <a:off x="3994975" y="2088326"/>
            <a:ext cx="461400" cy="1245000"/>
          </a:xfrm>
          <a:prstGeom prst="rect">
            <a:avLst/>
          </a:prstGeom>
          <a:noFill/>
          <a:ln w="412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06" name="Google Shape;1406;p129"/>
          <p:cNvSpPr/>
          <p:nvPr/>
        </p:nvSpPr>
        <p:spPr>
          <a:xfrm>
            <a:off x="2518788" y="1991475"/>
            <a:ext cx="1405200" cy="1424100"/>
          </a:xfrm>
          <a:prstGeom prst="rightArrow">
            <a:avLst>
              <a:gd name="adj1" fmla="val 50000"/>
              <a:gd name="adj2" fmla="val 50000"/>
            </a:avLst>
          </a:prstGeom>
          <a:solidFill>
            <a:srgbClr val="BFBFBF">
              <a:alpha val="33725"/>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pic>
        <p:nvPicPr>
          <p:cNvPr id="1204" name="Google Shape;1204;p112"/>
          <p:cNvPicPr preferRelativeResize="0"/>
          <p:nvPr/>
        </p:nvPicPr>
        <p:blipFill rotWithShape="1">
          <a:blip r:embed="rId3">
            <a:alphaModFix/>
          </a:blip>
          <a:srcRect l="30834" t="60539"/>
          <a:stretch/>
        </p:blipFill>
        <p:spPr>
          <a:xfrm>
            <a:off x="0" y="-2"/>
            <a:ext cx="9144003" cy="1599649"/>
          </a:xfrm>
          <a:prstGeom prst="rect">
            <a:avLst/>
          </a:prstGeom>
          <a:noFill/>
          <a:ln>
            <a:noFill/>
          </a:ln>
        </p:spPr>
      </p:pic>
      <p:pic>
        <p:nvPicPr>
          <p:cNvPr id="1205" name="Google Shape;1205;p112"/>
          <p:cNvPicPr preferRelativeResize="0"/>
          <p:nvPr/>
        </p:nvPicPr>
        <p:blipFill rotWithShape="1">
          <a:blip r:embed="rId3">
            <a:alphaModFix/>
          </a:blip>
          <a:srcRect l="30834" t="60539"/>
          <a:stretch/>
        </p:blipFill>
        <p:spPr>
          <a:xfrm>
            <a:off x="0" y="-2"/>
            <a:ext cx="9144003" cy="1599649"/>
          </a:xfrm>
          <a:prstGeom prst="rect">
            <a:avLst/>
          </a:prstGeom>
          <a:noFill/>
          <a:ln>
            <a:noFill/>
          </a:ln>
        </p:spPr>
      </p:pic>
      <p:sp>
        <p:nvSpPr>
          <p:cNvPr id="1206" name="Google Shape;1206;p112"/>
          <p:cNvSpPr/>
          <p:nvPr/>
        </p:nvSpPr>
        <p:spPr>
          <a:xfrm>
            <a:off x="1630325" y="2406600"/>
            <a:ext cx="5873700" cy="712200"/>
          </a:xfrm>
          <a:prstGeom prst="rect">
            <a:avLst/>
          </a:prstGeom>
          <a:solidFill>
            <a:srgbClr val="DEF4FB"/>
          </a:solidFill>
          <a:ln>
            <a:noFill/>
          </a:ln>
          <a:effectLst>
            <a:outerShdw blurRad="50800" dist="38100" dir="2700000" algn="tl" rotWithShape="0">
              <a:srgbClr val="000000">
                <a:alpha val="40000"/>
              </a:srgbClr>
            </a:outerShdw>
          </a:effectLst>
        </p:spPr>
        <p:txBody>
          <a:bodyPr spcFirstLastPara="1" wrap="square" lIns="91425" tIns="45700" rIns="91425" bIns="45700" anchor="t" anchorCtr="1">
            <a:noAutofit/>
          </a:bodyPr>
          <a:lstStyle/>
          <a:p>
            <a:pPr marL="0" marR="0" lvl="0" indent="0" algn="ctr" rtl="0">
              <a:spcBef>
                <a:spcPts val="0"/>
              </a:spcBef>
              <a:spcAft>
                <a:spcPts val="0"/>
              </a:spcAft>
              <a:buNone/>
            </a:pPr>
            <a:r>
              <a:rPr lang="en-US" sz="2000" b="1">
                <a:solidFill>
                  <a:srgbClr val="000000"/>
                </a:solidFill>
                <a:latin typeface="Arial"/>
                <a:ea typeface="Arial"/>
                <a:cs typeface="Arial"/>
                <a:sym typeface="Arial"/>
              </a:rPr>
              <a:t>Financing, Equity and Climate Change in RI’s Energy </a:t>
            </a:r>
            <a:r>
              <a:rPr lang="en-US" sz="2000" b="1"/>
              <a:t>E</a:t>
            </a:r>
            <a:r>
              <a:rPr lang="en-US" sz="2000" b="1">
                <a:solidFill>
                  <a:srgbClr val="000000"/>
                </a:solidFill>
                <a:latin typeface="Arial"/>
                <a:ea typeface="Arial"/>
                <a:cs typeface="Arial"/>
                <a:sym typeface="Arial"/>
              </a:rPr>
              <a:t>fficiency Marketplace</a:t>
            </a:r>
            <a:endParaRPr sz="2000"/>
          </a:p>
        </p:txBody>
      </p:sp>
      <p:sp>
        <p:nvSpPr>
          <p:cNvPr id="1207" name="Google Shape;1207;p112"/>
          <p:cNvSpPr/>
          <p:nvPr/>
        </p:nvSpPr>
        <p:spPr>
          <a:xfrm>
            <a:off x="3195599" y="3215736"/>
            <a:ext cx="4391100" cy="213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SAM ROSS</a:t>
            </a:r>
            <a:endParaRPr sz="1100" i="1">
              <a:solidFill>
                <a:srgbClr val="000000"/>
              </a:solidFill>
              <a:latin typeface="Arial"/>
              <a:ea typeface="Arial"/>
              <a:cs typeface="Arial"/>
              <a:sym typeface="Arial"/>
            </a:endParaRPr>
          </a:p>
          <a:p>
            <a:pPr marL="0" marR="0" lvl="0" indent="0" algn="l" rtl="0">
              <a:spcBef>
                <a:spcPts val="0"/>
              </a:spcBef>
              <a:spcAft>
                <a:spcPts val="0"/>
              </a:spcAft>
              <a:buNone/>
            </a:pPr>
            <a:r>
              <a:rPr lang="en-US" sz="1000" i="1">
                <a:solidFill>
                  <a:srgbClr val="000000"/>
                </a:solidFill>
                <a:latin typeface="Arial"/>
                <a:ea typeface="Arial"/>
                <a:cs typeface="Arial"/>
                <a:sym typeface="Arial"/>
              </a:rPr>
              <a:t>Consultant, </a:t>
            </a:r>
            <a:r>
              <a:rPr lang="en-US" sz="1000">
                <a:solidFill>
                  <a:srgbClr val="000000"/>
                </a:solidFill>
                <a:latin typeface="Arial"/>
                <a:ea typeface="Arial"/>
                <a:cs typeface="Arial"/>
                <a:sym typeface="Arial"/>
              </a:rPr>
              <a:t>Optimal Energy</a:t>
            </a:r>
            <a:endParaRPr/>
          </a:p>
          <a:p>
            <a:pPr marL="0" marR="0" lvl="0" indent="0" algn="l" rtl="0">
              <a:spcBef>
                <a:spcPts val="0"/>
              </a:spcBef>
              <a:spcAft>
                <a:spcPts val="0"/>
              </a:spcAft>
              <a:buNone/>
            </a:pPr>
            <a:endParaRPr sz="1000">
              <a:solidFill>
                <a:srgbClr val="000000"/>
              </a:solidFill>
              <a:latin typeface="Arial"/>
              <a:ea typeface="Arial"/>
              <a:cs typeface="Arial"/>
              <a:sym typeface="Arial"/>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Sam will discuss the collaborative effort by Rhode Island’s Energy Efficiency and Resource Management Council work and the Office of Energy Resources to drive increased access and benefits from energy efficiency programs for low- and moderate-income Rhode Islanders. His presentation will focus on the potential contribution offered by financing products to increasing efficiency deployment, as well as the equitability and environmental benefits associated with this initiative.</a:t>
            </a:r>
            <a:endParaRPr sz="1050">
              <a:solidFill>
                <a:srgbClr val="000000"/>
              </a:solidFill>
              <a:latin typeface="Arial"/>
              <a:ea typeface="Arial"/>
              <a:cs typeface="Arial"/>
              <a:sym typeface="Arial"/>
            </a:endParaRPr>
          </a:p>
          <a:p>
            <a:pPr marL="0" marR="0" lvl="0" indent="0" algn="l" rtl="0">
              <a:spcBef>
                <a:spcPts val="0"/>
              </a:spcBef>
              <a:spcAft>
                <a:spcPts val="0"/>
              </a:spcAft>
              <a:buNone/>
            </a:pPr>
            <a:br>
              <a:rPr lang="en-US" sz="1050">
                <a:solidFill>
                  <a:srgbClr val="000000"/>
                </a:solidFill>
                <a:latin typeface="Arial"/>
                <a:ea typeface="Arial"/>
                <a:cs typeface="Arial"/>
                <a:sym typeface="Arial"/>
              </a:rPr>
            </a:br>
            <a:endParaRPr sz="1800">
              <a:solidFill>
                <a:srgbClr val="000000"/>
              </a:solidFill>
              <a:latin typeface="Arial"/>
              <a:ea typeface="Arial"/>
              <a:cs typeface="Arial"/>
              <a:sym typeface="Arial"/>
            </a:endParaRPr>
          </a:p>
        </p:txBody>
      </p:sp>
      <p:sp>
        <p:nvSpPr>
          <p:cNvPr id="1208" name="Google Shape;1208;p112"/>
          <p:cNvSpPr/>
          <p:nvPr/>
        </p:nvSpPr>
        <p:spPr>
          <a:xfrm>
            <a:off x="1557298" y="4893779"/>
            <a:ext cx="6029400" cy="923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900" i="1">
                <a:solidFill>
                  <a:srgbClr val="000000"/>
                </a:solidFill>
                <a:latin typeface="Arial"/>
                <a:ea typeface="Arial"/>
                <a:cs typeface="Arial"/>
                <a:sym typeface="Arial"/>
              </a:rPr>
              <a:t>Sam applies his experience in environmental economics and data science to a variety of complex challenges in the clean and efficient energy space. His areas of expertise include benefit-cost analysis, valuation of non-energy impacts, the application of financing products to energy efficiency, and policy and program design and oversight. Sam received his Master of Science in Environmental Economics from the London School of Economics, and is committed to working within the energy industry to overcome the threat presented by climate change. For more information about Sam’s work, please visit </a:t>
            </a:r>
            <a:r>
              <a:rPr lang="en-US" sz="900" i="1" u="sng">
                <a:solidFill>
                  <a:srgbClr val="000000"/>
                </a:solidFill>
                <a:latin typeface="Arial"/>
                <a:ea typeface="Arial"/>
                <a:cs typeface="Arial"/>
                <a:sym typeface="Arial"/>
                <a:hlinkClick r:id="rId4"/>
              </a:rPr>
              <a:t>https://www.linkedin.com/in/samuel-ross-13085a69</a:t>
            </a:r>
            <a:r>
              <a:rPr lang="en-US" sz="900" i="1" u="sng">
                <a:solidFill>
                  <a:srgbClr val="000000"/>
                </a:solidFill>
                <a:latin typeface="Arial"/>
                <a:ea typeface="Arial"/>
                <a:cs typeface="Arial"/>
                <a:sym typeface="Arial"/>
              </a:rPr>
              <a:t>.</a:t>
            </a:r>
            <a:endParaRPr sz="900">
              <a:solidFill>
                <a:srgbClr val="000000"/>
              </a:solidFill>
              <a:latin typeface="Arial"/>
              <a:ea typeface="Arial"/>
              <a:cs typeface="Arial"/>
              <a:sym typeface="Arial"/>
            </a:endParaRPr>
          </a:p>
        </p:txBody>
      </p:sp>
      <p:cxnSp>
        <p:nvCxnSpPr>
          <p:cNvPr id="1209" name="Google Shape;1209;p112"/>
          <p:cNvCxnSpPr/>
          <p:nvPr/>
        </p:nvCxnSpPr>
        <p:spPr>
          <a:xfrm>
            <a:off x="3306724" y="3641050"/>
            <a:ext cx="4197300" cy="0"/>
          </a:xfrm>
          <a:prstGeom prst="straightConnector1">
            <a:avLst/>
          </a:prstGeom>
          <a:noFill/>
          <a:ln w="12700" cap="flat" cmpd="sng">
            <a:solidFill>
              <a:srgbClr val="5FCBEF"/>
            </a:solidFill>
            <a:prstDash val="solid"/>
            <a:round/>
            <a:headEnd type="none" w="sm" len="sm"/>
            <a:tailEnd type="none" w="sm" len="sm"/>
          </a:ln>
          <a:effectLst>
            <a:outerShdw blurRad="50800" dist="38100" dir="2700000" algn="tl" rotWithShape="0">
              <a:srgbClr val="000000">
                <a:alpha val="40000"/>
              </a:srgbClr>
            </a:outerShdw>
          </a:effectLst>
        </p:spPr>
      </p:cxnSp>
      <p:pic>
        <p:nvPicPr>
          <p:cNvPr id="1210" name="Google Shape;1210;p112" descr="https://lh3.googleusercontent.com/zmGd-r5w2GB_xQsa4c4v1g9J6vCWDCguhoLl7tjQKgsmaL4SVgAzHW_ak7O9lz3pfbuNnGC7bz7qS01lZoKoewf8pXGpxIWTKEbGNbBsjNT1oiNB7b7ZmsCOC9tcLL7h1-28dlTM"/>
          <p:cNvPicPr preferRelativeResize="0"/>
          <p:nvPr/>
        </p:nvPicPr>
        <p:blipFill rotWithShape="1">
          <a:blip r:embed="rId5">
            <a:alphaModFix/>
          </a:blip>
          <a:srcRect/>
          <a:stretch/>
        </p:blipFill>
        <p:spPr>
          <a:xfrm>
            <a:off x="1643024" y="3273622"/>
            <a:ext cx="1552575" cy="157162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130"/>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“Pushy Lending Practices” = Bigger loans mean bigger profits</a:t>
            </a:r>
            <a:endParaRPr b="1"/>
          </a:p>
        </p:txBody>
      </p:sp>
      <p:sp>
        <p:nvSpPr>
          <p:cNvPr id="1412" name="Google Shape;1412;p130"/>
          <p:cNvSpPr txBox="1">
            <a:spLocks noGrp="1"/>
          </p:cNvSpPr>
          <p:nvPr>
            <p:ph type="body" idx="1"/>
          </p:nvPr>
        </p:nvSpPr>
        <p:spPr>
          <a:xfrm>
            <a:off x="381000" y="1577975"/>
            <a:ext cx="7467600" cy="4343400"/>
          </a:xfrm>
          <a:prstGeom prst="rect">
            <a:avLst/>
          </a:prstGeom>
          <a:noFill/>
          <a:ln>
            <a:noFill/>
          </a:ln>
        </p:spPr>
        <p:txBody>
          <a:bodyPr spcFirstLastPara="1" wrap="square" lIns="91425" tIns="45700" rIns="91425" bIns="45700" anchor="t" anchorCtr="0">
            <a:noAutofit/>
          </a:bodyPr>
          <a:lstStyle/>
          <a:p>
            <a:pPr marL="169863" lvl="0" indent="-169863" algn="l" rtl="0">
              <a:spcBef>
                <a:spcPts val="400"/>
              </a:spcBef>
              <a:spcAft>
                <a:spcPts val="0"/>
              </a:spcAft>
              <a:buClr>
                <a:schemeClr val="dk1"/>
              </a:buClr>
              <a:buSzPts val="2000"/>
              <a:buFont typeface="Arial"/>
              <a:buChar char="•"/>
            </a:pPr>
            <a:r>
              <a:rPr lang="en-US"/>
              <a:t>There are some examples out there of financial product sales practices that put profits before people (not naming names here)</a:t>
            </a:r>
            <a:endParaRPr/>
          </a:p>
          <a:p>
            <a:pPr marL="169863" lvl="0" indent="-42862" algn="l" rtl="0">
              <a:spcBef>
                <a:spcPts val="400"/>
              </a:spcBef>
              <a:spcAft>
                <a:spcPts val="0"/>
              </a:spcAft>
              <a:buClr>
                <a:schemeClr val="dk1"/>
              </a:buClr>
              <a:buSzPts val="2000"/>
              <a:buFont typeface="Arial"/>
              <a:buNone/>
            </a:pPr>
            <a:endParaRPr/>
          </a:p>
          <a:p>
            <a:pPr marL="169863" lvl="0" indent="-169863" algn="l" rtl="0">
              <a:spcBef>
                <a:spcPts val="400"/>
              </a:spcBef>
              <a:spcAft>
                <a:spcPts val="0"/>
              </a:spcAft>
              <a:buClr>
                <a:schemeClr val="dk1"/>
              </a:buClr>
              <a:buSzPts val="2000"/>
              <a:buFont typeface="Arial"/>
              <a:buChar char="•"/>
            </a:pPr>
            <a:r>
              <a:rPr lang="en-US"/>
              <a:t>Concerns may include:</a:t>
            </a:r>
            <a:endParaRPr/>
          </a:p>
          <a:p>
            <a:pPr marL="742950" lvl="1" indent="-171450" algn="l" rtl="0">
              <a:spcBef>
                <a:spcPts val="360"/>
              </a:spcBef>
              <a:spcAft>
                <a:spcPts val="0"/>
              </a:spcAft>
              <a:buClr>
                <a:schemeClr val="dk1"/>
              </a:buClr>
              <a:buSzPts val="1800"/>
              <a:buFont typeface="Arial"/>
              <a:buNone/>
            </a:pPr>
            <a:endParaRPr/>
          </a:p>
          <a:p>
            <a:pPr marL="742950" lvl="1" indent="-285750" algn="l" rtl="0">
              <a:spcBef>
                <a:spcPts val="360"/>
              </a:spcBef>
              <a:spcAft>
                <a:spcPts val="0"/>
              </a:spcAft>
              <a:buClr>
                <a:schemeClr val="dk1"/>
              </a:buClr>
              <a:buSzPts val="1800"/>
              <a:buFont typeface="Arial"/>
              <a:buChar char="–"/>
            </a:pPr>
            <a:r>
              <a:rPr lang="en-US"/>
              <a:t>Promoting projects that homes don’t really need</a:t>
            </a:r>
            <a:endParaRPr/>
          </a:p>
          <a:p>
            <a:pPr marL="742950" lvl="1" indent="-171450" algn="l" rtl="0">
              <a:spcBef>
                <a:spcPts val="360"/>
              </a:spcBef>
              <a:spcAft>
                <a:spcPts val="0"/>
              </a:spcAft>
              <a:buClr>
                <a:schemeClr val="dk1"/>
              </a:buClr>
              <a:buSzPts val="1800"/>
              <a:buFont typeface="Arial"/>
              <a:buNone/>
            </a:pPr>
            <a:endParaRPr/>
          </a:p>
          <a:p>
            <a:pPr marL="742950" lvl="1" indent="-285750" algn="l" rtl="0">
              <a:spcBef>
                <a:spcPts val="360"/>
              </a:spcBef>
              <a:spcAft>
                <a:spcPts val="0"/>
              </a:spcAft>
              <a:buClr>
                <a:schemeClr val="dk1"/>
              </a:buClr>
              <a:buSzPts val="1800"/>
              <a:buFont typeface="Arial"/>
              <a:buChar char="–"/>
            </a:pPr>
            <a:r>
              <a:rPr lang="en-US"/>
              <a:t>Not working to ensure borrowers exhaust efficiency incentives before taking out loans</a:t>
            </a:r>
            <a:endParaRPr/>
          </a:p>
          <a:p>
            <a:pPr marL="742950" lvl="1" indent="-171450" algn="l" rtl="0">
              <a:spcBef>
                <a:spcPts val="360"/>
              </a:spcBef>
              <a:spcAft>
                <a:spcPts val="0"/>
              </a:spcAft>
              <a:buClr>
                <a:schemeClr val="dk1"/>
              </a:buClr>
              <a:buSzPts val="1800"/>
              <a:buFont typeface="Arial"/>
              <a:buNone/>
            </a:pPr>
            <a:endParaRPr/>
          </a:p>
          <a:p>
            <a:pPr marL="742950" lvl="1" indent="-285750" algn="l" rtl="0">
              <a:spcBef>
                <a:spcPts val="360"/>
              </a:spcBef>
              <a:spcAft>
                <a:spcPts val="0"/>
              </a:spcAft>
              <a:buClr>
                <a:schemeClr val="dk1"/>
              </a:buClr>
              <a:buSzPts val="1800"/>
              <a:buFont typeface="Arial"/>
              <a:buChar char="–"/>
            </a:pPr>
            <a:r>
              <a:rPr lang="en-US"/>
              <a:t>Taking advantage of weak, or weakly enforced, consumer protections</a:t>
            </a:r>
            <a:endParaRPr/>
          </a:p>
          <a:p>
            <a:pPr marL="457200" lvl="1" indent="0" algn="l" rtl="0">
              <a:spcBef>
                <a:spcPts val="360"/>
              </a:spcBef>
              <a:spcAft>
                <a:spcPts val="0"/>
              </a:spcAft>
              <a:buClr>
                <a:schemeClr val="dk1"/>
              </a:buClr>
              <a:buSzPts val="1800"/>
              <a:buFont typeface="Arial"/>
              <a:buNone/>
            </a:pPr>
            <a:endParaRPr/>
          </a:p>
          <a:p>
            <a:pPr marL="457200" lvl="1" indent="0" algn="l" rtl="0">
              <a:spcBef>
                <a:spcPts val="360"/>
              </a:spcBef>
              <a:spcAft>
                <a:spcPts val="0"/>
              </a:spcAft>
              <a:buClr>
                <a:schemeClr val="dk1"/>
              </a:buClr>
              <a:buSzPts val="1800"/>
              <a:buFont typeface="Arial"/>
              <a:buNone/>
            </a:pPr>
            <a:endParaRPr/>
          </a:p>
        </p:txBody>
      </p:sp>
      <p:sp>
        <p:nvSpPr>
          <p:cNvPr id="1413" name="Google Shape;1413;p1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31"/>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Can we mitigate the risks?</a:t>
            </a:r>
            <a:endParaRPr b="1"/>
          </a:p>
        </p:txBody>
      </p:sp>
      <p:sp>
        <p:nvSpPr>
          <p:cNvPr id="1419" name="Google Shape;1419;p1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2000"/>
              <a:buFont typeface="Arial"/>
              <a:buNone/>
            </a:pPr>
            <a:r>
              <a:rPr lang="en-US">
                <a:solidFill>
                  <a:schemeClr val="lt2"/>
                </a:solidFill>
              </a:rPr>
              <a:t>(A range of strategies exist, but devil is in the details)</a:t>
            </a:r>
            <a:endParaRPr/>
          </a:p>
        </p:txBody>
      </p:sp>
      <p:sp>
        <p:nvSpPr>
          <p:cNvPr id="1420" name="Google Shape;1420;p13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1421" name="Google Shape;1421;p131"/>
          <p:cNvPicPr preferRelativeResize="0"/>
          <p:nvPr/>
        </p:nvPicPr>
        <p:blipFill rotWithShape="1">
          <a:blip r:embed="rId3">
            <a:alphaModFix/>
          </a:blip>
          <a:srcRect/>
          <a:stretch/>
        </p:blipFill>
        <p:spPr>
          <a:xfrm>
            <a:off x="6445628" y="4042264"/>
            <a:ext cx="107572" cy="1075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132"/>
          <p:cNvSpPr txBox="1">
            <a:spLocks noGrp="1"/>
          </p:cNvSpPr>
          <p:nvPr>
            <p:ph type="title"/>
          </p:nvPr>
        </p:nvSpPr>
        <p:spPr>
          <a:xfrm>
            <a:off x="381000" y="685800"/>
            <a:ext cx="80772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A Note on Managing Lender Risk (or Improving Finance Terms)</a:t>
            </a:r>
            <a:endParaRPr b="1"/>
          </a:p>
        </p:txBody>
      </p:sp>
      <p:sp>
        <p:nvSpPr>
          <p:cNvPr id="1427" name="Google Shape;1427;p132"/>
          <p:cNvSpPr txBox="1">
            <a:spLocks noGrp="1"/>
          </p:cNvSpPr>
          <p:nvPr>
            <p:ph type="body" idx="1"/>
          </p:nvPr>
        </p:nvSpPr>
        <p:spPr>
          <a:xfrm>
            <a:off x="389792" y="1577975"/>
            <a:ext cx="7467600" cy="4343400"/>
          </a:xfrm>
          <a:prstGeom prst="rect">
            <a:avLst/>
          </a:prstGeom>
          <a:noFill/>
          <a:ln>
            <a:noFill/>
          </a:ln>
        </p:spPr>
        <p:txBody>
          <a:bodyPr spcFirstLastPara="1" wrap="square" lIns="91425" tIns="45700" rIns="91425" bIns="45700" anchor="t" anchorCtr="0">
            <a:noAutofit/>
          </a:bodyPr>
          <a:lstStyle/>
          <a:p>
            <a:pPr marL="169863" lvl="0" indent="-169863" algn="l" rtl="0">
              <a:spcBef>
                <a:spcPts val="0"/>
              </a:spcBef>
              <a:spcAft>
                <a:spcPts val="0"/>
              </a:spcAft>
              <a:buClr>
                <a:schemeClr val="dk1"/>
              </a:buClr>
              <a:buSzPts val="2400"/>
              <a:buFont typeface="Arial"/>
              <a:buChar char="•"/>
            </a:pPr>
            <a:r>
              <a:rPr lang="en-US" sz="2400"/>
              <a:t>Loan Loss Reserve</a:t>
            </a:r>
            <a:endParaRPr/>
          </a:p>
          <a:p>
            <a:pPr marL="169863" lvl="0" indent="-17462" algn="l" rtl="0">
              <a:spcBef>
                <a:spcPts val="480"/>
              </a:spcBef>
              <a:spcAft>
                <a:spcPts val="0"/>
              </a:spcAft>
              <a:buClr>
                <a:schemeClr val="dk1"/>
              </a:buClr>
              <a:buSzPts val="2400"/>
              <a:buFont typeface="Arial"/>
              <a:buNone/>
            </a:pPr>
            <a:endParaRPr sz="2400"/>
          </a:p>
          <a:p>
            <a:pPr marL="169863" lvl="0" indent="-169863" algn="l" rtl="0">
              <a:spcBef>
                <a:spcPts val="480"/>
              </a:spcBef>
              <a:spcAft>
                <a:spcPts val="0"/>
              </a:spcAft>
              <a:buClr>
                <a:schemeClr val="dk1"/>
              </a:buClr>
              <a:buSzPts val="2400"/>
              <a:buFont typeface="Arial"/>
              <a:buChar char="•"/>
            </a:pPr>
            <a:r>
              <a:rPr lang="en-US" sz="2400"/>
              <a:t>Other Credit Enhancements (e.g. Credit Guarantee)</a:t>
            </a:r>
            <a:endParaRPr/>
          </a:p>
          <a:p>
            <a:pPr marL="169863" lvl="0" indent="-17462" algn="l" rtl="0">
              <a:spcBef>
                <a:spcPts val="480"/>
              </a:spcBef>
              <a:spcAft>
                <a:spcPts val="0"/>
              </a:spcAft>
              <a:buClr>
                <a:schemeClr val="dk1"/>
              </a:buClr>
              <a:buSzPts val="2400"/>
              <a:buFont typeface="Arial"/>
              <a:buNone/>
            </a:pPr>
            <a:endParaRPr sz="2400"/>
          </a:p>
          <a:p>
            <a:pPr marL="169863" lvl="0" indent="-169863" algn="l" rtl="0">
              <a:spcBef>
                <a:spcPts val="480"/>
              </a:spcBef>
              <a:spcAft>
                <a:spcPts val="0"/>
              </a:spcAft>
              <a:buClr>
                <a:schemeClr val="dk1"/>
              </a:buClr>
              <a:buSzPts val="2400"/>
              <a:buFont typeface="Arial"/>
              <a:buChar char="•"/>
            </a:pPr>
            <a:r>
              <a:rPr lang="en-US" sz="2400"/>
              <a:t>Interest-Rate Buydowns</a:t>
            </a:r>
            <a:endParaRPr/>
          </a:p>
          <a:p>
            <a:pPr marL="169863" lvl="0" indent="-17462" algn="l" rtl="0">
              <a:spcBef>
                <a:spcPts val="480"/>
              </a:spcBef>
              <a:spcAft>
                <a:spcPts val="0"/>
              </a:spcAft>
              <a:buClr>
                <a:schemeClr val="dk1"/>
              </a:buClr>
              <a:buSzPts val="2400"/>
              <a:buFont typeface="Arial"/>
              <a:buNone/>
            </a:pPr>
            <a:endParaRPr sz="2400"/>
          </a:p>
          <a:p>
            <a:pPr marL="169863" lvl="0" indent="-169863" algn="l" rtl="0">
              <a:spcBef>
                <a:spcPts val="480"/>
              </a:spcBef>
              <a:spcAft>
                <a:spcPts val="0"/>
              </a:spcAft>
              <a:buClr>
                <a:schemeClr val="dk1"/>
              </a:buClr>
              <a:buSzPts val="2400"/>
              <a:buFont typeface="Arial"/>
              <a:buChar char="•"/>
            </a:pPr>
            <a:r>
              <a:rPr lang="en-US" sz="2400"/>
              <a:t>Energy Efficient Mortgage (EEM)</a:t>
            </a:r>
            <a:endParaRPr/>
          </a:p>
          <a:p>
            <a:pPr marL="169863" lvl="0" indent="-17462" algn="l" rtl="0">
              <a:spcBef>
                <a:spcPts val="480"/>
              </a:spcBef>
              <a:spcAft>
                <a:spcPts val="0"/>
              </a:spcAft>
              <a:buClr>
                <a:schemeClr val="dk1"/>
              </a:buClr>
              <a:buSzPts val="2400"/>
              <a:buFont typeface="Arial"/>
              <a:buNone/>
            </a:pPr>
            <a:endParaRPr sz="2400"/>
          </a:p>
          <a:p>
            <a:pPr marL="169863" lvl="0" indent="-17462" algn="l" rtl="0">
              <a:spcBef>
                <a:spcPts val="480"/>
              </a:spcBef>
              <a:spcAft>
                <a:spcPts val="0"/>
              </a:spcAft>
              <a:buClr>
                <a:schemeClr val="dk1"/>
              </a:buClr>
              <a:buSzPts val="2400"/>
              <a:buFont typeface="Arial"/>
              <a:buNone/>
            </a:pPr>
            <a:endParaRPr sz="2400"/>
          </a:p>
          <a:p>
            <a:pPr marL="169863" lvl="0" indent="-17462" algn="l" rtl="0">
              <a:spcBef>
                <a:spcPts val="480"/>
              </a:spcBef>
              <a:spcAft>
                <a:spcPts val="0"/>
              </a:spcAft>
              <a:buClr>
                <a:schemeClr val="dk1"/>
              </a:buClr>
              <a:buSzPts val="2400"/>
              <a:buFont typeface="Arial"/>
              <a:buNone/>
            </a:pPr>
            <a:endParaRPr sz="2400"/>
          </a:p>
          <a:p>
            <a:pPr marL="169863" lvl="0" indent="-17462" algn="l" rtl="0">
              <a:spcBef>
                <a:spcPts val="480"/>
              </a:spcBef>
              <a:spcAft>
                <a:spcPts val="0"/>
              </a:spcAft>
              <a:buClr>
                <a:schemeClr val="dk1"/>
              </a:buClr>
              <a:buSzPts val="2400"/>
              <a:buFont typeface="Arial"/>
              <a:buNone/>
            </a:pPr>
            <a:endParaRPr sz="2400"/>
          </a:p>
        </p:txBody>
      </p:sp>
      <p:sp>
        <p:nvSpPr>
          <p:cNvPr id="1428" name="Google Shape;1428;p13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33"/>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Traditional Approaches to Reducing Borrower Risk</a:t>
            </a:r>
            <a:endParaRPr b="1"/>
          </a:p>
        </p:txBody>
      </p:sp>
      <p:sp>
        <p:nvSpPr>
          <p:cNvPr id="1434" name="Google Shape;1434;p133"/>
          <p:cNvSpPr txBox="1">
            <a:spLocks noGrp="1"/>
          </p:cNvSpPr>
          <p:nvPr>
            <p:ph type="body" idx="1"/>
          </p:nvPr>
        </p:nvSpPr>
        <p:spPr>
          <a:xfrm>
            <a:off x="381000" y="1577975"/>
            <a:ext cx="7467600" cy="4343400"/>
          </a:xfrm>
          <a:prstGeom prst="rect">
            <a:avLst/>
          </a:prstGeom>
          <a:noFill/>
          <a:ln>
            <a:noFill/>
          </a:ln>
        </p:spPr>
        <p:txBody>
          <a:bodyPr spcFirstLastPara="1" wrap="square" lIns="91425" tIns="45700" rIns="91425" bIns="45700" anchor="t" anchorCtr="0">
            <a:noAutofit/>
          </a:bodyPr>
          <a:lstStyle/>
          <a:p>
            <a:pPr marL="169863" lvl="0" indent="-169863" algn="l" rtl="0">
              <a:spcBef>
                <a:spcPts val="0"/>
              </a:spcBef>
              <a:spcAft>
                <a:spcPts val="0"/>
              </a:spcAft>
              <a:buClr>
                <a:schemeClr val="dk1"/>
              </a:buClr>
              <a:buSzPts val="2000"/>
              <a:buFont typeface="Arial"/>
              <a:buChar char="•"/>
            </a:pPr>
            <a:r>
              <a:rPr lang="en-US"/>
              <a:t>Ensure existing consumer protections are rigorously applied</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Ensure that efficiency programs engage in their own financing product oversight</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Create lender approval requirements to participate in efficiency financing programs</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Engage, educate, empower, and partner with members of borrowing communities</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Ensure real enforcement against poor lending practices</a:t>
            </a:r>
            <a:endParaRPr/>
          </a:p>
          <a:p>
            <a:pPr marL="169863" lvl="0" indent="-42862" algn="l" rtl="0">
              <a:spcBef>
                <a:spcPts val="400"/>
              </a:spcBef>
              <a:spcAft>
                <a:spcPts val="0"/>
              </a:spcAft>
              <a:buClr>
                <a:schemeClr val="dk1"/>
              </a:buClr>
              <a:buSzPts val="2000"/>
              <a:buFont typeface="Arial"/>
              <a:buNone/>
            </a:pPr>
            <a:endParaRPr sz="1000"/>
          </a:p>
          <a:p>
            <a:pPr marL="169863" lvl="0" indent="-169863" algn="l" rtl="0">
              <a:spcBef>
                <a:spcPts val="400"/>
              </a:spcBef>
              <a:spcAft>
                <a:spcPts val="0"/>
              </a:spcAft>
              <a:buClr>
                <a:schemeClr val="dk1"/>
              </a:buClr>
              <a:buSzPts val="2000"/>
              <a:buFont typeface="Arial"/>
              <a:buChar char="•"/>
            </a:pPr>
            <a:r>
              <a:rPr lang="en-US"/>
              <a:t>Engage financial institutions, such as CDFIs, with experience working in these communities</a:t>
            </a:r>
            <a:endParaRPr/>
          </a:p>
          <a:p>
            <a:pPr marL="169863" lvl="0" indent="-42862" algn="l" rtl="0">
              <a:spcBef>
                <a:spcPts val="400"/>
              </a:spcBef>
              <a:spcAft>
                <a:spcPts val="0"/>
              </a:spcAft>
              <a:buClr>
                <a:schemeClr val="dk1"/>
              </a:buClr>
              <a:buSzPts val="2000"/>
              <a:buFont typeface="Arial"/>
              <a:buNone/>
            </a:pPr>
            <a:endParaRPr/>
          </a:p>
          <a:p>
            <a:pPr marL="0" lvl="0" indent="0" algn="l" rtl="0">
              <a:spcBef>
                <a:spcPts val="400"/>
              </a:spcBef>
              <a:spcAft>
                <a:spcPts val="0"/>
              </a:spcAft>
              <a:buClr>
                <a:schemeClr val="dk1"/>
              </a:buClr>
              <a:buSzPts val="2000"/>
              <a:buFont typeface="Arial"/>
              <a:buNone/>
            </a:pPr>
            <a:endParaRPr/>
          </a:p>
        </p:txBody>
      </p:sp>
      <p:sp>
        <p:nvSpPr>
          <p:cNvPr id="1435" name="Google Shape;1435;p13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pic>
        <p:nvPicPr>
          <p:cNvPr id="1441" name="Google Shape;1441;p134"/>
          <p:cNvPicPr preferRelativeResize="0"/>
          <p:nvPr/>
        </p:nvPicPr>
        <p:blipFill rotWithShape="1">
          <a:blip r:embed="rId3">
            <a:alphaModFix/>
          </a:blip>
          <a:srcRect/>
          <a:stretch/>
        </p:blipFill>
        <p:spPr>
          <a:xfrm>
            <a:off x="367003" y="1790520"/>
            <a:ext cx="5547271" cy="2605997"/>
          </a:xfrm>
          <a:prstGeom prst="rect">
            <a:avLst/>
          </a:prstGeom>
          <a:noFill/>
          <a:ln>
            <a:noFill/>
          </a:ln>
        </p:spPr>
      </p:pic>
      <p:sp>
        <p:nvSpPr>
          <p:cNvPr id="1442" name="Google Shape;1442;p134"/>
          <p:cNvSpPr txBox="1">
            <a:spLocks noGrp="1"/>
          </p:cNvSpPr>
          <p:nvPr>
            <p:ph type="title"/>
          </p:nvPr>
        </p:nvSpPr>
        <p:spPr>
          <a:xfrm>
            <a:off x="381000" y="685800"/>
            <a:ext cx="8534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Emerging Approach: Cap Repayment at Savings to Reduce Risk</a:t>
            </a:r>
            <a:endParaRPr b="1"/>
          </a:p>
        </p:txBody>
      </p:sp>
      <p:sp>
        <p:nvSpPr>
          <p:cNvPr id="1443" name="Google Shape;1443;p13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444" name="Google Shape;1444;p134"/>
          <p:cNvSpPr/>
          <p:nvPr/>
        </p:nvSpPr>
        <p:spPr>
          <a:xfrm>
            <a:off x="4124550" y="2978725"/>
            <a:ext cx="461400" cy="638700"/>
          </a:xfrm>
          <a:prstGeom prst="rect">
            <a:avLst/>
          </a:prstGeom>
          <a:noFill/>
          <a:ln w="4127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45" name="Google Shape;1445;p134"/>
          <p:cNvSpPr/>
          <p:nvPr/>
        </p:nvSpPr>
        <p:spPr>
          <a:xfrm>
            <a:off x="5375124" y="2555974"/>
            <a:ext cx="461400" cy="3642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46" name="Google Shape;1446;p134"/>
          <p:cNvSpPr txBox="1"/>
          <p:nvPr/>
        </p:nvSpPr>
        <p:spPr>
          <a:xfrm>
            <a:off x="6106399" y="1835725"/>
            <a:ext cx="2334600" cy="10155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Poor equipment performance may still lead to ‘out of pocket’ short-term losses</a:t>
            </a:r>
            <a:endParaRPr sz="1500"/>
          </a:p>
        </p:txBody>
      </p:sp>
      <p:cxnSp>
        <p:nvCxnSpPr>
          <p:cNvPr id="1447" name="Google Shape;1447;p134"/>
          <p:cNvCxnSpPr>
            <a:stCxn id="1446" idx="1"/>
          </p:cNvCxnSpPr>
          <p:nvPr/>
        </p:nvCxnSpPr>
        <p:spPr>
          <a:xfrm flipH="1">
            <a:off x="4585999" y="2343475"/>
            <a:ext cx="1520400" cy="5358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1448" name="Google Shape;1448;p134"/>
          <p:cNvCxnSpPr>
            <a:stCxn id="1446" idx="1"/>
            <a:endCxn id="1445" idx="3"/>
          </p:cNvCxnSpPr>
          <p:nvPr/>
        </p:nvCxnSpPr>
        <p:spPr>
          <a:xfrm flipH="1">
            <a:off x="5836399" y="2343475"/>
            <a:ext cx="270000" cy="3945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449" name="Google Shape;1449;p134"/>
          <p:cNvSpPr/>
          <p:nvPr/>
        </p:nvSpPr>
        <p:spPr>
          <a:xfrm>
            <a:off x="5374975" y="2942251"/>
            <a:ext cx="461400" cy="708000"/>
          </a:xfrm>
          <a:prstGeom prst="rect">
            <a:avLst/>
          </a:prstGeom>
          <a:noFill/>
          <a:ln w="4127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50" name="Google Shape;1450;p134"/>
          <p:cNvSpPr/>
          <p:nvPr/>
        </p:nvSpPr>
        <p:spPr>
          <a:xfrm>
            <a:off x="4124539" y="2574635"/>
            <a:ext cx="461400" cy="3642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51" name="Google Shape;1451;p134"/>
          <p:cNvSpPr/>
          <p:nvPr/>
        </p:nvSpPr>
        <p:spPr>
          <a:xfrm rot="10800000">
            <a:off x="5924400" y="2895675"/>
            <a:ext cx="171600" cy="752400"/>
          </a:xfrm>
          <a:prstGeom prst="leftBrace">
            <a:avLst>
              <a:gd name="adj1" fmla="val 81568"/>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52" name="Google Shape;1452;p134"/>
          <p:cNvSpPr txBox="1"/>
          <p:nvPr/>
        </p:nvSpPr>
        <p:spPr>
          <a:xfrm>
            <a:off x="6184037" y="3195932"/>
            <a:ext cx="2334600" cy="1015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But smart product design ensures loan does NOT create extra losses…</a:t>
            </a:r>
            <a:endParaRPr sz="1500"/>
          </a:p>
        </p:txBody>
      </p:sp>
      <p:sp>
        <p:nvSpPr>
          <p:cNvPr id="1453" name="Google Shape;1453;p134"/>
          <p:cNvSpPr txBox="1"/>
          <p:nvPr/>
        </p:nvSpPr>
        <p:spPr>
          <a:xfrm>
            <a:off x="6553204" y="5046065"/>
            <a:ext cx="2133600" cy="70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dk1"/>
                </a:solidFill>
                <a:latin typeface="Arial"/>
                <a:ea typeface="Arial"/>
                <a:cs typeface="Arial"/>
                <a:sym typeface="Arial"/>
              </a:rPr>
              <a:t>…making reaching this point more likely</a:t>
            </a:r>
            <a:endParaRPr sz="1500"/>
          </a:p>
        </p:txBody>
      </p:sp>
      <p:sp>
        <p:nvSpPr>
          <p:cNvPr id="1454" name="Google Shape;1454;p134"/>
          <p:cNvSpPr/>
          <p:nvPr/>
        </p:nvSpPr>
        <p:spPr>
          <a:xfrm>
            <a:off x="5354132" y="4055281"/>
            <a:ext cx="461400" cy="3642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55" name="Google Shape;1455;p134"/>
          <p:cNvSpPr/>
          <p:nvPr/>
        </p:nvSpPr>
        <p:spPr>
          <a:xfrm>
            <a:off x="4110686" y="4055281"/>
            <a:ext cx="461400" cy="364200"/>
          </a:xfrm>
          <a:prstGeom prst="rect">
            <a:avLst/>
          </a:prstGeom>
          <a:noFill/>
          <a:ln w="412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1456" name="Google Shape;1456;p134"/>
          <p:cNvCxnSpPr>
            <a:stCxn id="1453" idx="1"/>
            <a:endCxn id="1455" idx="2"/>
          </p:cNvCxnSpPr>
          <p:nvPr/>
        </p:nvCxnSpPr>
        <p:spPr>
          <a:xfrm rot="10800000">
            <a:off x="4341304" y="4419365"/>
            <a:ext cx="2211900" cy="980700"/>
          </a:xfrm>
          <a:prstGeom prst="straightConnector1">
            <a:avLst/>
          </a:prstGeom>
          <a:solidFill>
            <a:schemeClr val="accent1"/>
          </a:solidFill>
          <a:ln w="9525" cap="flat" cmpd="sng">
            <a:solidFill>
              <a:schemeClr val="dk1"/>
            </a:solidFill>
            <a:prstDash val="solid"/>
            <a:round/>
            <a:headEnd type="none" w="sm" len="sm"/>
            <a:tailEnd type="triangle" w="med" len="med"/>
          </a:ln>
        </p:spPr>
      </p:cxnSp>
      <p:cxnSp>
        <p:nvCxnSpPr>
          <p:cNvPr id="1457" name="Google Shape;1457;p134"/>
          <p:cNvCxnSpPr>
            <a:stCxn id="1453" idx="1"/>
            <a:endCxn id="1454" idx="2"/>
          </p:cNvCxnSpPr>
          <p:nvPr/>
        </p:nvCxnSpPr>
        <p:spPr>
          <a:xfrm rot="10800000">
            <a:off x="5584804" y="4419365"/>
            <a:ext cx="968400" cy="980700"/>
          </a:xfrm>
          <a:prstGeom prst="straightConnector1">
            <a:avLst/>
          </a:prstGeom>
          <a:solidFill>
            <a:schemeClr val="accent1"/>
          </a:solidFill>
          <a:ln w="9525" cap="flat" cmpd="sng">
            <a:solidFill>
              <a:schemeClr val="dk1"/>
            </a:solidFill>
            <a:prstDash val="solid"/>
            <a:round/>
            <a:headEnd type="none" w="sm" len="sm"/>
            <a:tailEnd type="triangle" w="med" len="med"/>
          </a:ln>
        </p:spPr>
      </p:cxnSp>
      <p:sp>
        <p:nvSpPr>
          <p:cNvPr id="1458" name="Google Shape;1458;p134"/>
          <p:cNvSpPr txBox="1"/>
          <p:nvPr/>
        </p:nvSpPr>
        <p:spPr>
          <a:xfrm>
            <a:off x="6595350" y="5819035"/>
            <a:ext cx="36957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2"/>
                </a:solidFill>
                <a:latin typeface="Arial"/>
                <a:ea typeface="Arial"/>
                <a:cs typeface="Arial"/>
                <a:sym typeface="Arial"/>
              </a:rPr>
              <a:t>(but the devil is still in the details!)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3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800" b="1"/>
              <a:t>Bringing It Back to the Real World</a:t>
            </a:r>
            <a:endParaRPr b="1"/>
          </a:p>
        </p:txBody>
      </p:sp>
      <p:sp>
        <p:nvSpPr>
          <p:cNvPr id="1464" name="Google Shape;1464;p1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000"/>
              <a:buFont typeface="Arial"/>
              <a:buNone/>
            </a:pPr>
            <a:endParaRPr/>
          </a:p>
        </p:txBody>
      </p:sp>
      <p:sp>
        <p:nvSpPr>
          <p:cNvPr id="1465" name="Google Shape;1465;p13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136"/>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An Emerging Efficiency Equity Opportunity: Heat Pumps</a:t>
            </a:r>
            <a:endParaRPr b="1"/>
          </a:p>
        </p:txBody>
      </p:sp>
      <p:sp>
        <p:nvSpPr>
          <p:cNvPr id="1471" name="Google Shape;1471;p136"/>
          <p:cNvSpPr txBox="1">
            <a:spLocks noGrp="1"/>
          </p:cNvSpPr>
          <p:nvPr>
            <p:ph type="body" idx="1"/>
          </p:nvPr>
        </p:nvSpPr>
        <p:spPr>
          <a:xfrm>
            <a:off x="367575" y="1381125"/>
            <a:ext cx="6798900" cy="434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2400"/>
              <a:t>Heat pumps create potential to enhance equity through:</a:t>
            </a:r>
            <a:endParaRPr/>
          </a:p>
          <a:p>
            <a:pPr marL="457200" lvl="1" indent="0" algn="l" rtl="0">
              <a:spcBef>
                <a:spcPts val="400"/>
              </a:spcBef>
              <a:spcAft>
                <a:spcPts val="0"/>
              </a:spcAft>
              <a:buClr>
                <a:schemeClr val="dk1"/>
              </a:buClr>
              <a:buSzPts val="2000"/>
              <a:buFont typeface="Arial"/>
              <a:buNone/>
            </a:pPr>
            <a:r>
              <a:rPr lang="en-US" sz="2000"/>
              <a:t>Subject to up-front cost challenge (and its possible solutions!)</a:t>
            </a:r>
            <a:endParaRPr/>
          </a:p>
          <a:p>
            <a:pPr marL="457200" lvl="1" indent="0" algn="l" rtl="0">
              <a:spcBef>
                <a:spcPts val="320"/>
              </a:spcBef>
              <a:spcAft>
                <a:spcPts val="0"/>
              </a:spcAft>
              <a:buClr>
                <a:schemeClr val="dk1"/>
              </a:buClr>
              <a:buSzPts val="1600"/>
              <a:buFont typeface="Arial"/>
              <a:buNone/>
            </a:pPr>
            <a:endParaRPr sz="800"/>
          </a:p>
          <a:p>
            <a:pPr marL="457200" lvl="1" indent="0" algn="l" rtl="0">
              <a:spcBef>
                <a:spcPts val="400"/>
              </a:spcBef>
              <a:spcAft>
                <a:spcPts val="0"/>
              </a:spcAft>
              <a:buClr>
                <a:schemeClr val="dk1"/>
              </a:buClr>
              <a:buSzPts val="2000"/>
              <a:buFont typeface="Arial"/>
              <a:buNone/>
            </a:pPr>
            <a:r>
              <a:rPr lang="en-US" sz="2000"/>
              <a:t>Can replace delivered fuel heating, which has less historical incentive support, broadening access to efficiency program benefits</a:t>
            </a:r>
            <a:endParaRPr/>
          </a:p>
          <a:p>
            <a:pPr marL="457200" lvl="1" indent="0" algn="l" rtl="0">
              <a:spcBef>
                <a:spcPts val="280"/>
              </a:spcBef>
              <a:spcAft>
                <a:spcPts val="0"/>
              </a:spcAft>
              <a:buClr>
                <a:schemeClr val="dk1"/>
              </a:buClr>
              <a:buSzPts val="1400"/>
              <a:buFont typeface="Arial"/>
              <a:buNone/>
            </a:pPr>
            <a:endParaRPr sz="800"/>
          </a:p>
          <a:p>
            <a:pPr marL="457200" lvl="1" indent="0" algn="l" rtl="0">
              <a:spcBef>
                <a:spcPts val="400"/>
              </a:spcBef>
              <a:spcAft>
                <a:spcPts val="0"/>
              </a:spcAft>
              <a:buClr>
                <a:schemeClr val="dk1"/>
              </a:buClr>
              <a:buSzPts val="2000"/>
              <a:buFont typeface="Arial"/>
              <a:buNone/>
            </a:pPr>
            <a:r>
              <a:rPr lang="en-US" sz="2000"/>
              <a:t>Stated priority in Rhode Island as part of Heating Sector Transformation, one of Rhode Island’s Climate Change Initiatives</a:t>
            </a:r>
            <a:endParaRPr/>
          </a:p>
          <a:p>
            <a:pPr marL="457200" lvl="1" indent="0" algn="l" rtl="0">
              <a:spcBef>
                <a:spcPts val="280"/>
              </a:spcBef>
              <a:spcAft>
                <a:spcPts val="0"/>
              </a:spcAft>
              <a:buClr>
                <a:schemeClr val="dk1"/>
              </a:buClr>
              <a:buSzPts val="1400"/>
              <a:buFont typeface="Arial"/>
              <a:buNone/>
            </a:pPr>
            <a:endParaRPr sz="800"/>
          </a:p>
          <a:p>
            <a:pPr marL="457200" lvl="1" indent="0" algn="l" rtl="0">
              <a:spcBef>
                <a:spcPts val="400"/>
              </a:spcBef>
              <a:spcAft>
                <a:spcPts val="0"/>
              </a:spcAft>
              <a:buClr>
                <a:schemeClr val="dk1"/>
              </a:buClr>
              <a:buSzPts val="2000"/>
              <a:buFont typeface="Arial"/>
              <a:buNone/>
            </a:pPr>
            <a:r>
              <a:rPr lang="en-US" sz="2000"/>
              <a:t>Provide summer cooling, which is increasingly important due to climate change’s disproportionate impacts on income-eligible households</a:t>
            </a:r>
            <a:endParaRPr sz="2400"/>
          </a:p>
        </p:txBody>
      </p:sp>
      <p:sp>
        <p:nvSpPr>
          <p:cNvPr id="1472" name="Google Shape;1472;p13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1473" name="Google Shape;1473;p136"/>
          <p:cNvPicPr preferRelativeResize="0"/>
          <p:nvPr/>
        </p:nvPicPr>
        <p:blipFill rotWithShape="1">
          <a:blip r:embed="rId3">
            <a:alphaModFix/>
          </a:blip>
          <a:srcRect/>
          <a:stretch/>
        </p:blipFill>
        <p:spPr>
          <a:xfrm>
            <a:off x="7044604" y="1727200"/>
            <a:ext cx="1785938" cy="1443038"/>
          </a:xfrm>
          <a:prstGeom prst="rect">
            <a:avLst/>
          </a:prstGeom>
          <a:noFill/>
          <a:ln>
            <a:noFill/>
          </a:ln>
        </p:spPr>
      </p:pic>
      <p:pic>
        <p:nvPicPr>
          <p:cNvPr id="1474" name="Google Shape;1474;p136"/>
          <p:cNvPicPr preferRelativeResize="0"/>
          <p:nvPr/>
        </p:nvPicPr>
        <p:blipFill rotWithShape="1">
          <a:blip r:embed="rId4">
            <a:alphaModFix/>
          </a:blip>
          <a:srcRect/>
          <a:stretch/>
        </p:blipFill>
        <p:spPr>
          <a:xfrm>
            <a:off x="7065386" y="3962400"/>
            <a:ext cx="1857375" cy="137874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137"/>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Income-eligible efficiency programs are a stated priority for the EERMC and the Rhode Island Office of Energy Resources</a:t>
            </a:r>
            <a:endParaRPr b="1"/>
          </a:p>
        </p:txBody>
      </p:sp>
      <p:sp>
        <p:nvSpPr>
          <p:cNvPr id="1480" name="Google Shape;1480;p1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2000"/>
              <a:buFont typeface="Arial"/>
              <a:buNone/>
            </a:pPr>
            <a:r>
              <a:rPr lang="en-US">
                <a:solidFill>
                  <a:schemeClr val="lt2"/>
                </a:solidFill>
              </a:rPr>
              <a:t>Significant work expected in this space in coming years</a:t>
            </a:r>
            <a:endParaRPr/>
          </a:p>
        </p:txBody>
      </p:sp>
      <p:sp>
        <p:nvSpPr>
          <p:cNvPr id="1481" name="Google Shape;1481;p13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38"/>
          <p:cNvSpPr txBox="1">
            <a:spLocks noGrp="1"/>
          </p:cNvSpPr>
          <p:nvPr>
            <p:ph type="title"/>
          </p:nvPr>
        </p:nvSpPr>
        <p:spPr>
          <a:xfrm>
            <a:off x="152400" y="1524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References &amp; Further Resources</a:t>
            </a:r>
            <a:endParaRPr b="1"/>
          </a:p>
        </p:txBody>
      </p:sp>
      <p:sp>
        <p:nvSpPr>
          <p:cNvPr id="1487" name="Google Shape;1487;p138"/>
          <p:cNvSpPr txBox="1">
            <a:spLocks noGrp="1"/>
          </p:cNvSpPr>
          <p:nvPr>
            <p:ph type="body" idx="1"/>
          </p:nvPr>
        </p:nvSpPr>
        <p:spPr>
          <a:xfrm>
            <a:off x="4352925" y="876925"/>
            <a:ext cx="4440300" cy="464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a:t>National Grid’s Efficiency Program Offerings</a:t>
            </a:r>
            <a:endParaRPr sz="1200"/>
          </a:p>
          <a:p>
            <a:pPr marL="169863" lvl="0" indent="-169863" algn="l" rtl="0">
              <a:spcBef>
                <a:spcPts val="240"/>
              </a:spcBef>
              <a:spcAft>
                <a:spcPts val="0"/>
              </a:spcAft>
              <a:buClr>
                <a:schemeClr val="dk1"/>
              </a:buClr>
              <a:buSzPts val="1200"/>
              <a:buFont typeface="Arial"/>
              <a:buChar char="•"/>
            </a:pPr>
            <a:r>
              <a:rPr lang="en-US" sz="1200"/>
              <a:t>Overview &amp; Comprehensive list</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3"/>
              </a:rPr>
              <a:t>https://www.nationalgridus.com/RI-Home/Energy-Saving-Programs/</a:t>
            </a:r>
            <a:endParaRPr sz="1100"/>
          </a:p>
          <a:p>
            <a:pPr marL="169863" lvl="0" indent="-169863" algn="l" rtl="0">
              <a:spcBef>
                <a:spcPts val="240"/>
              </a:spcBef>
              <a:spcAft>
                <a:spcPts val="0"/>
              </a:spcAft>
              <a:buClr>
                <a:schemeClr val="dk1"/>
              </a:buClr>
              <a:buSzPts val="1200"/>
              <a:buFont typeface="Arial"/>
              <a:buChar char="•"/>
            </a:pPr>
            <a:r>
              <a:rPr lang="en-US" sz="1200"/>
              <a:t>Example Existing Residential Financing Program</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4"/>
              </a:rPr>
              <a:t>https://www.nationalgridus.com/media/pdfs/resi-ways-to-save/ri-steps-to-apply-0-financing.pdf</a:t>
            </a:r>
            <a:endParaRPr sz="1100"/>
          </a:p>
          <a:p>
            <a:pPr marL="169863" lvl="0" indent="-169863" algn="l" rtl="0">
              <a:spcBef>
                <a:spcPts val="240"/>
              </a:spcBef>
              <a:spcAft>
                <a:spcPts val="0"/>
              </a:spcAft>
              <a:buClr>
                <a:schemeClr val="dk1"/>
              </a:buClr>
              <a:buSzPts val="1200"/>
              <a:buFont typeface="Arial"/>
              <a:buChar char="•"/>
            </a:pPr>
            <a:r>
              <a:rPr lang="en-US" sz="1200"/>
              <a:t>Heat Pump Support</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5"/>
              </a:rPr>
              <a:t>https://www.nationalgridus.com/RI-Mini-split-Heat-Pump</a:t>
            </a:r>
            <a:endParaRPr sz="1100"/>
          </a:p>
          <a:p>
            <a:pPr marL="0" lvl="0" indent="0" algn="l" rtl="0">
              <a:spcBef>
                <a:spcPts val="240"/>
              </a:spcBef>
              <a:spcAft>
                <a:spcPts val="0"/>
              </a:spcAft>
              <a:buClr>
                <a:schemeClr val="dk1"/>
              </a:buClr>
              <a:buSzPts val="1200"/>
              <a:buFont typeface="Arial"/>
              <a:buNone/>
            </a:pPr>
            <a:r>
              <a:rPr lang="en-US" sz="1200"/>
              <a:t> </a:t>
            </a:r>
            <a:endParaRPr sz="1200" b="1"/>
          </a:p>
          <a:p>
            <a:pPr marL="0" lvl="0" indent="0" algn="l" rtl="0">
              <a:spcBef>
                <a:spcPts val="240"/>
              </a:spcBef>
              <a:spcAft>
                <a:spcPts val="0"/>
              </a:spcAft>
              <a:buClr>
                <a:schemeClr val="dk1"/>
              </a:buClr>
              <a:buSzPts val="1200"/>
              <a:buFont typeface="Arial"/>
              <a:buNone/>
            </a:pPr>
            <a:r>
              <a:rPr lang="en-US" sz="1200" b="1"/>
              <a:t>Energy Efficiency in Rhode Island</a:t>
            </a:r>
            <a:endParaRPr sz="1200"/>
          </a:p>
          <a:p>
            <a:pPr marL="169863" lvl="0" indent="-169863" algn="l" rtl="0">
              <a:spcBef>
                <a:spcPts val="240"/>
              </a:spcBef>
              <a:spcAft>
                <a:spcPts val="0"/>
              </a:spcAft>
              <a:buClr>
                <a:schemeClr val="dk1"/>
              </a:buClr>
              <a:buSzPts val="1200"/>
              <a:buFont typeface="Arial"/>
              <a:buChar char="•"/>
            </a:pPr>
            <a:r>
              <a:rPr lang="en-US" sz="1200"/>
              <a:t>Energy Efficiency and Resource Management Council (EERMC)</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6"/>
              </a:rPr>
              <a:t>https://rieermc.ri.gov/</a:t>
            </a:r>
            <a:endParaRPr sz="1100"/>
          </a:p>
          <a:p>
            <a:pPr marL="169863" lvl="0" indent="-169863" algn="l" rtl="0">
              <a:spcBef>
                <a:spcPts val="240"/>
              </a:spcBef>
              <a:spcAft>
                <a:spcPts val="0"/>
              </a:spcAft>
              <a:buClr>
                <a:schemeClr val="dk1"/>
              </a:buClr>
              <a:buSzPts val="1200"/>
              <a:buFont typeface="Arial"/>
              <a:buChar char="•"/>
            </a:pPr>
            <a:r>
              <a:rPr lang="en-US" sz="1200"/>
              <a:t>Introduction to energy efficiency in Rhode Island</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7"/>
              </a:rPr>
              <a:t>https://rieermc.ri.gov/resources/information-at-a-glance/</a:t>
            </a:r>
            <a:endParaRPr sz="1100"/>
          </a:p>
          <a:p>
            <a:pPr marL="169863" lvl="0" indent="-169863" algn="l" rtl="0">
              <a:spcBef>
                <a:spcPts val="240"/>
              </a:spcBef>
              <a:spcAft>
                <a:spcPts val="0"/>
              </a:spcAft>
              <a:buClr>
                <a:schemeClr val="dk1"/>
              </a:buClr>
              <a:buSzPts val="1200"/>
              <a:buFont typeface="Arial"/>
              <a:buChar char="•"/>
            </a:pPr>
            <a:r>
              <a:rPr lang="en-US" sz="1200"/>
              <a:t>Rhode Island Office of Energy Resources Efficiency Landing Page</a:t>
            </a:r>
            <a:endParaRPr/>
          </a:p>
          <a:p>
            <a:pPr marL="742950" lvl="1" indent="-285750" algn="l" rtl="0">
              <a:spcBef>
                <a:spcPts val="240"/>
              </a:spcBef>
              <a:spcAft>
                <a:spcPts val="0"/>
              </a:spcAft>
              <a:buClr>
                <a:schemeClr val="dk1"/>
              </a:buClr>
              <a:buSzPts val="1200"/>
              <a:buFont typeface="Arial"/>
              <a:buChar char="–"/>
            </a:pPr>
            <a:r>
              <a:rPr lang="en-US" sz="1200" u="sng">
                <a:solidFill>
                  <a:schemeClr val="hlink"/>
                </a:solidFill>
                <a:hlinkClick r:id="rId8"/>
              </a:rPr>
              <a:t>http://www.energy.ri.gov/energy-efficiency/</a:t>
            </a:r>
            <a:endParaRPr sz="1200"/>
          </a:p>
          <a:p>
            <a:pPr marL="0" lvl="0" indent="0" algn="l" rtl="0">
              <a:spcBef>
                <a:spcPts val="240"/>
              </a:spcBef>
              <a:spcAft>
                <a:spcPts val="0"/>
              </a:spcAft>
              <a:buClr>
                <a:schemeClr val="dk1"/>
              </a:buClr>
              <a:buSzPts val="1200"/>
              <a:buFont typeface="Arial"/>
              <a:buNone/>
            </a:pPr>
            <a:endParaRPr sz="1200"/>
          </a:p>
          <a:p>
            <a:pPr marL="0" lvl="0" indent="0" algn="l" rtl="0">
              <a:spcBef>
                <a:spcPts val="240"/>
              </a:spcBef>
              <a:spcAft>
                <a:spcPts val="0"/>
              </a:spcAft>
              <a:buClr>
                <a:schemeClr val="dk1"/>
              </a:buClr>
              <a:buSzPts val="1200"/>
              <a:buFont typeface="Arial"/>
              <a:buNone/>
            </a:pPr>
            <a:r>
              <a:rPr lang="en-US" sz="1200" b="1" i="1"/>
              <a:t>Climate Change</a:t>
            </a:r>
            <a:endParaRPr sz="1200"/>
          </a:p>
          <a:p>
            <a:pPr marL="169863" lvl="0" indent="-169863" algn="l" rtl="0">
              <a:spcBef>
                <a:spcPts val="240"/>
              </a:spcBef>
              <a:spcAft>
                <a:spcPts val="0"/>
              </a:spcAft>
              <a:buClr>
                <a:schemeClr val="dk1"/>
              </a:buClr>
              <a:buSzPts val="1200"/>
              <a:buFont typeface="Arial"/>
              <a:buChar char="•"/>
            </a:pPr>
            <a:r>
              <a:rPr lang="en-US" sz="1200"/>
              <a:t>Summary from United Nations International Panel on Climate Change</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9"/>
              </a:rPr>
              <a:t>https://www.ipcc.ch/sr15/chapter/spm/</a:t>
            </a:r>
            <a:endParaRPr sz="1100"/>
          </a:p>
          <a:p>
            <a:pPr marL="169863" lvl="0" indent="-169863" algn="l" rtl="0">
              <a:spcBef>
                <a:spcPts val="240"/>
              </a:spcBef>
              <a:spcAft>
                <a:spcPts val="0"/>
              </a:spcAft>
              <a:buClr>
                <a:schemeClr val="dk1"/>
              </a:buClr>
              <a:buSzPts val="1200"/>
              <a:buFont typeface="Arial"/>
              <a:buChar char="•"/>
            </a:pPr>
            <a:r>
              <a:rPr lang="en-US" sz="1200"/>
              <a:t>Current Rhode Island Efforts</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10"/>
              </a:rPr>
              <a:t>http://climatechange.ri.gov/</a:t>
            </a:r>
            <a:endParaRPr sz="1100"/>
          </a:p>
          <a:p>
            <a:pPr marL="0" lvl="0" indent="0" algn="l" rtl="0">
              <a:spcBef>
                <a:spcPts val="240"/>
              </a:spcBef>
              <a:spcAft>
                <a:spcPts val="0"/>
              </a:spcAft>
              <a:buClr>
                <a:schemeClr val="dk1"/>
              </a:buClr>
              <a:buSzPts val="1200"/>
              <a:buFont typeface="Arial"/>
              <a:buNone/>
            </a:pPr>
            <a:endParaRPr sz="1200"/>
          </a:p>
        </p:txBody>
      </p:sp>
      <p:sp>
        <p:nvSpPr>
          <p:cNvPr id="1488" name="Google Shape;1488;p13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489" name="Google Shape;1489;p138"/>
          <p:cNvSpPr txBox="1">
            <a:spLocks noGrp="1"/>
          </p:cNvSpPr>
          <p:nvPr>
            <p:ph type="body" idx="2"/>
          </p:nvPr>
        </p:nvSpPr>
        <p:spPr>
          <a:xfrm>
            <a:off x="152400" y="861700"/>
            <a:ext cx="4128900" cy="464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a:t>Sample Academic References for Environmental Economics</a:t>
            </a:r>
            <a:endParaRPr sz="1200"/>
          </a:p>
          <a:p>
            <a:pPr marL="169863" lvl="0" indent="-169863" algn="l" rtl="0">
              <a:spcBef>
                <a:spcPts val="240"/>
              </a:spcBef>
              <a:spcAft>
                <a:spcPts val="0"/>
              </a:spcAft>
              <a:buClr>
                <a:schemeClr val="dk1"/>
              </a:buClr>
              <a:buSzPts val="1200"/>
              <a:buFont typeface="Arial"/>
              <a:buChar char="•"/>
            </a:pPr>
            <a:r>
              <a:rPr lang="en-US" sz="1200"/>
              <a:t>General environmental economics principles</a:t>
            </a:r>
            <a:endParaRPr/>
          </a:p>
          <a:p>
            <a:pPr marL="742950" lvl="1" indent="-285750" algn="l" rtl="0">
              <a:spcBef>
                <a:spcPts val="240"/>
              </a:spcBef>
              <a:spcAft>
                <a:spcPts val="0"/>
              </a:spcAft>
              <a:buClr>
                <a:schemeClr val="dk1"/>
              </a:buClr>
              <a:buSzPts val="1200"/>
              <a:buFont typeface="Arial"/>
              <a:buChar char="–"/>
            </a:pPr>
            <a:r>
              <a:rPr lang="en-US" sz="1200"/>
              <a:t>Tietenberg, T., &amp; Lewis, L. (2014). Environmental &amp; natural resource economics.</a:t>
            </a:r>
            <a:endParaRPr/>
          </a:p>
          <a:p>
            <a:pPr marL="169863" lvl="0" indent="-169863" algn="l" rtl="0">
              <a:spcBef>
                <a:spcPts val="240"/>
              </a:spcBef>
              <a:spcAft>
                <a:spcPts val="0"/>
              </a:spcAft>
              <a:buClr>
                <a:schemeClr val="dk1"/>
              </a:buClr>
              <a:buSzPts val="1200"/>
              <a:buFont typeface="Arial"/>
              <a:buChar char="•"/>
            </a:pPr>
            <a:r>
              <a:rPr lang="en-US" sz="1200"/>
              <a:t>Externalities in Energy Efficiency</a:t>
            </a:r>
            <a:endParaRPr/>
          </a:p>
          <a:p>
            <a:pPr marL="742950" lvl="1" indent="-285750" algn="l" rtl="0">
              <a:spcBef>
                <a:spcPts val="240"/>
              </a:spcBef>
              <a:spcAft>
                <a:spcPts val="0"/>
              </a:spcAft>
              <a:buClr>
                <a:schemeClr val="dk1"/>
              </a:buClr>
              <a:buSzPts val="1200"/>
              <a:buFont typeface="Arial"/>
              <a:buChar char="–"/>
            </a:pPr>
            <a:r>
              <a:rPr lang="en-US" sz="1200"/>
              <a:t>Gaterell, M.R., &amp; McEvoy, M.E. (2005). The impact of energy externalities on the cost effectiveness of energy efficiency measures applied to dwellings. Energy and Buildings, Volume 37, Issue 10. </a:t>
            </a:r>
            <a:r>
              <a:rPr lang="en-US" sz="1200" u="sng">
                <a:solidFill>
                  <a:schemeClr val="hlink"/>
                </a:solidFill>
                <a:hlinkClick r:id="rId11"/>
              </a:rPr>
              <a:t>https://doi.org/10.1016/j.enbuild.2004.12.004</a:t>
            </a:r>
            <a:r>
              <a:rPr lang="en-US" sz="1200"/>
              <a:t> </a:t>
            </a:r>
            <a:endParaRPr/>
          </a:p>
          <a:p>
            <a:pPr marL="0" lvl="0" indent="0" algn="l" rtl="0">
              <a:spcBef>
                <a:spcPts val="240"/>
              </a:spcBef>
              <a:spcAft>
                <a:spcPts val="0"/>
              </a:spcAft>
              <a:buClr>
                <a:schemeClr val="dk1"/>
              </a:buClr>
              <a:buSzPts val="1200"/>
              <a:buFont typeface="Arial"/>
              <a:buNone/>
            </a:pPr>
            <a:r>
              <a:rPr lang="en-US" sz="1200"/>
              <a:t> </a:t>
            </a:r>
            <a:endParaRPr/>
          </a:p>
          <a:p>
            <a:pPr marL="0" lvl="0" indent="0" algn="l" rtl="0">
              <a:spcBef>
                <a:spcPts val="240"/>
              </a:spcBef>
              <a:spcAft>
                <a:spcPts val="0"/>
              </a:spcAft>
              <a:buClr>
                <a:schemeClr val="dk1"/>
              </a:buClr>
              <a:buSzPts val="1200"/>
              <a:buFont typeface="Arial"/>
              <a:buNone/>
            </a:pPr>
            <a:r>
              <a:rPr lang="en-US" sz="1200" b="1"/>
              <a:t>Efficiency and Financing</a:t>
            </a:r>
            <a:endParaRPr sz="1200"/>
          </a:p>
          <a:p>
            <a:pPr marL="169863" lvl="0" indent="-169863" algn="l" rtl="0">
              <a:spcBef>
                <a:spcPts val="240"/>
              </a:spcBef>
              <a:spcAft>
                <a:spcPts val="0"/>
              </a:spcAft>
              <a:buClr>
                <a:schemeClr val="dk1"/>
              </a:buClr>
              <a:buSzPts val="1200"/>
              <a:buFont typeface="Arial"/>
              <a:buChar char="•"/>
            </a:pPr>
            <a:r>
              <a:rPr lang="en-US" sz="1200"/>
              <a:t>The Up-Front Cost Challenge</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12"/>
              </a:rPr>
              <a:t>https://aceee.org/topics/energy-efficiency-financing</a:t>
            </a:r>
            <a:endParaRPr sz="1100"/>
          </a:p>
          <a:p>
            <a:pPr marL="169863" lvl="0" indent="-169863" algn="l" rtl="0">
              <a:spcBef>
                <a:spcPts val="240"/>
              </a:spcBef>
              <a:spcAft>
                <a:spcPts val="0"/>
              </a:spcAft>
              <a:buClr>
                <a:schemeClr val="dk1"/>
              </a:buClr>
              <a:buSzPts val="1200"/>
              <a:buFont typeface="Arial"/>
              <a:buChar char="•"/>
            </a:pPr>
            <a:r>
              <a:rPr lang="en-US" sz="1200"/>
              <a:t>Detailed Review of Financing and Efficiency Overall</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13"/>
              </a:rPr>
              <a:t>https://aceee.org/sites/default/files/market-reassessment-0216.pdf</a:t>
            </a:r>
            <a:endParaRPr sz="1100"/>
          </a:p>
          <a:p>
            <a:pPr marL="169863" lvl="0" indent="-169863" algn="l" rtl="0">
              <a:spcBef>
                <a:spcPts val="240"/>
              </a:spcBef>
              <a:spcAft>
                <a:spcPts val="0"/>
              </a:spcAft>
              <a:buClr>
                <a:schemeClr val="dk1"/>
              </a:buClr>
              <a:buSzPts val="1200"/>
              <a:buFont typeface="Arial"/>
              <a:buChar char="•"/>
            </a:pPr>
            <a:r>
              <a:rPr lang="en-US" sz="1200"/>
              <a:t>Income-Eligible Focused Review</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14"/>
              </a:rPr>
              <a:t>https://emp.lbl.gov/sites/default/files/news/lmi-final0811.pdf</a:t>
            </a:r>
            <a:endParaRPr sz="1100"/>
          </a:p>
          <a:p>
            <a:pPr marL="169863" lvl="0" indent="-169863" algn="l" rtl="0">
              <a:spcBef>
                <a:spcPts val="240"/>
              </a:spcBef>
              <a:spcAft>
                <a:spcPts val="0"/>
              </a:spcAft>
              <a:buClr>
                <a:schemeClr val="dk1"/>
              </a:buClr>
              <a:buSzPts val="1200"/>
              <a:buFont typeface="Arial"/>
              <a:buChar char="•"/>
            </a:pPr>
            <a:r>
              <a:rPr lang="en-US" sz="1200"/>
              <a:t>Lending practice risks (focus on PACE, but risks apply elsewhere)</a:t>
            </a:r>
            <a:endParaRPr/>
          </a:p>
          <a:p>
            <a:pPr marL="742950" lvl="1" indent="-285750" algn="l" rtl="0">
              <a:spcBef>
                <a:spcPts val="220"/>
              </a:spcBef>
              <a:spcAft>
                <a:spcPts val="0"/>
              </a:spcAft>
              <a:buClr>
                <a:schemeClr val="dk1"/>
              </a:buClr>
              <a:buSzPts val="1100"/>
              <a:buFont typeface="Arial"/>
              <a:buChar char="–"/>
            </a:pPr>
            <a:r>
              <a:rPr lang="en-US" sz="1100" u="sng">
                <a:solidFill>
                  <a:schemeClr val="hlink"/>
                </a:solidFill>
                <a:hlinkClick r:id="rId15"/>
              </a:rPr>
              <a:t>https://www.nclc.org/issues/pace-energy-efficiency-loans.html</a:t>
            </a:r>
            <a:endParaRPr sz="1100"/>
          </a:p>
          <a:p>
            <a:pPr marL="169863" lvl="0" indent="-93663" algn="l" rtl="0">
              <a:spcBef>
                <a:spcPts val="240"/>
              </a:spcBef>
              <a:spcAft>
                <a:spcPts val="0"/>
              </a:spcAft>
              <a:buClr>
                <a:schemeClr val="dk1"/>
              </a:buClr>
              <a:buSzPts val="1200"/>
              <a:buFont typeface="Arial"/>
              <a:buNone/>
            </a:pPr>
            <a:endParaRPr sz="1200"/>
          </a:p>
          <a:p>
            <a:pPr marL="0" lvl="0" indent="0" algn="l" rtl="0">
              <a:spcBef>
                <a:spcPts val="400"/>
              </a:spcBef>
              <a:spcAft>
                <a:spcPts val="0"/>
              </a:spcAft>
              <a:buClr>
                <a:schemeClr val="dk1"/>
              </a:buClr>
              <a:buSzPts val="2000"/>
              <a:buFont typeface="Arial"/>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6" name="Google Shape;1496;p139"/>
          <p:cNvSpPr txBox="1"/>
          <p:nvPr/>
        </p:nvSpPr>
        <p:spPr>
          <a:xfrm>
            <a:off x="1700213" y="1524000"/>
            <a:ext cx="58293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rgbClr val="0078AE"/>
                </a:solidFill>
              </a:rPr>
              <a:t>Questions?</a:t>
            </a:r>
            <a:br>
              <a:rPr lang="en-US" sz="3600" b="1">
                <a:solidFill>
                  <a:srgbClr val="0078AE"/>
                </a:solidFill>
              </a:rPr>
            </a:br>
            <a:br>
              <a:rPr lang="en-US" sz="3600" b="1">
                <a:solidFill>
                  <a:srgbClr val="0078AE"/>
                </a:solidFill>
              </a:rPr>
            </a:br>
            <a:endParaRPr sz="3600" b="1">
              <a:solidFill>
                <a:srgbClr val="0078AE"/>
              </a:solidFill>
            </a:endParaRPr>
          </a:p>
        </p:txBody>
      </p:sp>
      <p:pic>
        <p:nvPicPr>
          <p:cNvPr id="1497" name="Google Shape;1497;p139" descr="Description: Description: watermark"/>
          <p:cNvPicPr preferRelativeResize="0"/>
          <p:nvPr/>
        </p:nvPicPr>
        <p:blipFill rotWithShape="1">
          <a:blip r:embed="rId3">
            <a:alphaModFix/>
          </a:blip>
          <a:srcRect/>
          <a:stretch/>
        </p:blipFill>
        <p:spPr>
          <a:xfrm>
            <a:off x="5050631" y="304800"/>
            <a:ext cx="4093369" cy="4857750"/>
          </a:xfrm>
          <a:prstGeom prst="rect">
            <a:avLst/>
          </a:prstGeom>
          <a:noFill/>
          <a:ln>
            <a:noFill/>
          </a:ln>
        </p:spPr>
      </p:pic>
      <p:sp>
        <p:nvSpPr>
          <p:cNvPr id="1495" name="Google Shape;1495;p139"/>
          <p:cNvSpPr txBox="1">
            <a:spLocks noGrp="1"/>
          </p:cNvSpPr>
          <p:nvPr>
            <p:ph type="title" idx="4294967295"/>
          </p:nvPr>
        </p:nvSpPr>
        <p:spPr>
          <a:xfrm>
            <a:off x="1657350" y="3175001"/>
            <a:ext cx="5829300" cy="1701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dirty="0">
                <a:solidFill>
                  <a:schemeClr val="dk1"/>
                </a:solidFill>
              </a:rPr>
              <a:t>Sam Ross, Consultant</a:t>
            </a:r>
            <a:br>
              <a:rPr lang="en-US" sz="2400" b="1" dirty="0">
                <a:solidFill>
                  <a:schemeClr val="dk1"/>
                </a:solidFill>
              </a:rPr>
            </a:br>
            <a:br>
              <a:rPr lang="en-US" sz="2400" dirty="0">
                <a:solidFill>
                  <a:srgbClr val="262626"/>
                </a:solidFill>
              </a:rPr>
            </a:br>
            <a:r>
              <a:rPr lang="en-US" sz="2400" dirty="0">
                <a:solidFill>
                  <a:srgbClr val="262626"/>
                </a:solidFill>
              </a:rPr>
              <a:t>Optimal Energy</a:t>
            </a:r>
            <a:br>
              <a:rPr lang="en-US" sz="2400" dirty="0">
                <a:solidFill>
                  <a:srgbClr val="262626"/>
                </a:solidFill>
              </a:rPr>
            </a:br>
            <a:r>
              <a:rPr lang="en-US" sz="2400" dirty="0">
                <a:solidFill>
                  <a:srgbClr val="262626"/>
                </a:solidFill>
              </a:rPr>
              <a:t>460 Harris Avenue, Unit 101</a:t>
            </a:r>
            <a:br>
              <a:rPr lang="en-US" sz="2400" dirty="0">
                <a:solidFill>
                  <a:srgbClr val="262626"/>
                </a:solidFill>
              </a:rPr>
            </a:br>
            <a:r>
              <a:rPr lang="en-US" sz="2400" dirty="0">
                <a:solidFill>
                  <a:srgbClr val="262626"/>
                </a:solidFill>
              </a:rPr>
              <a:t>Providence, Rhode Island 02908</a:t>
            </a:r>
            <a:br>
              <a:rPr lang="en-US" sz="2400" dirty="0">
                <a:solidFill>
                  <a:srgbClr val="262626"/>
                </a:solidFill>
              </a:rPr>
            </a:br>
            <a:r>
              <a:rPr lang="en-US" sz="2400" dirty="0">
                <a:solidFill>
                  <a:srgbClr val="262626"/>
                </a:solidFill>
              </a:rPr>
              <a:t>802-482-5631</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13"/>
          <p:cNvSpPr txBox="1">
            <a:spLocks noGrp="1"/>
          </p:cNvSpPr>
          <p:nvPr>
            <p:ph type="body" idx="1"/>
          </p:nvPr>
        </p:nvSpPr>
        <p:spPr>
          <a:xfrm>
            <a:off x="282700" y="257175"/>
            <a:ext cx="4388400" cy="4343400"/>
          </a:xfrm>
          <a:prstGeom prst="rect">
            <a:avLst/>
          </a:prstGeom>
          <a:noFill/>
          <a:ln>
            <a:noFill/>
          </a:ln>
        </p:spPr>
        <p:txBody>
          <a:bodyPr spcFirstLastPara="1" wrap="square" lIns="91425" tIns="45700" rIns="91425" bIns="45700" anchor="t" anchorCtr="0">
            <a:noAutofit/>
          </a:bodyPr>
          <a:lstStyle/>
          <a:p>
            <a:pPr marL="169862" lvl="0" indent="-169862" algn="l" rtl="0">
              <a:spcBef>
                <a:spcPts val="0"/>
              </a:spcBef>
              <a:spcAft>
                <a:spcPts val="0"/>
              </a:spcAft>
              <a:buClr>
                <a:schemeClr val="dk1"/>
              </a:buClr>
              <a:buSzPts val="2400"/>
              <a:buFont typeface="Arial"/>
              <a:buChar char="•"/>
            </a:pPr>
            <a:r>
              <a:rPr lang="en-US" sz="2400"/>
              <a:t>Sam Ross</a:t>
            </a:r>
            <a:endParaRPr/>
          </a:p>
          <a:p>
            <a:pPr marL="457200" lvl="1" indent="0" algn="l" rtl="0">
              <a:spcBef>
                <a:spcPts val="400"/>
              </a:spcBef>
              <a:spcAft>
                <a:spcPts val="0"/>
              </a:spcAft>
              <a:buClr>
                <a:schemeClr val="dk1"/>
              </a:buClr>
              <a:buSzPts val="2000"/>
              <a:buFont typeface="Arial"/>
              <a:buNone/>
            </a:pPr>
            <a:r>
              <a:rPr lang="en-US" sz="2000"/>
              <a:t>He/Him/His</a:t>
            </a:r>
            <a:endParaRPr/>
          </a:p>
          <a:p>
            <a:pPr marL="457200" lvl="1" indent="0" algn="l" rtl="0">
              <a:spcBef>
                <a:spcPts val="400"/>
              </a:spcBef>
              <a:spcAft>
                <a:spcPts val="0"/>
              </a:spcAft>
              <a:buClr>
                <a:schemeClr val="dk1"/>
              </a:buClr>
              <a:buSzPts val="2000"/>
              <a:buFont typeface="Arial"/>
              <a:buNone/>
            </a:pPr>
            <a:endParaRPr sz="2000"/>
          </a:p>
          <a:p>
            <a:pPr marL="169862" lvl="0" indent="-169862" algn="l" rtl="0">
              <a:spcBef>
                <a:spcPts val="480"/>
              </a:spcBef>
              <a:spcAft>
                <a:spcPts val="0"/>
              </a:spcAft>
              <a:buClr>
                <a:schemeClr val="dk1"/>
              </a:buClr>
              <a:buSzPts val="2400"/>
              <a:buFont typeface="Arial"/>
              <a:buChar char="•"/>
            </a:pPr>
            <a:r>
              <a:rPr lang="en-US" sz="2400"/>
              <a:t>Consultant with Optimal Energy focused on energy &amp; climate nexus</a:t>
            </a:r>
            <a:endParaRPr/>
          </a:p>
          <a:p>
            <a:pPr marL="169862" lvl="0" indent="-17462" algn="l" rtl="0">
              <a:spcBef>
                <a:spcPts val="480"/>
              </a:spcBef>
              <a:spcAft>
                <a:spcPts val="0"/>
              </a:spcAft>
              <a:buClr>
                <a:schemeClr val="dk1"/>
              </a:buClr>
              <a:buSzPts val="2400"/>
              <a:buFont typeface="Arial"/>
              <a:buNone/>
            </a:pPr>
            <a:endParaRPr sz="2400"/>
          </a:p>
          <a:p>
            <a:pPr marL="169862" lvl="0" indent="-169862" algn="l" rtl="0">
              <a:spcBef>
                <a:spcPts val="480"/>
              </a:spcBef>
              <a:spcAft>
                <a:spcPts val="0"/>
              </a:spcAft>
              <a:buClr>
                <a:schemeClr val="dk1"/>
              </a:buClr>
              <a:buSzPts val="2400"/>
              <a:buFont typeface="Arial"/>
              <a:buChar char="•"/>
            </a:pPr>
            <a:r>
              <a:rPr lang="en-US" sz="2400"/>
              <a:t>Environmental economist with MSc from London School of Economics</a:t>
            </a:r>
            <a:endParaRPr sz="2000"/>
          </a:p>
          <a:p>
            <a:pPr marL="457200" lvl="1" indent="0" algn="l" rtl="0">
              <a:spcBef>
                <a:spcPts val="400"/>
              </a:spcBef>
              <a:spcAft>
                <a:spcPts val="0"/>
              </a:spcAft>
              <a:buClr>
                <a:schemeClr val="dk1"/>
              </a:buClr>
              <a:buSzPts val="2000"/>
              <a:buFont typeface="Arial"/>
              <a:buNone/>
            </a:pPr>
            <a:endParaRPr sz="2000"/>
          </a:p>
          <a:p>
            <a:pPr marL="169862" lvl="0" indent="-169862" algn="l" rtl="0">
              <a:spcBef>
                <a:spcPts val="480"/>
              </a:spcBef>
              <a:spcAft>
                <a:spcPts val="0"/>
              </a:spcAft>
              <a:buClr>
                <a:schemeClr val="dk1"/>
              </a:buClr>
              <a:buSzPts val="2400"/>
              <a:buFont typeface="Arial"/>
              <a:buChar char="•"/>
            </a:pPr>
            <a:r>
              <a:rPr lang="en-US" sz="2400"/>
              <a:t>Life-long outdoors enthusiast </a:t>
            </a:r>
            <a:endParaRPr/>
          </a:p>
          <a:p>
            <a:pPr marL="0" lvl="0" indent="0" algn="l" rtl="0">
              <a:spcBef>
                <a:spcPts val="480"/>
              </a:spcBef>
              <a:spcAft>
                <a:spcPts val="0"/>
              </a:spcAft>
              <a:buClr>
                <a:schemeClr val="dk1"/>
              </a:buClr>
              <a:buSzPts val="2400"/>
              <a:buFont typeface="Arial"/>
              <a:buNone/>
            </a:pPr>
            <a:endParaRPr sz="2400"/>
          </a:p>
          <a:p>
            <a:pPr marL="169862" lvl="0" indent="-169862" algn="l" rtl="0">
              <a:spcBef>
                <a:spcPts val="480"/>
              </a:spcBef>
              <a:spcAft>
                <a:spcPts val="0"/>
              </a:spcAft>
              <a:buClr>
                <a:schemeClr val="dk1"/>
              </a:buClr>
              <a:buSzPts val="2400"/>
              <a:buFont typeface="Arial"/>
              <a:buChar char="•"/>
            </a:pPr>
            <a:r>
              <a:rPr lang="en-US" sz="2400"/>
              <a:t>Strategy game fan (and player)</a:t>
            </a:r>
            <a:endParaRPr/>
          </a:p>
        </p:txBody>
      </p:sp>
      <p:sp>
        <p:nvSpPr>
          <p:cNvPr id="1216" name="Google Shape;1216;p11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3</a:t>
            </a:fld>
            <a:endParaRPr sz="1200" b="0" i="0" u="none" strike="noStrike" cap="none">
              <a:solidFill>
                <a:srgbClr val="888888"/>
              </a:solidFill>
              <a:latin typeface="Arial"/>
              <a:ea typeface="Arial"/>
              <a:cs typeface="Arial"/>
              <a:sym typeface="Arial"/>
            </a:endParaRPr>
          </a:p>
        </p:txBody>
      </p:sp>
      <p:pic>
        <p:nvPicPr>
          <p:cNvPr id="1217" name="Google Shape;1217;p113"/>
          <p:cNvPicPr preferRelativeResize="0"/>
          <p:nvPr/>
        </p:nvPicPr>
        <p:blipFill rotWithShape="1">
          <a:blip r:embed="rId3">
            <a:alphaModFix/>
          </a:blip>
          <a:srcRect/>
          <a:stretch/>
        </p:blipFill>
        <p:spPr>
          <a:xfrm>
            <a:off x="4944955" y="372000"/>
            <a:ext cx="3907895" cy="3943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14"/>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What we will cover today</a:t>
            </a:r>
            <a:endParaRPr/>
          </a:p>
        </p:txBody>
      </p:sp>
      <p:sp>
        <p:nvSpPr>
          <p:cNvPr id="1223" name="Google Shape;1223;p114"/>
          <p:cNvSpPr txBox="1">
            <a:spLocks noGrp="1"/>
          </p:cNvSpPr>
          <p:nvPr>
            <p:ph type="body" idx="1"/>
          </p:nvPr>
        </p:nvSpPr>
        <p:spPr>
          <a:xfrm>
            <a:off x="381000" y="1524000"/>
            <a:ext cx="8763000" cy="4343400"/>
          </a:xfrm>
          <a:prstGeom prst="rect">
            <a:avLst/>
          </a:prstGeom>
          <a:noFill/>
          <a:ln>
            <a:noFill/>
          </a:ln>
        </p:spPr>
        <p:txBody>
          <a:bodyPr spcFirstLastPara="1" wrap="square" lIns="91425" tIns="45700" rIns="91425" bIns="45700" anchor="t" anchorCtr="0">
            <a:noAutofit/>
          </a:bodyPr>
          <a:lstStyle/>
          <a:p>
            <a:pPr marL="169863" lvl="0" indent="-169863" algn="l" rtl="0">
              <a:spcBef>
                <a:spcPts val="0"/>
              </a:spcBef>
              <a:spcAft>
                <a:spcPts val="0"/>
              </a:spcAft>
              <a:buClr>
                <a:schemeClr val="dk1"/>
              </a:buClr>
              <a:buSzPts val="2000"/>
              <a:buFont typeface="Arial"/>
              <a:buChar char="•"/>
            </a:pPr>
            <a:r>
              <a:rPr lang="en-US" b="1"/>
              <a:t>Introduction to energy efficiency </a:t>
            </a:r>
            <a:r>
              <a:rPr lang="en-US"/>
              <a:t>in Rhode Island</a:t>
            </a:r>
            <a:endParaRPr/>
          </a:p>
          <a:p>
            <a:pPr marL="169863" lvl="0" indent="-42862" algn="l" rtl="0">
              <a:spcBef>
                <a:spcPts val="400"/>
              </a:spcBef>
              <a:spcAft>
                <a:spcPts val="0"/>
              </a:spcAft>
              <a:buClr>
                <a:schemeClr val="dk1"/>
              </a:buClr>
              <a:buSzPts val="2000"/>
              <a:buFont typeface="Arial"/>
              <a:buNone/>
            </a:pPr>
            <a:endParaRPr/>
          </a:p>
          <a:p>
            <a:pPr marL="169863" lvl="0" indent="-169863" algn="l" rtl="0">
              <a:spcBef>
                <a:spcPts val="400"/>
              </a:spcBef>
              <a:spcAft>
                <a:spcPts val="0"/>
              </a:spcAft>
              <a:buClr>
                <a:schemeClr val="dk1"/>
              </a:buClr>
              <a:buSzPts val="2000"/>
              <a:buFont typeface="Arial"/>
              <a:buChar char="•"/>
            </a:pPr>
            <a:r>
              <a:rPr lang="en-US" b="1"/>
              <a:t>Energy and equity</a:t>
            </a:r>
            <a:r>
              <a:rPr lang="en-US"/>
              <a:t>, including the concept of ‘energy burden’</a:t>
            </a:r>
            <a:endParaRPr/>
          </a:p>
          <a:p>
            <a:pPr marL="0" lvl="0" indent="0" algn="l" rtl="0">
              <a:spcBef>
                <a:spcPts val="400"/>
              </a:spcBef>
              <a:spcAft>
                <a:spcPts val="0"/>
              </a:spcAft>
              <a:buClr>
                <a:schemeClr val="dk1"/>
              </a:buClr>
              <a:buSzPts val="2000"/>
              <a:buFont typeface="Arial"/>
              <a:buNone/>
            </a:pPr>
            <a:endParaRPr/>
          </a:p>
          <a:p>
            <a:pPr marL="169863" lvl="0" indent="-169863" algn="l" rtl="0">
              <a:spcBef>
                <a:spcPts val="400"/>
              </a:spcBef>
              <a:spcAft>
                <a:spcPts val="0"/>
              </a:spcAft>
              <a:buClr>
                <a:schemeClr val="dk1"/>
              </a:buClr>
              <a:buSzPts val="2000"/>
              <a:buFont typeface="Arial"/>
              <a:buChar char="•"/>
            </a:pPr>
            <a:r>
              <a:rPr lang="en-US"/>
              <a:t>The </a:t>
            </a:r>
            <a:r>
              <a:rPr lang="en-US" b="1"/>
              <a:t>up-front cost challenge </a:t>
            </a:r>
            <a:r>
              <a:rPr lang="en-US"/>
              <a:t>of capturing efficiency’s potential</a:t>
            </a:r>
            <a:endParaRPr/>
          </a:p>
          <a:p>
            <a:pPr marL="169863" lvl="0" indent="-42862" algn="l" rtl="0">
              <a:spcBef>
                <a:spcPts val="400"/>
              </a:spcBef>
              <a:spcAft>
                <a:spcPts val="0"/>
              </a:spcAft>
              <a:buClr>
                <a:schemeClr val="dk1"/>
              </a:buClr>
              <a:buSzPts val="2000"/>
              <a:buFont typeface="Arial"/>
              <a:buNone/>
            </a:pPr>
            <a:endParaRPr/>
          </a:p>
          <a:p>
            <a:pPr marL="169863" lvl="0" indent="-169863" algn="l" rtl="0">
              <a:spcBef>
                <a:spcPts val="400"/>
              </a:spcBef>
              <a:spcAft>
                <a:spcPts val="0"/>
              </a:spcAft>
              <a:buClr>
                <a:schemeClr val="dk1"/>
              </a:buClr>
              <a:buSzPts val="2000"/>
              <a:buFont typeface="Arial"/>
              <a:buChar char="•"/>
            </a:pPr>
            <a:r>
              <a:rPr lang="en-US"/>
              <a:t>How </a:t>
            </a:r>
            <a:r>
              <a:rPr lang="en-US" b="1"/>
              <a:t>financing tools </a:t>
            </a:r>
            <a:r>
              <a:rPr lang="en-US"/>
              <a:t>can help overcome the up-front cost challenge</a:t>
            </a:r>
            <a:endParaRPr/>
          </a:p>
          <a:p>
            <a:pPr marL="169863" lvl="0" indent="-42862" algn="l" rtl="0">
              <a:spcBef>
                <a:spcPts val="400"/>
              </a:spcBef>
              <a:spcAft>
                <a:spcPts val="0"/>
              </a:spcAft>
              <a:buClr>
                <a:schemeClr val="dk1"/>
              </a:buClr>
              <a:buSzPts val="2000"/>
              <a:buFont typeface="Arial"/>
              <a:buNone/>
            </a:pPr>
            <a:endParaRPr/>
          </a:p>
          <a:p>
            <a:pPr marL="169863" lvl="0" indent="-169863" algn="l" rtl="0">
              <a:spcBef>
                <a:spcPts val="400"/>
              </a:spcBef>
              <a:spcAft>
                <a:spcPts val="0"/>
              </a:spcAft>
              <a:buClr>
                <a:schemeClr val="dk1"/>
              </a:buClr>
              <a:buSzPts val="2000"/>
              <a:buFont typeface="Arial"/>
              <a:buChar char="•"/>
            </a:pPr>
            <a:r>
              <a:rPr lang="en-US"/>
              <a:t>Some </a:t>
            </a:r>
            <a:r>
              <a:rPr lang="en-US" b="1"/>
              <a:t>potential risks of financing tools</a:t>
            </a:r>
            <a:r>
              <a:rPr lang="en-US"/>
              <a:t>, and risk-mitigation approaches</a:t>
            </a:r>
            <a:endParaRPr/>
          </a:p>
          <a:p>
            <a:pPr marL="169863" lvl="0" indent="-42862" algn="l" rtl="0">
              <a:spcBef>
                <a:spcPts val="400"/>
              </a:spcBef>
              <a:spcAft>
                <a:spcPts val="0"/>
              </a:spcAft>
              <a:buClr>
                <a:schemeClr val="dk1"/>
              </a:buClr>
              <a:buSzPts val="2000"/>
              <a:buFont typeface="Arial"/>
              <a:buNone/>
            </a:pPr>
            <a:endParaRPr/>
          </a:p>
          <a:p>
            <a:pPr marL="169863" lvl="0" indent="-169863" algn="l" rtl="0">
              <a:spcBef>
                <a:spcPts val="400"/>
              </a:spcBef>
              <a:spcAft>
                <a:spcPts val="0"/>
              </a:spcAft>
              <a:buClr>
                <a:schemeClr val="dk1"/>
              </a:buClr>
              <a:buSzPts val="2000"/>
              <a:buFont typeface="Arial"/>
              <a:buChar char="•"/>
            </a:pPr>
            <a:r>
              <a:rPr lang="en-US" b="1"/>
              <a:t>Heat pumps</a:t>
            </a:r>
            <a:r>
              <a:rPr lang="en-US"/>
              <a:t>, an increasingly popular efficiency technology, as a real-world example</a:t>
            </a:r>
            <a:endParaRPr/>
          </a:p>
        </p:txBody>
      </p:sp>
      <p:sp>
        <p:nvSpPr>
          <p:cNvPr id="1224" name="Google Shape;1224;p1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Google Shape;1229;p115"/>
          <p:cNvPicPr preferRelativeResize="0"/>
          <p:nvPr/>
        </p:nvPicPr>
        <p:blipFill rotWithShape="1">
          <a:blip r:embed="rId3">
            <a:alphaModFix/>
          </a:blip>
          <a:srcRect/>
          <a:stretch/>
        </p:blipFill>
        <p:spPr>
          <a:xfrm>
            <a:off x="7200893" y="0"/>
            <a:ext cx="1607344" cy="1607344"/>
          </a:xfrm>
          <a:prstGeom prst="rect">
            <a:avLst/>
          </a:prstGeom>
          <a:noFill/>
          <a:ln>
            <a:noFill/>
          </a:ln>
        </p:spPr>
      </p:pic>
      <p:pic>
        <p:nvPicPr>
          <p:cNvPr id="1230" name="Google Shape;1230;p115"/>
          <p:cNvPicPr preferRelativeResize="0"/>
          <p:nvPr/>
        </p:nvPicPr>
        <p:blipFill rotWithShape="1">
          <a:blip r:embed="rId4">
            <a:alphaModFix/>
          </a:blip>
          <a:srcRect/>
          <a:stretch/>
        </p:blipFill>
        <p:spPr>
          <a:xfrm>
            <a:off x="5759701" y="4280693"/>
            <a:ext cx="1607344" cy="1607344"/>
          </a:xfrm>
          <a:prstGeom prst="rect">
            <a:avLst/>
          </a:prstGeom>
          <a:noFill/>
          <a:ln>
            <a:noFill/>
          </a:ln>
        </p:spPr>
      </p:pic>
      <p:pic>
        <p:nvPicPr>
          <p:cNvPr id="1231" name="Google Shape;1231;p115"/>
          <p:cNvPicPr preferRelativeResize="0"/>
          <p:nvPr/>
        </p:nvPicPr>
        <p:blipFill rotWithShape="1">
          <a:blip r:embed="rId5">
            <a:alphaModFix/>
          </a:blip>
          <a:srcRect/>
          <a:stretch/>
        </p:blipFill>
        <p:spPr>
          <a:xfrm>
            <a:off x="6513858" y="2115444"/>
            <a:ext cx="2294379" cy="1289150"/>
          </a:xfrm>
          <a:prstGeom prst="rect">
            <a:avLst/>
          </a:prstGeom>
          <a:noFill/>
          <a:ln>
            <a:noFill/>
          </a:ln>
        </p:spPr>
      </p:pic>
      <p:pic>
        <p:nvPicPr>
          <p:cNvPr id="1232" name="Google Shape;1232;p115"/>
          <p:cNvPicPr preferRelativeResize="0"/>
          <p:nvPr/>
        </p:nvPicPr>
        <p:blipFill rotWithShape="1">
          <a:blip r:embed="rId6">
            <a:alphaModFix/>
          </a:blip>
          <a:srcRect/>
          <a:stretch/>
        </p:blipFill>
        <p:spPr>
          <a:xfrm>
            <a:off x="7134193" y="4032548"/>
            <a:ext cx="1674044" cy="1714500"/>
          </a:xfrm>
          <a:prstGeom prst="rect">
            <a:avLst/>
          </a:prstGeom>
          <a:noFill/>
          <a:ln>
            <a:noFill/>
          </a:ln>
        </p:spPr>
      </p:pic>
      <p:sp>
        <p:nvSpPr>
          <p:cNvPr id="1233" name="Google Shape;1233;p115"/>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What is Energy Efficiency?</a:t>
            </a:r>
            <a:endParaRPr/>
          </a:p>
        </p:txBody>
      </p:sp>
      <p:sp>
        <p:nvSpPr>
          <p:cNvPr id="1234" name="Google Shape;1234;p115"/>
          <p:cNvSpPr txBox="1">
            <a:spLocks noGrp="1"/>
          </p:cNvSpPr>
          <p:nvPr>
            <p:ph type="body" idx="1"/>
          </p:nvPr>
        </p:nvSpPr>
        <p:spPr>
          <a:xfrm>
            <a:off x="381000" y="1577975"/>
            <a:ext cx="5929200" cy="497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2400"/>
              <a:t>“Energy improvements that provide similar (or better) energy services while consuming less energy.”</a:t>
            </a:r>
            <a:endParaRPr sz="2400"/>
          </a:p>
          <a:p>
            <a:pPr marL="169863" lvl="0" indent="-169863" algn="l" rtl="0">
              <a:spcBef>
                <a:spcPts val="480"/>
              </a:spcBef>
              <a:spcAft>
                <a:spcPts val="0"/>
              </a:spcAft>
              <a:buClr>
                <a:schemeClr val="dk1"/>
              </a:buClr>
              <a:buSzPts val="2400"/>
              <a:buFont typeface="Arial"/>
              <a:buChar char="•"/>
            </a:pPr>
            <a:r>
              <a:rPr lang="en-US" sz="2400"/>
              <a:t> Can take MANY forms. Here is a (very) incomplete list:</a:t>
            </a:r>
            <a:endParaRPr/>
          </a:p>
          <a:p>
            <a:pPr marL="742950" lvl="1" indent="-285750" algn="l" rtl="0">
              <a:spcBef>
                <a:spcPts val="400"/>
              </a:spcBef>
              <a:spcAft>
                <a:spcPts val="0"/>
              </a:spcAft>
              <a:buClr>
                <a:schemeClr val="dk1"/>
              </a:buClr>
              <a:buSzPts val="2000"/>
              <a:buFont typeface="Arial"/>
              <a:buChar char="–"/>
            </a:pPr>
            <a:r>
              <a:rPr lang="en-US" sz="2000"/>
              <a:t>Replacing existing equipment with similar equipment that consumes less energy: </a:t>
            </a:r>
            <a:r>
              <a:rPr lang="en-US" sz="2000" i="1"/>
              <a:t>LED lights, Energy Star appliances</a:t>
            </a:r>
            <a:endParaRPr/>
          </a:p>
          <a:p>
            <a:pPr marL="742950" lvl="1" indent="-285750" algn="l" rtl="0">
              <a:spcBef>
                <a:spcPts val="400"/>
              </a:spcBef>
              <a:spcAft>
                <a:spcPts val="0"/>
              </a:spcAft>
              <a:buClr>
                <a:schemeClr val="dk1"/>
              </a:buClr>
              <a:buSzPts val="2000"/>
              <a:buFont typeface="Arial"/>
              <a:buChar char="–"/>
            </a:pPr>
            <a:r>
              <a:rPr lang="en-US" sz="2000"/>
              <a:t>Reducing ‘wasted’ energy: </a:t>
            </a:r>
            <a:r>
              <a:rPr lang="en-US" sz="2000" i="1"/>
              <a:t>Adding insulation, capturing unused heat from industrial processes</a:t>
            </a:r>
            <a:endParaRPr/>
          </a:p>
          <a:p>
            <a:pPr marL="742950" lvl="1" indent="-285750" algn="l" rtl="0">
              <a:spcBef>
                <a:spcPts val="400"/>
              </a:spcBef>
              <a:spcAft>
                <a:spcPts val="0"/>
              </a:spcAft>
              <a:buClr>
                <a:schemeClr val="dk1"/>
              </a:buClr>
              <a:buSzPts val="2000"/>
              <a:buFont typeface="Arial"/>
              <a:buChar char="–"/>
            </a:pPr>
            <a:r>
              <a:rPr lang="en-US" sz="2000"/>
              <a:t>Changing energy use patterns: </a:t>
            </a:r>
            <a:r>
              <a:rPr lang="en-US" sz="2000" i="1"/>
              <a:t>motion-sensor lights, </a:t>
            </a:r>
            <a:r>
              <a:rPr lang="en-US" sz="2000" i="1">
                <a:latin typeface="Arial"/>
                <a:ea typeface="Arial"/>
                <a:cs typeface="Arial"/>
                <a:sym typeface="Arial"/>
              </a:rPr>
              <a:t>smart thermostats</a:t>
            </a:r>
            <a:endParaRPr/>
          </a:p>
        </p:txBody>
      </p:sp>
      <p:sp>
        <p:nvSpPr>
          <p:cNvPr id="1235" name="Google Shape;1235;p11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16"/>
          <p:cNvSpPr txBox="1">
            <a:spLocks noGrp="1"/>
          </p:cNvSpPr>
          <p:nvPr>
            <p:ph type="title"/>
          </p:nvPr>
        </p:nvSpPr>
        <p:spPr>
          <a:xfrm>
            <a:off x="381000" y="533400"/>
            <a:ext cx="824865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Energy Efficiency &amp; Resource Management Council (EERMC)</a:t>
            </a:r>
            <a:endParaRPr/>
          </a:p>
        </p:txBody>
      </p:sp>
      <p:sp>
        <p:nvSpPr>
          <p:cNvPr id="1241" name="Google Shape;1241;p116"/>
          <p:cNvSpPr txBox="1">
            <a:spLocks noGrp="1"/>
          </p:cNvSpPr>
          <p:nvPr>
            <p:ph type="body" idx="1"/>
          </p:nvPr>
        </p:nvSpPr>
        <p:spPr>
          <a:xfrm>
            <a:off x="514350" y="1371600"/>
            <a:ext cx="4857600" cy="43434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The Council’s mission is to serve Rhode Islanders in their homes and businesses. </a:t>
            </a:r>
            <a:endParaRPr/>
          </a:p>
          <a:p>
            <a:pPr marL="457200" lvl="0" indent="-342900" algn="l" rtl="0">
              <a:spcBef>
                <a:spcPts val="0"/>
              </a:spcBef>
              <a:spcAft>
                <a:spcPts val="0"/>
              </a:spcAft>
              <a:buSzPts val="1800"/>
              <a:buChar char="-"/>
            </a:pPr>
            <a:r>
              <a:rPr lang="en-US"/>
              <a:t>It represents customers’ needs by providing integrated, comprehensive stakeholder feedback about energy decisions. </a:t>
            </a:r>
            <a:endParaRPr/>
          </a:p>
          <a:p>
            <a:pPr marL="457200" lvl="0" indent="-342900" algn="l" rtl="0">
              <a:spcBef>
                <a:spcPts val="0"/>
              </a:spcBef>
              <a:spcAft>
                <a:spcPts val="0"/>
              </a:spcAft>
              <a:buSzPts val="1800"/>
              <a:buChar char="-"/>
            </a:pPr>
            <a:r>
              <a:rPr lang="en-US"/>
              <a:t>The Council’s goal is to ensure all Rhode Islanders get the least expensive and most environmentally healthy energy supply through energy efficiency, conservation, and resource management.</a:t>
            </a:r>
            <a:endParaRPr/>
          </a:p>
          <a:p>
            <a:pPr marL="169863" lvl="0" indent="-42862" algn="l" rtl="0">
              <a:spcBef>
                <a:spcPts val="400"/>
              </a:spcBef>
              <a:spcAft>
                <a:spcPts val="0"/>
              </a:spcAft>
              <a:buClr>
                <a:schemeClr val="dk1"/>
              </a:buClr>
              <a:buSzPts val="2000"/>
              <a:buFont typeface="Arial"/>
              <a:buNone/>
            </a:pPr>
            <a:endParaRPr/>
          </a:p>
        </p:txBody>
      </p:sp>
      <p:sp>
        <p:nvSpPr>
          <p:cNvPr id="1242" name="Google Shape;1242;p11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243" name="Google Shape;1243;p116"/>
          <p:cNvPicPr preferRelativeResize="0"/>
          <p:nvPr/>
        </p:nvPicPr>
        <p:blipFill rotWithShape="1">
          <a:blip r:embed="rId3">
            <a:alphaModFix/>
          </a:blip>
          <a:srcRect/>
          <a:stretch/>
        </p:blipFill>
        <p:spPr>
          <a:xfrm>
            <a:off x="5429250" y="1447800"/>
            <a:ext cx="3573304" cy="32394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17"/>
          <p:cNvSpPr txBox="1">
            <a:spLocks noGrp="1"/>
          </p:cNvSpPr>
          <p:nvPr>
            <p:ph type="title"/>
          </p:nvPr>
        </p:nvSpPr>
        <p:spPr>
          <a:xfrm>
            <a:off x="381000" y="343225"/>
            <a:ext cx="8420700" cy="799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Why is Energy Efficiency Supported by Utility Programs: Part 1</a:t>
            </a:r>
            <a:endParaRPr b="1"/>
          </a:p>
        </p:txBody>
      </p:sp>
      <p:sp>
        <p:nvSpPr>
          <p:cNvPr id="1249" name="Google Shape;1249;p117"/>
          <p:cNvSpPr txBox="1">
            <a:spLocks noGrp="1"/>
          </p:cNvSpPr>
          <p:nvPr>
            <p:ph type="body" idx="1"/>
          </p:nvPr>
        </p:nvSpPr>
        <p:spPr>
          <a:xfrm>
            <a:off x="381000" y="1295400"/>
            <a:ext cx="8020050" cy="4625975"/>
          </a:xfrm>
          <a:prstGeom prst="rect">
            <a:avLst/>
          </a:prstGeom>
          <a:noFill/>
          <a:ln>
            <a:noFill/>
          </a:ln>
        </p:spPr>
        <p:txBody>
          <a:bodyPr spcFirstLastPara="1" wrap="square" lIns="91425" tIns="45700" rIns="91425" bIns="45700" anchor="t" anchorCtr="0">
            <a:noAutofit/>
          </a:bodyPr>
          <a:lstStyle/>
          <a:p>
            <a:pPr marL="169862" lvl="0" indent="-169862" algn="l" rtl="0">
              <a:spcBef>
                <a:spcPts val="0"/>
              </a:spcBef>
              <a:spcAft>
                <a:spcPts val="0"/>
              </a:spcAft>
              <a:buClr>
                <a:schemeClr val="dk1"/>
              </a:buClr>
              <a:buSzPts val="2400"/>
              <a:buFont typeface="Arial"/>
              <a:buChar char="•"/>
            </a:pPr>
            <a:r>
              <a:rPr lang="en-US" sz="2400" b="1"/>
              <a:t>It’s the law</a:t>
            </a:r>
            <a:endParaRPr/>
          </a:p>
          <a:p>
            <a:pPr marL="742950" lvl="1" indent="-323850" algn="l" rtl="0">
              <a:spcBef>
                <a:spcPts val="0"/>
              </a:spcBef>
              <a:spcAft>
                <a:spcPts val="0"/>
              </a:spcAft>
              <a:buClr>
                <a:schemeClr val="dk1"/>
              </a:buClr>
              <a:buSzPts val="2400"/>
              <a:buFont typeface="Arial"/>
              <a:buChar char="–"/>
            </a:pPr>
            <a:r>
              <a:rPr lang="en-US" sz="2400"/>
              <a:t>In 2006, a law was passed requiring the utility to develop and submit cost-effective energy efficiency plans that are less than the cost of supply</a:t>
            </a:r>
            <a:endParaRPr sz="2400"/>
          </a:p>
          <a:p>
            <a:pPr marL="742950" lvl="1" indent="-323850" algn="l" rtl="0">
              <a:spcBef>
                <a:spcPts val="0"/>
              </a:spcBef>
              <a:spcAft>
                <a:spcPts val="0"/>
              </a:spcAft>
              <a:buClr>
                <a:schemeClr val="dk1"/>
              </a:buClr>
              <a:buSzPts val="2400"/>
              <a:buFont typeface="Arial"/>
              <a:buChar char="–"/>
            </a:pPr>
            <a:r>
              <a:rPr lang="en-US" sz="2400"/>
              <a:t>Public Utilities Commission reviews and approves annual plans &amp; three-year targets upon which plans are based</a:t>
            </a:r>
            <a:endParaRPr sz="2400"/>
          </a:p>
          <a:p>
            <a:pPr marL="169862" lvl="0" indent="-169862" algn="l" rtl="0">
              <a:spcBef>
                <a:spcPts val="480"/>
              </a:spcBef>
              <a:spcAft>
                <a:spcPts val="0"/>
              </a:spcAft>
              <a:buClr>
                <a:schemeClr val="dk1"/>
              </a:buClr>
              <a:buSzPts val="2400"/>
              <a:buFont typeface="Arial"/>
              <a:buChar char="•"/>
            </a:pPr>
            <a:r>
              <a:rPr lang="en-US" sz="2400" b="1"/>
              <a:t>Lowest-cost resource</a:t>
            </a:r>
            <a:endParaRPr/>
          </a:p>
          <a:p>
            <a:pPr marL="742950" lvl="1" indent="-323850" algn="l" rtl="0">
              <a:spcBef>
                <a:spcPts val="480"/>
              </a:spcBef>
              <a:spcAft>
                <a:spcPts val="0"/>
              </a:spcAft>
              <a:buClr>
                <a:schemeClr val="dk1"/>
              </a:buClr>
              <a:buSzPts val="2400"/>
              <a:buFont typeface="Arial"/>
              <a:buChar char="–"/>
            </a:pPr>
            <a:r>
              <a:rPr lang="en-US" sz="2400"/>
              <a:t>Efficiency reduces energy demand, so the utility can invest less $$$ in (more expensive!) poles, wires and pipes and still meet energy needs</a:t>
            </a:r>
            <a:endParaRPr/>
          </a:p>
        </p:txBody>
      </p:sp>
      <p:sp>
        <p:nvSpPr>
          <p:cNvPr id="1250" name="Google Shape;1250;p11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18"/>
          <p:cNvSpPr txBox="1">
            <a:spLocks noGrp="1"/>
          </p:cNvSpPr>
          <p:nvPr>
            <p:ph type="title"/>
          </p:nvPr>
        </p:nvSpPr>
        <p:spPr>
          <a:xfrm>
            <a:off x="381000" y="6858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t>Why is Energy Efficiency Supported by Utility Programs: Part 2</a:t>
            </a:r>
            <a:endParaRPr b="1"/>
          </a:p>
        </p:txBody>
      </p:sp>
      <p:sp>
        <p:nvSpPr>
          <p:cNvPr id="1256" name="Google Shape;1256;p118"/>
          <p:cNvSpPr txBox="1">
            <a:spLocks noGrp="1"/>
          </p:cNvSpPr>
          <p:nvPr>
            <p:ph type="body" idx="1"/>
          </p:nvPr>
        </p:nvSpPr>
        <p:spPr>
          <a:xfrm>
            <a:off x="381000" y="1393825"/>
            <a:ext cx="7848600" cy="46259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sz="2400" i="1"/>
              <a:t>Energy production creates </a:t>
            </a:r>
            <a:r>
              <a:rPr lang="en-US" sz="2400" b="1" i="1"/>
              <a:t>economic externalities</a:t>
            </a:r>
            <a:endParaRPr i="1"/>
          </a:p>
          <a:p>
            <a:pPr marL="457200" lvl="0" indent="-381000" algn="l" rtl="0">
              <a:spcBef>
                <a:spcPts val="480"/>
              </a:spcBef>
              <a:spcAft>
                <a:spcPts val="0"/>
              </a:spcAft>
              <a:buSzPts val="2400"/>
              <a:buChar char="•"/>
            </a:pPr>
            <a:r>
              <a:rPr lang="en-US" sz="2400"/>
              <a:t>Economic Externality</a:t>
            </a:r>
            <a:r>
              <a:rPr lang="en-US" sz="2400" i="1"/>
              <a:t>: </a:t>
            </a:r>
            <a:r>
              <a:rPr lang="en-US" sz="2400"/>
              <a:t>When my economic activity (such as energy consumption) impacts others (such as through carbon emissions) in a way that is not included in the price of my activity</a:t>
            </a:r>
            <a:endParaRPr sz="2400"/>
          </a:p>
          <a:p>
            <a:pPr marL="457200" lvl="0" indent="-381000" algn="l" rtl="0">
              <a:spcBef>
                <a:spcPts val="0"/>
              </a:spcBef>
              <a:spcAft>
                <a:spcPts val="0"/>
              </a:spcAft>
              <a:buSzPts val="2400"/>
              <a:buChar char="•"/>
            </a:pPr>
            <a:r>
              <a:rPr lang="en-US" sz="2400"/>
              <a:t>‘Negative’ externalities efficiency reduces: The most common forms of energy production produce greenhouse gasses and local air pollutants</a:t>
            </a:r>
            <a:endParaRPr sz="2400"/>
          </a:p>
          <a:p>
            <a:pPr marL="457200" lvl="0" indent="-381000" algn="l" rtl="0">
              <a:spcBef>
                <a:spcPts val="0"/>
              </a:spcBef>
              <a:spcAft>
                <a:spcPts val="0"/>
              </a:spcAft>
              <a:buSzPts val="2400"/>
              <a:buChar char="•"/>
            </a:pPr>
            <a:r>
              <a:rPr lang="en-US" sz="2400"/>
              <a:t>‘Positive’ externalities efficiency produces: Increased indoor comfort, positive health impacts</a:t>
            </a:r>
            <a:endParaRPr/>
          </a:p>
        </p:txBody>
      </p:sp>
      <p:sp>
        <p:nvSpPr>
          <p:cNvPr id="1257" name="Google Shape;1257;p1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19"/>
          <p:cNvSpPr txBox="1">
            <a:spLocks noGrp="1"/>
          </p:cNvSpPr>
          <p:nvPr>
            <p:ph type="title"/>
          </p:nvPr>
        </p:nvSpPr>
        <p:spPr>
          <a:xfrm>
            <a:off x="381000" y="381000"/>
            <a:ext cx="7772400" cy="45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Energy Burden</a:t>
            </a:r>
            <a:endParaRPr/>
          </a:p>
        </p:txBody>
      </p:sp>
      <p:sp>
        <p:nvSpPr>
          <p:cNvPr id="1263" name="Google Shape;1263;p11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1264" name="Google Shape;1264;p119"/>
          <p:cNvGrpSpPr/>
          <p:nvPr/>
        </p:nvGrpSpPr>
        <p:grpSpPr>
          <a:xfrm>
            <a:off x="400049" y="971282"/>
            <a:ext cx="8346772" cy="5723121"/>
            <a:chOff x="533400" y="1199882"/>
            <a:chExt cx="11129029" cy="5723121"/>
          </a:xfrm>
        </p:grpSpPr>
        <p:grpSp>
          <p:nvGrpSpPr>
            <p:cNvPr id="1265" name="Google Shape;1265;p119"/>
            <p:cNvGrpSpPr/>
            <p:nvPr/>
          </p:nvGrpSpPr>
          <p:grpSpPr>
            <a:xfrm>
              <a:off x="533400" y="1199882"/>
              <a:ext cx="11129029" cy="5723121"/>
              <a:chOff x="533400" y="990600"/>
              <a:chExt cx="11129029" cy="5723121"/>
            </a:xfrm>
          </p:grpSpPr>
          <p:grpSp>
            <p:nvGrpSpPr>
              <p:cNvPr id="1266" name="Google Shape;1266;p119"/>
              <p:cNvGrpSpPr/>
              <p:nvPr/>
            </p:nvGrpSpPr>
            <p:grpSpPr>
              <a:xfrm>
                <a:off x="533400" y="990600"/>
                <a:ext cx="11129029" cy="5493018"/>
                <a:chOff x="533400" y="990600"/>
                <a:chExt cx="11129029" cy="5493018"/>
              </a:xfrm>
            </p:grpSpPr>
            <p:grpSp>
              <p:nvGrpSpPr>
                <p:cNvPr id="1267" name="Google Shape;1267;p119"/>
                <p:cNvGrpSpPr/>
                <p:nvPr/>
              </p:nvGrpSpPr>
              <p:grpSpPr>
                <a:xfrm>
                  <a:off x="533400" y="990600"/>
                  <a:ext cx="11129029" cy="5493018"/>
                  <a:chOff x="300971" y="1133203"/>
                  <a:chExt cx="11129029" cy="5493018"/>
                </a:xfrm>
              </p:grpSpPr>
              <p:pic>
                <p:nvPicPr>
                  <p:cNvPr id="1268" name="Google Shape;1268;p119"/>
                  <p:cNvPicPr preferRelativeResize="0"/>
                  <p:nvPr/>
                </p:nvPicPr>
                <p:blipFill rotWithShape="1">
                  <a:blip r:embed="rId3">
                    <a:alphaModFix/>
                  </a:blip>
                  <a:srcRect/>
                  <a:stretch/>
                </p:blipFill>
                <p:spPr>
                  <a:xfrm>
                    <a:off x="1077519" y="1398706"/>
                    <a:ext cx="9793681" cy="4773494"/>
                  </a:xfrm>
                  <a:prstGeom prst="rect">
                    <a:avLst/>
                  </a:prstGeom>
                  <a:noFill/>
                  <a:ln>
                    <a:noFill/>
                  </a:ln>
                </p:spPr>
              </p:pic>
              <p:sp>
                <p:nvSpPr>
                  <p:cNvPr id="1269" name="Google Shape;1269;p119"/>
                  <p:cNvSpPr/>
                  <p:nvPr/>
                </p:nvSpPr>
                <p:spPr>
                  <a:xfrm>
                    <a:off x="1295400" y="5334000"/>
                    <a:ext cx="2514600" cy="838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70" name="Google Shape;1270;p119"/>
                  <p:cNvSpPr txBox="1"/>
                  <p:nvPr/>
                </p:nvSpPr>
                <p:spPr>
                  <a:xfrm>
                    <a:off x="1735016" y="5334000"/>
                    <a:ext cx="16002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0% - 30%</a:t>
                    </a:r>
                    <a:endParaRPr/>
                  </a:p>
                </p:txBody>
              </p:sp>
              <p:sp>
                <p:nvSpPr>
                  <p:cNvPr id="1271" name="Google Shape;1271;p119"/>
                  <p:cNvSpPr txBox="1"/>
                  <p:nvPr/>
                </p:nvSpPr>
                <p:spPr>
                  <a:xfrm>
                    <a:off x="3464170" y="5329535"/>
                    <a:ext cx="18288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30% - 60%</a:t>
                    </a:r>
                    <a:endParaRPr/>
                  </a:p>
                </p:txBody>
              </p:sp>
              <p:sp>
                <p:nvSpPr>
                  <p:cNvPr id="1272" name="Google Shape;1272;p119"/>
                  <p:cNvSpPr txBox="1"/>
                  <p:nvPr/>
                </p:nvSpPr>
                <p:spPr>
                  <a:xfrm>
                    <a:off x="5339862" y="5334000"/>
                    <a:ext cx="18288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60% - 80%</a:t>
                    </a:r>
                    <a:endParaRPr/>
                  </a:p>
                </p:txBody>
              </p:sp>
              <p:sp>
                <p:nvSpPr>
                  <p:cNvPr id="1273" name="Google Shape;1273;p119"/>
                  <p:cNvSpPr txBox="1"/>
                  <p:nvPr/>
                </p:nvSpPr>
                <p:spPr>
                  <a:xfrm>
                    <a:off x="7115908" y="5334000"/>
                    <a:ext cx="19812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80% - 100%</a:t>
                    </a:r>
                    <a:endParaRPr/>
                  </a:p>
                </p:txBody>
              </p:sp>
              <p:sp>
                <p:nvSpPr>
                  <p:cNvPr id="1274" name="Google Shape;1274;p119"/>
                  <p:cNvSpPr txBox="1"/>
                  <p:nvPr/>
                </p:nvSpPr>
                <p:spPr>
                  <a:xfrm>
                    <a:off x="9448800" y="5306089"/>
                    <a:ext cx="19812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100+%</a:t>
                    </a:r>
                    <a:endParaRPr/>
                  </a:p>
                </p:txBody>
              </p:sp>
              <p:sp>
                <p:nvSpPr>
                  <p:cNvPr id="1275" name="Google Shape;1275;p119"/>
                  <p:cNvSpPr txBox="1"/>
                  <p:nvPr/>
                </p:nvSpPr>
                <p:spPr>
                  <a:xfrm>
                    <a:off x="3888615" y="6164556"/>
                    <a:ext cx="413635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Area Median Income</a:t>
                    </a:r>
                    <a:endParaRPr dirty="0"/>
                  </a:p>
                </p:txBody>
              </p:sp>
              <p:sp>
                <p:nvSpPr>
                  <p:cNvPr id="1276" name="Google Shape;1276;p119"/>
                  <p:cNvSpPr txBox="1"/>
                  <p:nvPr/>
                </p:nvSpPr>
                <p:spPr>
                  <a:xfrm rot="-5400000">
                    <a:off x="-1525596" y="2959770"/>
                    <a:ext cx="41148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Energy Burden (% Income)</a:t>
                    </a:r>
                    <a:endParaRPr/>
                  </a:p>
                </p:txBody>
              </p:sp>
              <p:sp>
                <p:nvSpPr>
                  <p:cNvPr id="1277" name="Google Shape;1277;p119"/>
                  <p:cNvSpPr/>
                  <p:nvPr/>
                </p:nvSpPr>
                <p:spPr>
                  <a:xfrm>
                    <a:off x="1176217" y="1422152"/>
                    <a:ext cx="330200" cy="416389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78" name="Google Shape;1278;p119"/>
                  <p:cNvSpPr txBox="1"/>
                  <p:nvPr/>
                </p:nvSpPr>
                <p:spPr>
                  <a:xfrm rot="-5400000">
                    <a:off x="818690" y="3468929"/>
                    <a:ext cx="8054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10%</a:t>
                    </a:r>
                    <a:endParaRPr/>
                  </a:p>
                </p:txBody>
              </p:sp>
              <p:sp>
                <p:nvSpPr>
                  <p:cNvPr id="1279" name="Google Shape;1279;p119"/>
                  <p:cNvSpPr txBox="1"/>
                  <p:nvPr/>
                </p:nvSpPr>
                <p:spPr>
                  <a:xfrm rot="-5400000">
                    <a:off x="826994" y="1524000"/>
                    <a:ext cx="8054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18%</a:t>
                    </a:r>
                    <a:endParaRPr/>
                  </a:p>
                </p:txBody>
              </p:sp>
            </p:grpSp>
            <p:sp>
              <p:nvSpPr>
                <p:cNvPr id="1280" name="Google Shape;1280;p119"/>
                <p:cNvSpPr/>
                <p:nvPr/>
              </p:nvSpPr>
              <p:spPr>
                <a:xfrm>
                  <a:off x="4458598" y="1284268"/>
                  <a:ext cx="3733800" cy="381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281" name="Google Shape;1281;p119"/>
              <p:cNvSpPr/>
              <p:nvPr/>
            </p:nvSpPr>
            <p:spPr>
              <a:xfrm>
                <a:off x="4121044" y="6452111"/>
                <a:ext cx="68580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dirty="0">
                    <a:solidFill>
                      <a:schemeClr val="lt2"/>
                    </a:solidFill>
                    <a:latin typeface="Arial"/>
                    <a:ea typeface="Arial"/>
                    <a:cs typeface="Arial"/>
                    <a:sym typeface="Arial"/>
                  </a:rPr>
                  <a:t>https://</a:t>
                </a:r>
                <a:r>
                  <a:rPr lang="en-US" sz="1050" dirty="0" err="1">
                    <a:solidFill>
                      <a:schemeClr val="lt2"/>
                    </a:solidFill>
                    <a:latin typeface="Arial"/>
                    <a:ea typeface="Arial"/>
                    <a:cs typeface="Arial"/>
                    <a:sym typeface="Arial"/>
                  </a:rPr>
                  <a:t>www.energy.gov</a:t>
                </a:r>
                <a:r>
                  <a:rPr lang="en-US" sz="1050" dirty="0">
                    <a:solidFill>
                      <a:schemeClr val="lt2"/>
                    </a:solidFill>
                    <a:latin typeface="Arial"/>
                    <a:ea typeface="Arial"/>
                    <a:cs typeface="Arial"/>
                    <a:sym typeface="Arial"/>
                  </a:rPr>
                  <a:t>/</a:t>
                </a:r>
                <a:r>
                  <a:rPr lang="en-US" sz="1050" dirty="0" err="1">
                    <a:solidFill>
                      <a:schemeClr val="lt2"/>
                    </a:solidFill>
                    <a:latin typeface="Arial"/>
                    <a:ea typeface="Arial"/>
                    <a:cs typeface="Arial"/>
                    <a:sym typeface="Arial"/>
                  </a:rPr>
                  <a:t>eere</a:t>
                </a:r>
                <a:r>
                  <a:rPr lang="en-US" sz="1050" dirty="0">
                    <a:solidFill>
                      <a:schemeClr val="lt2"/>
                    </a:solidFill>
                    <a:latin typeface="Arial"/>
                    <a:ea typeface="Arial"/>
                    <a:cs typeface="Arial"/>
                    <a:sym typeface="Arial"/>
                  </a:rPr>
                  <a:t>/</a:t>
                </a:r>
                <a:r>
                  <a:rPr lang="en-US" sz="1050" dirty="0" err="1">
                    <a:solidFill>
                      <a:schemeClr val="lt2"/>
                    </a:solidFill>
                    <a:latin typeface="Arial"/>
                    <a:ea typeface="Arial"/>
                    <a:cs typeface="Arial"/>
                    <a:sym typeface="Arial"/>
                  </a:rPr>
                  <a:t>slsc</a:t>
                </a:r>
                <a:r>
                  <a:rPr lang="en-US" sz="1050" dirty="0">
                    <a:solidFill>
                      <a:schemeClr val="lt2"/>
                    </a:solidFill>
                    <a:latin typeface="Arial"/>
                    <a:ea typeface="Arial"/>
                    <a:cs typeface="Arial"/>
                    <a:sym typeface="Arial"/>
                  </a:rPr>
                  <a:t>/maps/lead-tool</a:t>
                </a:r>
                <a:endParaRPr dirty="0"/>
              </a:p>
            </p:txBody>
          </p:sp>
        </p:grpSp>
        <p:pic>
          <p:nvPicPr>
            <p:cNvPr id="1282" name="Google Shape;1282;p119"/>
            <p:cNvPicPr preferRelativeResize="0"/>
            <p:nvPr/>
          </p:nvPicPr>
          <p:blipFill rotWithShape="1">
            <a:blip r:embed="rId4">
              <a:alphaModFix/>
            </a:blip>
            <a:srcRect/>
            <a:stretch/>
          </p:blipFill>
          <p:spPr>
            <a:xfrm>
              <a:off x="1795060" y="2249193"/>
              <a:ext cx="807407" cy="2447925"/>
            </a:xfrm>
            <a:prstGeom prst="rect">
              <a:avLst/>
            </a:prstGeom>
            <a:noFill/>
            <a:ln>
              <a:noFill/>
            </a:ln>
          </p:spPr>
        </p:pic>
        <p:pic>
          <p:nvPicPr>
            <p:cNvPr id="1283" name="Google Shape;1283;p119"/>
            <p:cNvPicPr preferRelativeResize="0"/>
            <p:nvPr/>
          </p:nvPicPr>
          <p:blipFill rotWithShape="1">
            <a:blip r:embed="rId4">
              <a:alphaModFix/>
            </a:blip>
            <a:srcRect/>
            <a:stretch/>
          </p:blipFill>
          <p:spPr>
            <a:xfrm>
              <a:off x="3674637" y="3991708"/>
              <a:ext cx="807407" cy="1240142"/>
            </a:xfrm>
            <a:prstGeom prst="rect">
              <a:avLst/>
            </a:prstGeom>
            <a:noFill/>
            <a:ln>
              <a:noFill/>
            </a:ln>
          </p:spPr>
        </p:pic>
        <p:pic>
          <p:nvPicPr>
            <p:cNvPr id="1284" name="Google Shape;1284;p119"/>
            <p:cNvPicPr preferRelativeResize="0"/>
            <p:nvPr/>
          </p:nvPicPr>
          <p:blipFill rotWithShape="1">
            <a:blip r:embed="rId4">
              <a:alphaModFix/>
            </a:blip>
            <a:srcRect/>
            <a:stretch/>
          </p:blipFill>
          <p:spPr>
            <a:xfrm>
              <a:off x="5537082" y="4572000"/>
              <a:ext cx="807407" cy="619866"/>
            </a:xfrm>
            <a:prstGeom prst="rect">
              <a:avLst/>
            </a:prstGeom>
            <a:noFill/>
            <a:ln>
              <a:noFill/>
            </a:ln>
          </p:spPr>
        </p:pic>
        <p:pic>
          <p:nvPicPr>
            <p:cNvPr id="1285" name="Google Shape;1285;p119"/>
            <p:cNvPicPr preferRelativeResize="0"/>
            <p:nvPr/>
          </p:nvPicPr>
          <p:blipFill rotWithShape="1">
            <a:blip r:embed="rId4">
              <a:alphaModFix/>
            </a:blip>
            <a:srcRect/>
            <a:stretch/>
          </p:blipFill>
          <p:spPr>
            <a:xfrm>
              <a:off x="7414767" y="4572000"/>
              <a:ext cx="807407" cy="619866"/>
            </a:xfrm>
            <a:prstGeom prst="rect">
              <a:avLst/>
            </a:prstGeom>
            <a:noFill/>
            <a:ln>
              <a:noFill/>
            </a:ln>
          </p:spPr>
        </p:pic>
        <p:pic>
          <p:nvPicPr>
            <p:cNvPr id="1286" name="Google Shape;1286;p119"/>
            <p:cNvPicPr preferRelativeResize="0"/>
            <p:nvPr/>
          </p:nvPicPr>
          <p:blipFill rotWithShape="1">
            <a:blip r:embed="rId4">
              <a:alphaModFix/>
            </a:blip>
            <a:srcRect/>
            <a:stretch/>
          </p:blipFill>
          <p:spPr>
            <a:xfrm>
              <a:off x="9266349" y="1828800"/>
              <a:ext cx="807407" cy="619866"/>
            </a:xfrm>
            <a:prstGeom prst="rect">
              <a:avLst/>
            </a:prstGeom>
            <a:noFill/>
            <a:ln>
              <a:noFill/>
            </a:ln>
          </p:spPr>
        </p:pic>
        <p:pic>
          <p:nvPicPr>
            <p:cNvPr id="1287" name="Google Shape;1287;p119"/>
            <p:cNvPicPr preferRelativeResize="0"/>
            <p:nvPr/>
          </p:nvPicPr>
          <p:blipFill rotWithShape="1">
            <a:blip r:embed="rId5">
              <a:alphaModFix/>
            </a:blip>
            <a:srcRect/>
            <a:stretch/>
          </p:blipFill>
          <p:spPr>
            <a:xfrm>
              <a:off x="2640867" y="1862316"/>
              <a:ext cx="807407" cy="1582439"/>
            </a:xfrm>
            <a:prstGeom prst="rect">
              <a:avLst/>
            </a:prstGeom>
            <a:noFill/>
            <a:ln>
              <a:noFill/>
            </a:ln>
          </p:spPr>
        </p:pic>
        <p:pic>
          <p:nvPicPr>
            <p:cNvPr id="1288" name="Google Shape;1288;p119"/>
            <p:cNvPicPr preferRelativeResize="0"/>
            <p:nvPr/>
          </p:nvPicPr>
          <p:blipFill rotWithShape="1">
            <a:blip r:embed="rId5">
              <a:alphaModFix/>
            </a:blip>
            <a:srcRect/>
            <a:stretch/>
          </p:blipFill>
          <p:spPr>
            <a:xfrm>
              <a:off x="4505549" y="3810000"/>
              <a:ext cx="807407" cy="771686"/>
            </a:xfrm>
            <a:prstGeom prst="rect">
              <a:avLst/>
            </a:prstGeom>
            <a:noFill/>
            <a:ln>
              <a:noFill/>
            </a:ln>
          </p:spPr>
        </p:pic>
        <p:pic>
          <p:nvPicPr>
            <p:cNvPr id="1289" name="Google Shape;1289;p119"/>
            <p:cNvPicPr preferRelativeResize="0"/>
            <p:nvPr/>
          </p:nvPicPr>
          <p:blipFill rotWithShape="1">
            <a:blip r:embed="rId5">
              <a:alphaModFix/>
            </a:blip>
            <a:srcRect/>
            <a:stretch/>
          </p:blipFill>
          <p:spPr>
            <a:xfrm>
              <a:off x="6379717" y="4186157"/>
              <a:ext cx="807407" cy="771686"/>
            </a:xfrm>
            <a:prstGeom prst="rect">
              <a:avLst/>
            </a:prstGeom>
            <a:noFill/>
            <a:ln>
              <a:noFill/>
            </a:ln>
          </p:spPr>
        </p:pic>
        <p:pic>
          <p:nvPicPr>
            <p:cNvPr id="1290" name="Google Shape;1290;p119"/>
            <p:cNvPicPr preferRelativeResize="0"/>
            <p:nvPr/>
          </p:nvPicPr>
          <p:blipFill rotWithShape="1">
            <a:blip r:embed="rId5">
              <a:alphaModFix/>
            </a:blip>
            <a:srcRect/>
            <a:stretch/>
          </p:blipFill>
          <p:spPr>
            <a:xfrm>
              <a:off x="8257402" y="4584069"/>
              <a:ext cx="807407" cy="771686"/>
            </a:xfrm>
            <a:prstGeom prst="rect">
              <a:avLst/>
            </a:prstGeom>
            <a:noFill/>
            <a:ln>
              <a:noFill/>
            </a:ln>
          </p:spPr>
        </p:pic>
        <p:pic>
          <p:nvPicPr>
            <p:cNvPr id="1291" name="Google Shape;1291;p119"/>
            <p:cNvPicPr preferRelativeResize="0"/>
            <p:nvPr/>
          </p:nvPicPr>
          <p:blipFill rotWithShape="1">
            <a:blip r:embed="rId5">
              <a:alphaModFix/>
            </a:blip>
            <a:srcRect/>
            <a:stretch/>
          </p:blipFill>
          <p:spPr>
            <a:xfrm>
              <a:off x="10126840" y="4770305"/>
              <a:ext cx="807407" cy="461666"/>
            </a:xfrm>
            <a:prstGeom prst="rect">
              <a:avLst/>
            </a:prstGeom>
            <a:noFill/>
            <a:ln>
              <a:noFill/>
            </a:ln>
          </p:spPr>
        </p:pic>
        <p:pic>
          <p:nvPicPr>
            <p:cNvPr id="1292" name="Google Shape;1292;p119"/>
            <p:cNvPicPr preferRelativeResize="0"/>
            <p:nvPr/>
          </p:nvPicPr>
          <p:blipFill rotWithShape="1">
            <a:blip r:embed="rId5">
              <a:alphaModFix/>
            </a:blip>
            <a:srcRect/>
            <a:stretch/>
          </p:blipFill>
          <p:spPr>
            <a:xfrm>
              <a:off x="9266349" y="2527302"/>
              <a:ext cx="807407" cy="619866"/>
            </a:xfrm>
            <a:prstGeom prst="rect">
              <a:avLst/>
            </a:prstGeom>
            <a:noFill/>
            <a:ln>
              <a:noFill/>
            </a:ln>
          </p:spPr>
        </p:pic>
        <p:sp>
          <p:nvSpPr>
            <p:cNvPr id="1293" name="Google Shape;1293;p119"/>
            <p:cNvSpPr txBox="1"/>
            <p:nvPr/>
          </p:nvSpPr>
          <p:spPr>
            <a:xfrm>
              <a:off x="10220724" y="1867470"/>
              <a:ext cx="136167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 US</a:t>
              </a:r>
              <a:endParaRPr dirty="0"/>
            </a:p>
          </p:txBody>
        </p:sp>
        <p:sp>
          <p:nvSpPr>
            <p:cNvPr id="1294" name="Google Shape;1294;p119"/>
            <p:cNvSpPr txBox="1"/>
            <p:nvPr/>
          </p:nvSpPr>
          <p:spPr>
            <a:xfrm>
              <a:off x="10236200" y="2539695"/>
              <a:ext cx="11176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 RI</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I 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1873</Words>
  <Application>Microsoft Office PowerPoint</Application>
  <PresentationFormat>On-screen Show (4:3)</PresentationFormat>
  <Paragraphs>239</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Trebuchet MS</vt:lpstr>
      <vt:lpstr>Calibri</vt:lpstr>
      <vt:lpstr>Office Theme</vt:lpstr>
      <vt:lpstr>OEI PowerPoint Template</vt:lpstr>
      <vt:lpstr>PowerPoint Presentation</vt:lpstr>
      <vt:lpstr>PowerPoint Presentation</vt:lpstr>
      <vt:lpstr>PowerPoint Presentation</vt:lpstr>
      <vt:lpstr>What we will cover today</vt:lpstr>
      <vt:lpstr>What is Energy Efficiency?</vt:lpstr>
      <vt:lpstr>The Energy Efficiency &amp; Resource Management Council (EERMC)</vt:lpstr>
      <vt:lpstr>Why is Energy Efficiency Supported by Utility Programs: Part 1</vt:lpstr>
      <vt:lpstr>Why is Energy Efficiency Supported by Utility Programs: Part 2</vt:lpstr>
      <vt:lpstr>The Energy Burden</vt:lpstr>
      <vt:lpstr>Equity and Income-Eligible Efficiency Programs</vt:lpstr>
      <vt:lpstr>On to the Finance (Theory) Topics</vt:lpstr>
      <vt:lpstr>Example of Efficiency Improvement Costs and Benefits</vt:lpstr>
      <vt:lpstr>The Challenge of Up-Front Costs</vt:lpstr>
      <vt:lpstr>Great! If I have $500 to spare</vt:lpstr>
      <vt:lpstr>Not So Great if I don’t have $500 to spare!</vt:lpstr>
      <vt:lpstr>How Financing Can Help</vt:lpstr>
      <vt:lpstr>Financing can also help at the Utility Program level</vt:lpstr>
      <vt:lpstr>But…what are the risks to borrowers?</vt:lpstr>
      <vt:lpstr>‘Performance Risk’ = the savings don’t show up!</vt:lpstr>
      <vt:lpstr>“Pushy Lending Practices” = Bigger loans mean bigger profits</vt:lpstr>
      <vt:lpstr>Can we mitigate the risks?</vt:lpstr>
      <vt:lpstr>A Note on Managing Lender Risk (or Improving Finance Terms)</vt:lpstr>
      <vt:lpstr>Traditional Approaches to Reducing Borrower Risk</vt:lpstr>
      <vt:lpstr>Emerging Approach: Cap Repayment at Savings to Reduce Risk</vt:lpstr>
      <vt:lpstr>Bringing It Back to the Real World</vt:lpstr>
      <vt:lpstr>An Emerging Efficiency Equity Opportunity: Heat Pumps</vt:lpstr>
      <vt:lpstr>Income-eligible efficiency programs are a stated priority for the EERMC and the Rhode Island Office of Energy Resources</vt:lpstr>
      <vt:lpstr>References &amp; Further Resources</vt:lpstr>
      <vt:lpstr>Sam Ross, Consultant  Optimal Energy 460 Harris Avenue, Unit 101 Providence, Rhode Island 02908 802-482-5631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dc:creator>
  <cp:lastModifiedBy>Craig Johnson</cp:lastModifiedBy>
  <cp:revision>6</cp:revision>
  <dcterms:modified xsi:type="dcterms:W3CDTF">2019-12-13T19:05:29Z</dcterms:modified>
</cp:coreProperties>
</file>